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56" r:id="rId5"/>
    <p:sldMasterId id="2147483781" r:id="rId6"/>
  </p:sldMasterIdLst>
  <p:notesMasterIdLst>
    <p:notesMasterId r:id="rId49"/>
  </p:notesMasterIdLst>
  <p:sldIdLst>
    <p:sldId id="284" r:id="rId7"/>
    <p:sldId id="1665" r:id="rId8"/>
    <p:sldId id="459" r:id="rId9"/>
    <p:sldId id="428" r:id="rId10"/>
    <p:sldId id="1657" r:id="rId11"/>
    <p:sldId id="437" r:id="rId12"/>
    <p:sldId id="389" r:id="rId13"/>
    <p:sldId id="329" r:id="rId14"/>
    <p:sldId id="1662" r:id="rId15"/>
    <p:sldId id="373" r:id="rId16"/>
    <p:sldId id="435" r:id="rId17"/>
    <p:sldId id="383" r:id="rId18"/>
    <p:sldId id="438" r:id="rId19"/>
    <p:sldId id="451" r:id="rId20"/>
    <p:sldId id="449" r:id="rId21"/>
    <p:sldId id="450" r:id="rId22"/>
    <p:sldId id="325" r:id="rId23"/>
    <p:sldId id="436" r:id="rId24"/>
    <p:sldId id="321" r:id="rId25"/>
    <p:sldId id="288" r:id="rId26"/>
    <p:sldId id="356" r:id="rId27"/>
    <p:sldId id="358" r:id="rId28"/>
    <p:sldId id="378" r:id="rId29"/>
    <p:sldId id="440" r:id="rId30"/>
    <p:sldId id="455" r:id="rId31"/>
    <p:sldId id="442" r:id="rId32"/>
    <p:sldId id="443" r:id="rId33"/>
    <p:sldId id="363" r:id="rId34"/>
    <p:sldId id="365" r:id="rId35"/>
    <p:sldId id="271" r:id="rId36"/>
    <p:sldId id="456" r:id="rId37"/>
    <p:sldId id="420" r:id="rId38"/>
    <p:sldId id="444" r:id="rId39"/>
    <p:sldId id="421" r:id="rId40"/>
    <p:sldId id="422" r:id="rId41"/>
    <p:sldId id="403" r:id="rId42"/>
    <p:sldId id="405" r:id="rId43"/>
    <p:sldId id="306" r:id="rId44"/>
    <p:sldId id="311" r:id="rId45"/>
    <p:sldId id="312" r:id="rId46"/>
    <p:sldId id="320" r:id="rId47"/>
    <p:sldId id="283" r:id="rId4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3235B2-A46C-4EDC-B0FD-F9012E0C6B94}">
          <p14:sldIdLst>
            <p14:sldId id="284"/>
            <p14:sldId id="1665"/>
            <p14:sldId id="459"/>
            <p14:sldId id="428"/>
          </p14:sldIdLst>
        </p14:section>
        <p14:section name="Introduction to Fair Housing Laws" id="{5C0134C2-9A8A-492A-94E7-638D42482585}">
          <p14:sldIdLst>
            <p14:sldId id="1657"/>
            <p14:sldId id="437"/>
            <p14:sldId id="389"/>
            <p14:sldId id="329"/>
            <p14:sldId id="1662"/>
            <p14:sldId id="373"/>
            <p14:sldId id="435"/>
            <p14:sldId id="383"/>
            <p14:sldId id="438"/>
            <p14:sldId id="451"/>
            <p14:sldId id="449"/>
            <p14:sldId id="450"/>
            <p14:sldId id="325"/>
            <p14:sldId id="436"/>
            <p14:sldId id="321"/>
            <p14:sldId id="288"/>
            <p14:sldId id="356"/>
            <p14:sldId id="358"/>
            <p14:sldId id="378"/>
            <p14:sldId id="440"/>
            <p14:sldId id="455"/>
            <p14:sldId id="442"/>
            <p14:sldId id="443"/>
            <p14:sldId id="363"/>
            <p14:sldId id="365"/>
            <p14:sldId id="271"/>
            <p14:sldId id="456"/>
            <p14:sldId id="420"/>
            <p14:sldId id="444"/>
            <p14:sldId id="421"/>
            <p14:sldId id="422"/>
          </p14:sldIdLst>
        </p14:section>
        <p14:section name="Enforcement of Fair Housing Laws" id="{0713B312-60EF-4CED-A496-DA5470F3BDA1}">
          <p14:sldIdLst>
            <p14:sldId id="403"/>
            <p14:sldId id="405"/>
            <p14:sldId id="306"/>
            <p14:sldId id="311"/>
            <p14:sldId id="312"/>
            <p14:sldId id="320"/>
            <p14:sldId id="28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Dedrick" initials="MD" lastIdx="1" clrIdx="0">
    <p:extLst>
      <p:ext uri="{19B8F6BF-5375-455C-9EA6-DF929625EA0E}">
        <p15:presenceInfo xmlns:p15="http://schemas.microsoft.com/office/powerpoint/2012/main" userId="Mark Ded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31F"/>
    <a:srgbClr val="36ACB8"/>
    <a:srgbClr val="AF3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6201A-7298-4D22-BB3D-67979C9873E4}" v="3" dt="2026-04-23T13:50:43.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41" autoAdjust="0"/>
    <p:restoredTop sz="94660"/>
  </p:normalViewPr>
  <p:slideViewPr>
    <p:cSldViewPr snapToGrid="0">
      <p:cViewPr varScale="1">
        <p:scale>
          <a:sx n="47" d="100"/>
          <a:sy n="47" d="100"/>
        </p:scale>
        <p:origin x="64" y="41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1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Santangelo" userId="987c46f1-cae6-4b55-bec0-459e461f9c37" providerId="ADAL" clId="{8F6FF80F-B2AC-4BE3-ABFD-A89431AEB9FE}"/>
    <pc:docChg chg="custSel addSld delSld modSld delMainMaster modSection">
      <pc:chgData name="Sally Santangelo" userId="987c46f1-cae6-4b55-bec0-459e461f9c37" providerId="ADAL" clId="{8F6FF80F-B2AC-4BE3-ABFD-A89431AEB9FE}" dt="2026-04-23T13:58:21.989" v="53" actId="20577"/>
      <pc:docMkLst>
        <pc:docMk/>
      </pc:docMkLst>
      <pc:sldChg chg="del">
        <pc:chgData name="Sally Santangelo" userId="987c46f1-cae6-4b55-bec0-459e461f9c37" providerId="ADAL" clId="{8F6FF80F-B2AC-4BE3-ABFD-A89431AEB9FE}" dt="2026-04-23T13:50:03.697" v="1" actId="47"/>
        <pc:sldMkLst>
          <pc:docMk/>
          <pc:sldMk cId="2413638611" sldId="300"/>
        </pc:sldMkLst>
      </pc:sldChg>
      <pc:sldChg chg="del">
        <pc:chgData name="Sally Santangelo" userId="987c46f1-cae6-4b55-bec0-459e461f9c37" providerId="ADAL" clId="{8F6FF80F-B2AC-4BE3-ABFD-A89431AEB9FE}" dt="2026-04-23T13:50:03.697" v="1" actId="47"/>
        <pc:sldMkLst>
          <pc:docMk/>
          <pc:sldMk cId="604533608" sldId="301"/>
        </pc:sldMkLst>
      </pc:sldChg>
      <pc:sldChg chg="del">
        <pc:chgData name="Sally Santangelo" userId="987c46f1-cae6-4b55-bec0-459e461f9c37" providerId="ADAL" clId="{8F6FF80F-B2AC-4BE3-ABFD-A89431AEB9FE}" dt="2026-04-23T13:50:03.697" v="1" actId="47"/>
        <pc:sldMkLst>
          <pc:docMk/>
          <pc:sldMk cId="2479022781" sldId="304"/>
        </pc:sldMkLst>
      </pc:sldChg>
      <pc:sldChg chg="modSp mod">
        <pc:chgData name="Sally Santangelo" userId="987c46f1-cae6-4b55-bec0-459e461f9c37" providerId="ADAL" clId="{8F6FF80F-B2AC-4BE3-ABFD-A89431AEB9FE}" dt="2026-04-23T13:58:21.989" v="53" actId="20577"/>
        <pc:sldMkLst>
          <pc:docMk/>
          <pc:sldMk cId="3741579551" sldId="325"/>
        </pc:sldMkLst>
        <pc:graphicFrameChg chg="modGraphic">
          <ac:chgData name="Sally Santangelo" userId="987c46f1-cae6-4b55-bec0-459e461f9c37" providerId="ADAL" clId="{8F6FF80F-B2AC-4BE3-ABFD-A89431AEB9FE}" dt="2026-04-23T13:58:21.989" v="53" actId="20577"/>
          <ac:graphicFrameMkLst>
            <pc:docMk/>
            <pc:sldMk cId="3741579551" sldId="325"/>
            <ac:graphicFrameMk id="16" creationId="{D291CDBA-52D6-4033-A838-4A2DC073722F}"/>
          </ac:graphicFrameMkLst>
        </pc:graphicFrameChg>
      </pc:sldChg>
      <pc:sldChg chg="del">
        <pc:chgData name="Sally Santangelo" userId="987c46f1-cae6-4b55-bec0-459e461f9c37" providerId="ADAL" clId="{8F6FF80F-B2AC-4BE3-ABFD-A89431AEB9FE}" dt="2026-04-23T13:50:03.697" v="1" actId="47"/>
        <pc:sldMkLst>
          <pc:docMk/>
          <pc:sldMk cId="1619399762" sldId="335"/>
        </pc:sldMkLst>
      </pc:sldChg>
      <pc:sldChg chg="del">
        <pc:chgData name="Sally Santangelo" userId="987c46f1-cae6-4b55-bec0-459e461f9c37" providerId="ADAL" clId="{8F6FF80F-B2AC-4BE3-ABFD-A89431AEB9FE}" dt="2026-04-23T13:50:47.402" v="7" actId="47"/>
        <pc:sldMkLst>
          <pc:docMk/>
          <pc:sldMk cId="4187193106" sldId="355"/>
        </pc:sldMkLst>
      </pc:sldChg>
      <pc:sldChg chg="del">
        <pc:chgData name="Sally Santangelo" userId="987c46f1-cae6-4b55-bec0-459e461f9c37" providerId="ADAL" clId="{8F6FF80F-B2AC-4BE3-ABFD-A89431AEB9FE}" dt="2026-04-23T13:53:38.353" v="8" actId="47"/>
        <pc:sldMkLst>
          <pc:docMk/>
          <pc:sldMk cId="200533062" sldId="431"/>
        </pc:sldMkLst>
      </pc:sldChg>
      <pc:sldChg chg="del">
        <pc:chgData name="Sally Santangelo" userId="987c46f1-cae6-4b55-bec0-459e461f9c37" providerId="ADAL" clId="{8F6FF80F-B2AC-4BE3-ABFD-A89431AEB9FE}" dt="2026-04-23T13:53:39.255" v="9" actId="47"/>
        <pc:sldMkLst>
          <pc:docMk/>
          <pc:sldMk cId="951944469" sldId="432"/>
        </pc:sldMkLst>
      </pc:sldChg>
      <pc:sldChg chg="del">
        <pc:chgData name="Sally Santangelo" userId="987c46f1-cae6-4b55-bec0-459e461f9c37" providerId="ADAL" clId="{8F6FF80F-B2AC-4BE3-ABFD-A89431AEB9FE}" dt="2026-04-23T13:53:40.139" v="10" actId="47"/>
        <pc:sldMkLst>
          <pc:docMk/>
          <pc:sldMk cId="778412258" sldId="433"/>
        </pc:sldMkLst>
      </pc:sldChg>
      <pc:sldChg chg="del">
        <pc:chgData name="Sally Santangelo" userId="987c46f1-cae6-4b55-bec0-459e461f9c37" providerId="ADAL" clId="{8F6FF80F-B2AC-4BE3-ABFD-A89431AEB9FE}" dt="2026-04-23T13:53:41.160" v="11" actId="47"/>
        <pc:sldMkLst>
          <pc:docMk/>
          <pc:sldMk cId="3656169747" sldId="434"/>
        </pc:sldMkLst>
      </pc:sldChg>
      <pc:sldChg chg="del">
        <pc:chgData name="Sally Santangelo" userId="987c46f1-cae6-4b55-bec0-459e461f9c37" providerId="ADAL" clId="{8F6FF80F-B2AC-4BE3-ABFD-A89431AEB9FE}" dt="2026-04-23T13:50:45.857" v="6" actId="47"/>
        <pc:sldMkLst>
          <pc:docMk/>
          <pc:sldMk cId="4007127279" sldId="1661"/>
        </pc:sldMkLst>
      </pc:sldChg>
      <pc:sldChg chg="del">
        <pc:chgData name="Sally Santangelo" userId="987c46f1-cae6-4b55-bec0-459e461f9c37" providerId="ADAL" clId="{8F6FF80F-B2AC-4BE3-ABFD-A89431AEB9FE}" dt="2026-04-23T13:49:45.307" v="0" actId="2696"/>
        <pc:sldMkLst>
          <pc:docMk/>
          <pc:sldMk cId="756582711" sldId="1663"/>
        </pc:sldMkLst>
      </pc:sldChg>
      <pc:sldChg chg="del">
        <pc:chgData name="Sally Santangelo" userId="987c46f1-cae6-4b55-bec0-459e461f9c37" providerId="ADAL" clId="{8F6FF80F-B2AC-4BE3-ABFD-A89431AEB9FE}" dt="2026-04-23T13:50:03.697" v="1" actId="47"/>
        <pc:sldMkLst>
          <pc:docMk/>
          <pc:sldMk cId="3638338294" sldId="1664"/>
        </pc:sldMkLst>
      </pc:sldChg>
      <pc:sldChg chg="addSp delSp add del setBg delDesignElem">
        <pc:chgData name="Sally Santangelo" userId="987c46f1-cae6-4b55-bec0-459e461f9c37" providerId="ADAL" clId="{8F6FF80F-B2AC-4BE3-ABFD-A89431AEB9FE}" dt="2026-04-23T13:50:43.324" v="5"/>
        <pc:sldMkLst>
          <pc:docMk/>
          <pc:sldMk cId="1147932707" sldId="1665"/>
        </pc:sldMkLst>
        <pc:spChg chg="add del">
          <ac:chgData name="Sally Santangelo" userId="987c46f1-cae6-4b55-bec0-459e461f9c37" providerId="ADAL" clId="{8F6FF80F-B2AC-4BE3-ABFD-A89431AEB9FE}" dt="2026-04-23T13:50:40.574" v="4"/>
          <ac:spMkLst>
            <pc:docMk/>
            <pc:sldMk cId="1147932707" sldId="1665"/>
            <ac:spMk id="43" creationId="{E5958DBC-F4DA-42A8-8C52-860179790ECD}"/>
          </ac:spMkLst>
        </pc:spChg>
        <pc:spChg chg="add del">
          <ac:chgData name="Sally Santangelo" userId="987c46f1-cae6-4b55-bec0-459e461f9c37" providerId="ADAL" clId="{8F6FF80F-B2AC-4BE3-ABFD-A89431AEB9FE}" dt="2026-04-23T13:50:40.574" v="4"/>
          <ac:spMkLst>
            <pc:docMk/>
            <pc:sldMk cId="1147932707" sldId="1665"/>
            <ac:spMk id="47" creationId="{51DDD252-D7C8-4CE5-9C61-D60D722BC217}"/>
          </ac:spMkLst>
        </pc:spChg>
        <pc:spChg chg="add del">
          <ac:chgData name="Sally Santangelo" userId="987c46f1-cae6-4b55-bec0-459e461f9c37" providerId="ADAL" clId="{8F6FF80F-B2AC-4BE3-ABFD-A89431AEB9FE}" dt="2026-04-23T13:50:40.574" v="4"/>
          <ac:spMkLst>
            <pc:docMk/>
            <pc:sldMk cId="1147932707" sldId="1665"/>
            <ac:spMk id="49" creationId="{2FBD75F5-C49C-4F6A-8D43-7A5939C23307}"/>
          </ac:spMkLst>
        </pc:spChg>
        <pc:cxnChg chg="add del">
          <ac:chgData name="Sally Santangelo" userId="987c46f1-cae6-4b55-bec0-459e461f9c37" providerId="ADAL" clId="{8F6FF80F-B2AC-4BE3-ABFD-A89431AEB9FE}" dt="2026-04-23T13:50:40.574" v="4"/>
          <ac:cxnSpMkLst>
            <pc:docMk/>
            <pc:sldMk cId="1147932707" sldId="1665"/>
            <ac:cxnSpMk id="45" creationId="{79FCC9A9-2031-4283-9B27-34B62BB7F305}"/>
          </ac:cxnSpMkLst>
        </pc:cxnChg>
      </pc:sldChg>
      <pc:sldMasterChg chg="del delSldLayout">
        <pc:chgData name="Sally Santangelo" userId="987c46f1-cae6-4b55-bec0-459e461f9c37" providerId="ADAL" clId="{8F6FF80F-B2AC-4BE3-ABFD-A89431AEB9FE}" dt="2026-04-23T13:53:41.160" v="11" actId="47"/>
        <pc:sldMasterMkLst>
          <pc:docMk/>
          <pc:sldMasterMk cId="673885717" sldId="2147483769"/>
        </pc:sldMasterMkLst>
        <pc:sldLayoutChg chg="del">
          <pc:chgData name="Sally Santangelo" userId="987c46f1-cae6-4b55-bec0-459e461f9c37" providerId="ADAL" clId="{8F6FF80F-B2AC-4BE3-ABFD-A89431AEB9FE}" dt="2026-04-23T13:53:41.160" v="11" actId="47"/>
          <pc:sldLayoutMkLst>
            <pc:docMk/>
            <pc:sldMasterMk cId="673885717" sldId="2147483769"/>
            <pc:sldLayoutMk cId="1395778510" sldId="2147483770"/>
          </pc:sldLayoutMkLst>
        </pc:sldLayoutChg>
        <pc:sldLayoutChg chg="del">
          <pc:chgData name="Sally Santangelo" userId="987c46f1-cae6-4b55-bec0-459e461f9c37" providerId="ADAL" clId="{8F6FF80F-B2AC-4BE3-ABFD-A89431AEB9FE}" dt="2026-04-23T13:53:41.160" v="11" actId="47"/>
          <pc:sldLayoutMkLst>
            <pc:docMk/>
            <pc:sldMasterMk cId="673885717" sldId="2147483769"/>
            <pc:sldLayoutMk cId="897458841" sldId="2147483771"/>
          </pc:sldLayoutMkLst>
        </pc:sldLayoutChg>
        <pc:sldLayoutChg chg="del">
          <pc:chgData name="Sally Santangelo" userId="987c46f1-cae6-4b55-bec0-459e461f9c37" providerId="ADAL" clId="{8F6FF80F-B2AC-4BE3-ABFD-A89431AEB9FE}" dt="2026-04-23T13:53:41.160" v="11" actId="47"/>
          <pc:sldLayoutMkLst>
            <pc:docMk/>
            <pc:sldMasterMk cId="673885717" sldId="2147483769"/>
            <pc:sldLayoutMk cId="431105527" sldId="2147483772"/>
          </pc:sldLayoutMkLst>
        </pc:sldLayoutChg>
        <pc:sldLayoutChg chg="del">
          <pc:chgData name="Sally Santangelo" userId="987c46f1-cae6-4b55-bec0-459e461f9c37" providerId="ADAL" clId="{8F6FF80F-B2AC-4BE3-ABFD-A89431AEB9FE}" dt="2026-04-23T13:53:41.160" v="11" actId="47"/>
          <pc:sldLayoutMkLst>
            <pc:docMk/>
            <pc:sldMasterMk cId="673885717" sldId="2147483769"/>
            <pc:sldLayoutMk cId="1405793540" sldId="2147483773"/>
          </pc:sldLayoutMkLst>
        </pc:sldLayoutChg>
        <pc:sldLayoutChg chg="del">
          <pc:chgData name="Sally Santangelo" userId="987c46f1-cae6-4b55-bec0-459e461f9c37" providerId="ADAL" clId="{8F6FF80F-B2AC-4BE3-ABFD-A89431AEB9FE}" dt="2026-04-23T13:53:41.160" v="11" actId="47"/>
          <pc:sldLayoutMkLst>
            <pc:docMk/>
            <pc:sldMasterMk cId="673885717" sldId="2147483769"/>
            <pc:sldLayoutMk cId="3582121403" sldId="2147483774"/>
          </pc:sldLayoutMkLst>
        </pc:sldLayoutChg>
        <pc:sldLayoutChg chg="del">
          <pc:chgData name="Sally Santangelo" userId="987c46f1-cae6-4b55-bec0-459e461f9c37" providerId="ADAL" clId="{8F6FF80F-B2AC-4BE3-ABFD-A89431AEB9FE}" dt="2026-04-23T13:53:41.160" v="11" actId="47"/>
          <pc:sldLayoutMkLst>
            <pc:docMk/>
            <pc:sldMasterMk cId="673885717" sldId="2147483769"/>
            <pc:sldLayoutMk cId="3687227001" sldId="2147483775"/>
          </pc:sldLayoutMkLst>
        </pc:sldLayoutChg>
        <pc:sldLayoutChg chg="del">
          <pc:chgData name="Sally Santangelo" userId="987c46f1-cae6-4b55-bec0-459e461f9c37" providerId="ADAL" clId="{8F6FF80F-B2AC-4BE3-ABFD-A89431AEB9FE}" dt="2026-04-23T13:53:41.160" v="11" actId="47"/>
          <pc:sldLayoutMkLst>
            <pc:docMk/>
            <pc:sldMasterMk cId="673885717" sldId="2147483769"/>
            <pc:sldLayoutMk cId="2590735300" sldId="2147483776"/>
          </pc:sldLayoutMkLst>
        </pc:sldLayoutChg>
        <pc:sldLayoutChg chg="del">
          <pc:chgData name="Sally Santangelo" userId="987c46f1-cae6-4b55-bec0-459e461f9c37" providerId="ADAL" clId="{8F6FF80F-B2AC-4BE3-ABFD-A89431AEB9FE}" dt="2026-04-23T13:53:41.160" v="11" actId="47"/>
          <pc:sldLayoutMkLst>
            <pc:docMk/>
            <pc:sldMasterMk cId="673885717" sldId="2147483769"/>
            <pc:sldLayoutMk cId="416147214" sldId="2147483777"/>
          </pc:sldLayoutMkLst>
        </pc:sldLayoutChg>
        <pc:sldLayoutChg chg="del">
          <pc:chgData name="Sally Santangelo" userId="987c46f1-cae6-4b55-bec0-459e461f9c37" providerId="ADAL" clId="{8F6FF80F-B2AC-4BE3-ABFD-A89431AEB9FE}" dt="2026-04-23T13:53:41.160" v="11" actId="47"/>
          <pc:sldLayoutMkLst>
            <pc:docMk/>
            <pc:sldMasterMk cId="673885717" sldId="2147483769"/>
            <pc:sldLayoutMk cId="3915205010" sldId="2147483778"/>
          </pc:sldLayoutMkLst>
        </pc:sldLayoutChg>
        <pc:sldLayoutChg chg="del">
          <pc:chgData name="Sally Santangelo" userId="987c46f1-cae6-4b55-bec0-459e461f9c37" providerId="ADAL" clId="{8F6FF80F-B2AC-4BE3-ABFD-A89431AEB9FE}" dt="2026-04-23T13:53:41.160" v="11" actId="47"/>
          <pc:sldLayoutMkLst>
            <pc:docMk/>
            <pc:sldMasterMk cId="673885717" sldId="2147483769"/>
            <pc:sldLayoutMk cId="3006802356" sldId="2147483779"/>
          </pc:sldLayoutMkLst>
        </pc:sldLayoutChg>
        <pc:sldLayoutChg chg="del">
          <pc:chgData name="Sally Santangelo" userId="987c46f1-cae6-4b55-bec0-459e461f9c37" providerId="ADAL" clId="{8F6FF80F-B2AC-4BE3-ABFD-A89431AEB9FE}" dt="2026-04-23T13:53:41.160" v="11" actId="47"/>
          <pc:sldLayoutMkLst>
            <pc:docMk/>
            <pc:sldMasterMk cId="673885717" sldId="2147483769"/>
            <pc:sldLayoutMk cId="1910322521" sldId="2147483780"/>
          </pc:sldLayoutMkLst>
        </pc:sldLayoutChg>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svg"/></Relationships>
</file>

<file path=ppt/diagrams/_rels/data10.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svg"/><Relationship Id="rId1" Type="http://schemas.openxmlformats.org/officeDocument/2006/relationships/image" Target="../media/image21.svg"/><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diagrams/_rels/data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 Id="rId4" Type="http://schemas.openxmlformats.org/officeDocument/2006/relationships/image" Target="../media/image31.svg"/></Relationships>
</file>

<file path=ppt/diagrams/_rels/data1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hyperlink" Target="https://ww2.nycourts.gov/fee-waiver-application-36856" TargetMode="External"/><Relationship Id="rId1" Type="http://schemas.openxmlformats.org/officeDocument/2006/relationships/hyperlink" Target="https://ww2.nycourts.gov/article-7-d-english-36716" TargetMode="External"/><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svg"/><Relationship Id="rId1" Type="http://schemas.openxmlformats.org/officeDocument/2006/relationships/image" Target="../media/image21.svg"/><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 Id="rId4" Type="http://schemas.openxmlformats.org/officeDocument/2006/relationships/image" Target="../media/image3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hyperlink" Target="https://ww2.nycourts.gov/article-7-d-english-36716" TargetMode="External"/><Relationship Id="rId1" Type="http://schemas.openxmlformats.org/officeDocument/2006/relationships/image" Target="../media/image43.svg"/><Relationship Id="rId4" Type="http://schemas.openxmlformats.org/officeDocument/2006/relationships/hyperlink" Target="https://ww2.nycourts.gov/fee-waiver-application-36856"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6533D-BDC1-42C4-84A1-E93619A4786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7E3608F-758D-43FB-AE60-0A9EA61B44E1}">
      <dgm:prSet/>
      <dgm:spPr/>
      <dgm:t>
        <a:bodyPr/>
        <a:lstStyle/>
        <a:p>
          <a:pPr>
            <a:lnSpc>
              <a:spcPct val="100000"/>
            </a:lnSpc>
          </a:pPr>
          <a:r>
            <a:rPr lang="en-US" dirty="0"/>
            <a:t>Familial Status:  families with children under the age of 18, pregnant people, anyone who has or is trying to obtain custody of minor children (adoption, foster care, grandparents)</a:t>
          </a:r>
        </a:p>
      </dgm:t>
    </dgm:pt>
    <dgm:pt modelId="{7949379F-ED02-4771-A608-2368CF214E35}" type="parTrans" cxnId="{B385129C-1DD9-481C-B74B-461C326BA859}">
      <dgm:prSet/>
      <dgm:spPr/>
      <dgm:t>
        <a:bodyPr/>
        <a:lstStyle/>
        <a:p>
          <a:endParaRPr lang="en-US"/>
        </a:p>
      </dgm:t>
    </dgm:pt>
    <dgm:pt modelId="{DD6D13E2-48A4-47E7-88EC-24C06AE840F7}" type="sibTrans" cxnId="{B385129C-1DD9-481C-B74B-461C326BA859}">
      <dgm:prSet/>
      <dgm:spPr/>
      <dgm:t>
        <a:bodyPr/>
        <a:lstStyle/>
        <a:p>
          <a:endParaRPr lang="en-US"/>
        </a:p>
      </dgm:t>
    </dgm:pt>
    <dgm:pt modelId="{FCAF7E1A-0833-4CEC-9C95-120834A6DEA7}">
      <dgm:prSet custT="1"/>
      <dgm:spPr/>
      <dgm:t>
        <a:bodyPr/>
        <a:lstStyle/>
        <a:p>
          <a:pPr>
            <a:lnSpc>
              <a:spcPct val="100000"/>
            </a:lnSpc>
          </a:pPr>
          <a:r>
            <a:rPr lang="en-US" sz="1600" dirty="0"/>
            <a:t>Landlords can limit the number of people that live in an apartment, but it has to be based on the size of the apartment and is determined by local codes.</a:t>
          </a:r>
        </a:p>
      </dgm:t>
    </dgm:pt>
    <dgm:pt modelId="{D28194AA-8AC1-4760-B5A3-E16071571814}" type="parTrans" cxnId="{F4B7EA1C-C946-4414-B746-70A9CB383944}">
      <dgm:prSet/>
      <dgm:spPr/>
      <dgm:t>
        <a:bodyPr/>
        <a:lstStyle/>
        <a:p>
          <a:endParaRPr lang="en-US"/>
        </a:p>
      </dgm:t>
    </dgm:pt>
    <dgm:pt modelId="{2F117EAC-1B1C-443A-8897-AA92C3D27C65}" type="sibTrans" cxnId="{F4B7EA1C-C946-4414-B746-70A9CB383944}">
      <dgm:prSet/>
      <dgm:spPr/>
      <dgm:t>
        <a:bodyPr/>
        <a:lstStyle/>
        <a:p>
          <a:endParaRPr lang="en-US"/>
        </a:p>
      </dgm:t>
    </dgm:pt>
    <dgm:pt modelId="{9E582CA2-73C6-412D-B956-69936AAF544C}">
      <dgm:prSet custT="1"/>
      <dgm:spPr/>
      <dgm:t>
        <a:bodyPr/>
        <a:lstStyle/>
        <a:p>
          <a:pPr>
            <a:lnSpc>
              <a:spcPct val="100000"/>
            </a:lnSpc>
          </a:pPr>
          <a:r>
            <a:rPr lang="en-US" sz="1600" dirty="0"/>
            <a:t>Very small bedrooms can be limited to one person while large bedrooms may be able to have three or more people</a:t>
          </a:r>
        </a:p>
        <a:p>
          <a:pPr>
            <a:lnSpc>
              <a:spcPct val="100000"/>
            </a:lnSpc>
          </a:pPr>
          <a:r>
            <a:rPr lang="en-US" sz="1600" dirty="0"/>
            <a:t>Children under 2 do not count when determining the number of people per bedroom.</a:t>
          </a:r>
        </a:p>
      </dgm:t>
    </dgm:pt>
    <dgm:pt modelId="{338F9E26-B014-4BCD-9225-07A10BA642ED}" type="parTrans" cxnId="{4A73013C-2578-4FAB-8EBC-2C34EA446C6D}">
      <dgm:prSet/>
      <dgm:spPr/>
      <dgm:t>
        <a:bodyPr/>
        <a:lstStyle/>
        <a:p>
          <a:endParaRPr lang="en-US"/>
        </a:p>
      </dgm:t>
    </dgm:pt>
    <dgm:pt modelId="{0E5F41A7-2E9D-420A-B894-898BC022561F}" type="sibTrans" cxnId="{4A73013C-2578-4FAB-8EBC-2C34EA446C6D}">
      <dgm:prSet/>
      <dgm:spPr/>
      <dgm:t>
        <a:bodyPr/>
        <a:lstStyle/>
        <a:p>
          <a:endParaRPr lang="en-US"/>
        </a:p>
      </dgm:t>
    </dgm:pt>
    <dgm:pt modelId="{3983E2E6-F053-483C-B42A-E3DBCFA29959}">
      <dgm:prSet/>
      <dgm:spPr/>
      <dgm:t>
        <a:bodyPr/>
        <a:lstStyle/>
        <a:p>
          <a:pPr>
            <a:lnSpc>
              <a:spcPct val="100000"/>
            </a:lnSpc>
          </a:pPr>
          <a:endParaRPr lang="en-US"/>
        </a:p>
      </dgm:t>
    </dgm:pt>
    <dgm:pt modelId="{60D931D8-8024-4EF9-B635-DEB080E92B2B}" type="parTrans" cxnId="{EF565006-908A-4FAF-932C-8FDA8FCC6DE5}">
      <dgm:prSet/>
      <dgm:spPr/>
      <dgm:t>
        <a:bodyPr/>
        <a:lstStyle/>
        <a:p>
          <a:endParaRPr lang="en-US"/>
        </a:p>
      </dgm:t>
    </dgm:pt>
    <dgm:pt modelId="{C1BC2D33-056C-46C9-AD1B-74367F7BF2BC}" type="sibTrans" cxnId="{EF565006-908A-4FAF-932C-8FDA8FCC6DE5}">
      <dgm:prSet/>
      <dgm:spPr/>
      <dgm:t>
        <a:bodyPr/>
        <a:lstStyle/>
        <a:p>
          <a:endParaRPr lang="en-US"/>
        </a:p>
      </dgm:t>
    </dgm:pt>
    <dgm:pt modelId="{CB1C2C89-16B2-4038-8A3B-5F7081977D8E}" type="pres">
      <dgm:prSet presAssocID="{F666533D-BDC1-42C4-84A1-E93619A4786C}" presName="root" presStyleCnt="0">
        <dgm:presLayoutVars>
          <dgm:dir/>
          <dgm:resizeHandles val="exact"/>
        </dgm:presLayoutVars>
      </dgm:prSet>
      <dgm:spPr/>
    </dgm:pt>
    <dgm:pt modelId="{D01655AD-9517-4BD0-BCE0-958DC6DE80C5}" type="pres">
      <dgm:prSet presAssocID="{A7E3608F-758D-43FB-AE60-0A9EA61B44E1}" presName="compNode" presStyleCnt="0"/>
      <dgm:spPr/>
    </dgm:pt>
    <dgm:pt modelId="{3D2FC20A-134F-4733-9E68-B9D2BFFD6C45}" type="pres">
      <dgm:prSet presAssocID="{A7E3608F-758D-43FB-AE60-0A9EA61B44E1}" presName="bgRect" presStyleLbl="bgShp" presStyleIdx="0" presStyleCnt="3" custLinFactNeighborX="3" custLinFactNeighborY="-22737"/>
      <dgm:spPr>
        <a:solidFill>
          <a:schemeClr val="accent1"/>
        </a:solidFill>
      </dgm:spPr>
    </dgm:pt>
    <dgm:pt modelId="{E8C21875-41FB-487F-9F3F-85C1B25A1B79}" type="pres">
      <dgm:prSet presAssocID="{A7E3608F-758D-43FB-AE60-0A9EA61B44E1}" presName="iconRect" presStyleLbl="node1" presStyleIdx="0" presStyleCnt="3" custLinFactNeighborX="-3018" custLinFactNeighborY="-700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Family"/>
        </a:ext>
      </dgm:extLst>
    </dgm:pt>
    <dgm:pt modelId="{7E2B3A2F-5B08-420C-AAFE-6C611C9DC93B}" type="pres">
      <dgm:prSet presAssocID="{A7E3608F-758D-43FB-AE60-0A9EA61B44E1}" presName="spaceRect" presStyleCnt="0"/>
      <dgm:spPr/>
    </dgm:pt>
    <dgm:pt modelId="{B1DFF02B-D7C3-4726-835F-371E12B5F450}" type="pres">
      <dgm:prSet presAssocID="{A7E3608F-758D-43FB-AE60-0A9EA61B44E1}" presName="parTx" presStyleLbl="revTx" presStyleIdx="0" presStyleCnt="4" custLinFactNeighborX="4" custLinFactNeighborY="-51457">
        <dgm:presLayoutVars>
          <dgm:chMax val="0"/>
          <dgm:chPref val="0"/>
        </dgm:presLayoutVars>
      </dgm:prSet>
      <dgm:spPr/>
    </dgm:pt>
    <dgm:pt modelId="{C9D15EBF-954F-444C-834A-33D27CBC43B1}" type="pres">
      <dgm:prSet presAssocID="{DD6D13E2-48A4-47E7-88EC-24C06AE840F7}" presName="sibTrans" presStyleCnt="0"/>
      <dgm:spPr/>
    </dgm:pt>
    <dgm:pt modelId="{73365EDE-12B2-4904-BB4C-4B2FEB886297}" type="pres">
      <dgm:prSet presAssocID="{FCAF7E1A-0833-4CEC-9C95-120834A6DEA7}" presName="compNode" presStyleCnt="0"/>
      <dgm:spPr/>
    </dgm:pt>
    <dgm:pt modelId="{F4018801-5E8A-48AD-9B74-59A54B52C934}" type="pres">
      <dgm:prSet presAssocID="{FCAF7E1A-0833-4CEC-9C95-120834A6DEA7}" presName="bgRect" presStyleLbl="bgShp" presStyleIdx="1" presStyleCnt="3" custScaleY="199054" custLinFactNeighborX="-604" custLinFactNeighborY="-18357"/>
      <dgm:spPr/>
    </dgm:pt>
    <dgm:pt modelId="{4E9B66D2-A21C-4D2E-AEB1-B40BD87AE4DD}" type="pres">
      <dgm:prSet presAssocID="{FCAF7E1A-0833-4CEC-9C95-120834A6DEA7}" presName="iconRect" presStyleLbl="node1" presStyleIdx="1" presStyleCnt="3" custLinFactNeighborX="-4682" custLinFactNeighborY="-3166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Outline"/>
        </a:ext>
      </dgm:extLst>
    </dgm:pt>
    <dgm:pt modelId="{1DAF08FD-5E4A-4B21-B14F-592F41909C1E}" type="pres">
      <dgm:prSet presAssocID="{FCAF7E1A-0833-4CEC-9C95-120834A6DEA7}" presName="spaceRect" presStyleCnt="0"/>
      <dgm:spPr/>
    </dgm:pt>
    <dgm:pt modelId="{30181EF5-4539-4B60-A764-AF8514D6C9FA}" type="pres">
      <dgm:prSet presAssocID="{FCAF7E1A-0833-4CEC-9C95-120834A6DEA7}" presName="parTx" presStyleLbl="revTx" presStyleIdx="1" presStyleCnt="4" custLinFactNeighborX="-714" custLinFactNeighborY="-16007">
        <dgm:presLayoutVars>
          <dgm:chMax val="0"/>
          <dgm:chPref val="0"/>
        </dgm:presLayoutVars>
      </dgm:prSet>
      <dgm:spPr/>
    </dgm:pt>
    <dgm:pt modelId="{DC44FC9B-89D4-47FC-A12E-A79233115A92}" type="pres">
      <dgm:prSet presAssocID="{FCAF7E1A-0833-4CEC-9C95-120834A6DEA7}" presName="desTx" presStyleLbl="revTx" presStyleIdx="2" presStyleCnt="4" custScaleX="100000" custScaleY="183241" custLinFactNeighborX="7" custLinFactNeighborY="-14419">
        <dgm:presLayoutVars/>
      </dgm:prSet>
      <dgm:spPr/>
    </dgm:pt>
    <dgm:pt modelId="{A4C2FCA1-1EDB-4FA1-B5A3-F27ECEE56B51}" type="pres">
      <dgm:prSet presAssocID="{2F117EAC-1B1C-443A-8897-AA92C3D27C65}" presName="sibTrans" presStyleCnt="0"/>
      <dgm:spPr/>
    </dgm:pt>
    <dgm:pt modelId="{8BE16BBB-74CD-401E-B48E-0E8FF1284CCD}" type="pres">
      <dgm:prSet presAssocID="{3983E2E6-F053-483C-B42A-E3DBCFA29959}" presName="compNode" presStyleCnt="0"/>
      <dgm:spPr/>
    </dgm:pt>
    <dgm:pt modelId="{F7EF8765-A8D9-470C-B1B3-2DF259AF5B18}" type="pres">
      <dgm:prSet presAssocID="{3983E2E6-F053-483C-B42A-E3DBCFA29959}" presName="bgRect" presStyleLbl="bgShp" presStyleIdx="2" presStyleCnt="3" custLinFactNeighborX="3" custLinFactNeighborY="-35473"/>
      <dgm:spPr>
        <a:solidFill>
          <a:srgbClr val="AF3787"/>
        </a:solidFill>
      </dgm:spPr>
    </dgm:pt>
    <dgm:pt modelId="{D08DCFFA-5702-4A34-9EE3-F1FDA33EED29}" type="pres">
      <dgm:prSet presAssocID="{3983E2E6-F053-483C-B42A-E3DBCFA29959}" presName="iconRect" presStyleLbl="node1" presStyleIdx="2" presStyleCnt="3" custLinFactNeighborX="3059" custLinFactNeighborY="-61669"/>
      <dgm:spPr>
        <a:solidFill>
          <a:srgbClr val="AF3787"/>
        </a:solidFill>
      </dgm:spPr>
    </dgm:pt>
    <dgm:pt modelId="{08143D13-03C0-466E-9A01-84540747D42F}" type="pres">
      <dgm:prSet presAssocID="{3983E2E6-F053-483C-B42A-E3DBCFA29959}" presName="spaceRect" presStyleCnt="0"/>
      <dgm:spPr/>
    </dgm:pt>
    <dgm:pt modelId="{1E799A64-A27B-4FAB-963A-3E8AB1DC08AF}" type="pres">
      <dgm:prSet presAssocID="{3983E2E6-F053-483C-B42A-E3DBCFA29959}" presName="parTx" presStyleLbl="revTx" presStyleIdx="3" presStyleCnt="4">
        <dgm:presLayoutVars>
          <dgm:chMax val="0"/>
          <dgm:chPref val="0"/>
        </dgm:presLayoutVars>
      </dgm:prSet>
      <dgm:spPr/>
    </dgm:pt>
  </dgm:ptLst>
  <dgm:cxnLst>
    <dgm:cxn modelId="{EF565006-908A-4FAF-932C-8FDA8FCC6DE5}" srcId="{F666533D-BDC1-42C4-84A1-E93619A4786C}" destId="{3983E2E6-F053-483C-B42A-E3DBCFA29959}" srcOrd="2" destOrd="0" parTransId="{60D931D8-8024-4EF9-B635-DEB080E92B2B}" sibTransId="{C1BC2D33-056C-46C9-AD1B-74367F7BF2BC}"/>
    <dgm:cxn modelId="{51391710-4E05-4CBE-B337-C3D36A31B885}" type="presOf" srcId="{9E582CA2-73C6-412D-B956-69936AAF544C}" destId="{DC44FC9B-89D4-47FC-A12E-A79233115A92}" srcOrd="0" destOrd="0" presId="urn:microsoft.com/office/officeart/2018/2/layout/IconVerticalSolidList"/>
    <dgm:cxn modelId="{F4B7EA1C-C946-4414-B746-70A9CB383944}" srcId="{F666533D-BDC1-42C4-84A1-E93619A4786C}" destId="{FCAF7E1A-0833-4CEC-9C95-120834A6DEA7}" srcOrd="1" destOrd="0" parTransId="{D28194AA-8AC1-4760-B5A3-E16071571814}" sibTransId="{2F117EAC-1B1C-443A-8897-AA92C3D27C65}"/>
    <dgm:cxn modelId="{0E9A9A37-77C8-4CA1-8896-88E0C88D181B}" type="presOf" srcId="{F666533D-BDC1-42C4-84A1-E93619A4786C}" destId="{CB1C2C89-16B2-4038-8A3B-5F7081977D8E}" srcOrd="0" destOrd="0" presId="urn:microsoft.com/office/officeart/2018/2/layout/IconVerticalSolidList"/>
    <dgm:cxn modelId="{4A73013C-2578-4FAB-8EBC-2C34EA446C6D}" srcId="{FCAF7E1A-0833-4CEC-9C95-120834A6DEA7}" destId="{9E582CA2-73C6-412D-B956-69936AAF544C}" srcOrd="0" destOrd="0" parTransId="{338F9E26-B014-4BCD-9225-07A10BA642ED}" sibTransId="{0E5F41A7-2E9D-420A-B894-898BC022561F}"/>
    <dgm:cxn modelId="{FF95973D-ED10-4598-85AC-03855731FC02}" type="presOf" srcId="{A7E3608F-758D-43FB-AE60-0A9EA61B44E1}" destId="{B1DFF02B-D7C3-4726-835F-371E12B5F450}" srcOrd="0" destOrd="0" presId="urn:microsoft.com/office/officeart/2018/2/layout/IconVerticalSolidList"/>
    <dgm:cxn modelId="{F7AC0C55-A6EA-497F-B974-F469EF058351}" type="presOf" srcId="{3983E2E6-F053-483C-B42A-E3DBCFA29959}" destId="{1E799A64-A27B-4FAB-963A-3E8AB1DC08AF}" srcOrd="0" destOrd="0" presId="urn:microsoft.com/office/officeart/2018/2/layout/IconVerticalSolidList"/>
    <dgm:cxn modelId="{B385129C-1DD9-481C-B74B-461C326BA859}" srcId="{F666533D-BDC1-42C4-84A1-E93619A4786C}" destId="{A7E3608F-758D-43FB-AE60-0A9EA61B44E1}" srcOrd="0" destOrd="0" parTransId="{7949379F-ED02-4771-A608-2368CF214E35}" sibTransId="{DD6D13E2-48A4-47E7-88EC-24C06AE840F7}"/>
    <dgm:cxn modelId="{3AACBEE6-B142-4814-A6A1-9092303C4D2A}" type="presOf" srcId="{FCAF7E1A-0833-4CEC-9C95-120834A6DEA7}" destId="{30181EF5-4539-4B60-A764-AF8514D6C9FA}" srcOrd="0" destOrd="0" presId="urn:microsoft.com/office/officeart/2018/2/layout/IconVerticalSolidList"/>
    <dgm:cxn modelId="{10E93BC3-EBEE-4DF3-BDD5-2B36D2027744}" type="presParOf" srcId="{CB1C2C89-16B2-4038-8A3B-5F7081977D8E}" destId="{D01655AD-9517-4BD0-BCE0-958DC6DE80C5}" srcOrd="0" destOrd="0" presId="urn:microsoft.com/office/officeart/2018/2/layout/IconVerticalSolidList"/>
    <dgm:cxn modelId="{61E38659-F085-43A2-8679-247B8EE9A53C}" type="presParOf" srcId="{D01655AD-9517-4BD0-BCE0-958DC6DE80C5}" destId="{3D2FC20A-134F-4733-9E68-B9D2BFFD6C45}" srcOrd="0" destOrd="0" presId="urn:microsoft.com/office/officeart/2018/2/layout/IconVerticalSolidList"/>
    <dgm:cxn modelId="{B16E7439-2798-47F4-8CC9-E14D359C2017}" type="presParOf" srcId="{D01655AD-9517-4BD0-BCE0-958DC6DE80C5}" destId="{E8C21875-41FB-487F-9F3F-85C1B25A1B79}" srcOrd="1" destOrd="0" presId="urn:microsoft.com/office/officeart/2018/2/layout/IconVerticalSolidList"/>
    <dgm:cxn modelId="{E3E5C611-3F59-4D52-8205-F51ACF6E6912}" type="presParOf" srcId="{D01655AD-9517-4BD0-BCE0-958DC6DE80C5}" destId="{7E2B3A2F-5B08-420C-AAFE-6C611C9DC93B}" srcOrd="2" destOrd="0" presId="urn:microsoft.com/office/officeart/2018/2/layout/IconVerticalSolidList"/>
    <dgm:cxn modelId="{21C0E4FD-6CE6-4E8D-9D48-B3E26E184A99}" type="presParOf" srcId="{D01655AD-9517-4BD0-BCE0-958DC6DE80C5}" destId="{B1DFF02B-D7C3-4726-835F-371E12B5F450}" srcOrd="3" destOrd="0" presId="urn:microsoft.com/office/officeart/2018/2/layout/IconVerticalSolidList"/>
    <dgm:cxn modelId="{84A94F74-8FF3-4A13-8623-A00577859FFB}" type="presParOf" srcId="{CB1C2C89-16B2-4038-8A3B-5F7081977D8E}" destId="{C9D15EBF-954F-444C-834A-33D27CBC43B1}" srcOrd="1" destOrd="0" presId="urn:microsoft.com/office/officeart/2018/2/layout/IconVerticalSolidList"/>
    <dgm:cxn modelId="{7030CA48-6F47-41E5-9D5B-2E9732E9C080}" type="presParOf" srcId="{CB1C2C89-16B2-4038-8A3B-5F7081977D8E}" destId="{73365EDE-12B2-4904-BB4C-4B2FEB886297}" srcOrd="2" destOrd="0" presId="urn:microsoft.com/office/officeart/2018/2/layout/IconVerticalSolidList"/>
    <dgm:cxn modelId="{C98CEC67-1258-414D-B661-14C7C81A049A}" type="presParOf" srcId="{73365EDE-12B2-4904-BB4C-4B2FEB886297}" destId="{F4018801-5E8A-48AD-9B74-59A54B52C934}" srcOrd="0" destOrd="0" presId="urn:microsoft.com/office/officeart/2018/2/layout/IconVerticalSolidList"/>
    <dgm:cxn modelId="{307C9EB6-81BE-4591-9001-C6EC6C2DBF32}" type="presParOf" srcId="{73365EDE-12B2-4904-BB4C-4B2FEB886297}" destId="{4E9B66D2-A21C-4D2E-AEB1-B40BD87AE4DD}" srcOrd="1" destOrd="0" presId="urn:microsoft.com/office/officeart/2018/2/layout/IconVerticalSolidList"/>
    <dgm:cxn modelId="{1436E3C3-4EA9-470B-B88A-26787098D98E}" type="presParOf" srcId="{73365EDE-12B2-4904-BB4C-4B2FEB886297}" destId="{1DAF08FD-5E4A-4B21-B14F-592F41909C1E}" srcOrd="2" destOrd="0" presId="urn:microsoft.com/office/officeart/2018/2/layout/IconVerticalSolidList"/>
    <dgm:cxn modelId="{4AB2F5E1-C297-4102-9057-BBA64EDADB10}" type="presParOf" srcId="{73365EDE-12B2-4904-BB4C-4B2FEB886297}" destId="{30181EF5-4539-4B60-A764-AF8514D6C9FA}" srcOrd="3" destOrd="0" presId="urn:microsoft.com/office/officeart/2018/2/layout/IconVerticalSolidList"/>
    <dgm:cxn modelId="{16AC74E6-3B99-43AC-96B9-849C2CD7C076}" type="presParOf" srcId="{73365EDE-12B2-4904-BB4C-4B2FEB886297}" destId="{DC44FC9B-89D4-47FC-A12E-A79233115A92}" srcOrd="4" destOrd="0" presId="urn:microsoft.com/office/officeart/2018/2/layout/IconVerticalSolidList"/>
    <dgm:cxn modelId="{D678BA9C-7149-4B52-BCED-6F6690F6D984}" type="presParOf" srcId="{CB1C2C89-16B2-4038-8A3B-5F7081977D8E}" destId="{A4C2FCA1-1EDB-4FA1-B5A3-F27ECEE56B51}" srcOrd="3" destOrd="0" presId="urn:microsoft.com/office/officeart/2018/2/layout/IconVerticalSolidList"/>
    <dgm:cxn modelId="{C96C7D11-3FDF-4E75-979D-530A29D0893B}" type="presParOf" srcId="{CB1C2C89-16B2-4038-8A3B-5F7081977D8E}" destId="{8BE16BBB-74CD-401E-B48E-0E8FF1284CCD}" srcOrd="4" destOrd="0" presId="urn:microsoft.com/office/officeart/2018/2/layout/IconVerticalSolidList"/>
    <dgm:cxn modelId="{A99AB23D-3BD3-4770-BC1E-F56F3C4FC5A7}" type="presParOf" srcId="{8BE16BBB-74CD-401E-B48E-0E8FF1284CCD}" destId="{F7EF8765-A8D9-470C-B1B3-2DF259AF5B18}" srcOrd="0" destOrd="0" presId="urn:microsoft.com/office/officeart/2018/2/layout/IconVerticalSolidList"/>
    <dgm:cxn modelId="{21420FDE-06F1-4885-8F17-555CDDB45E52}" type="presParOf" srcId="{8BE16BBB-74CD-401E-B48E-0E8FF1284CCD}" destId="{D08DCFFA-5702-4A34-9EE3-F1FDA33EED29}" srcOrd="1" destOrd="0" presId="urn:microsoft.com/office/officeart/2018/2/layout/IconVerticalSolidList"/>
    <dgm:cxn modelId="{E8254313-0AB6-4320-A0F3-A0F41F02757D}" type="presParOf" srcId="{8BE16BBB-74CD-401E-B48E-0E8FF1284CCD}" destId="{08143D13-03C0-466E-9A01-84540747D42F}" srcOrd="2" destOrd="0" presId="urn:microsoft.com/office/officeart/2018/2/layout/IconVerticalSolidList"/>
    <dgm:cxn modelId="{4F4D8B49-3138-4B1A-B6A5-5A31AC97D179}" type="presParOf" srcId="{8BE16BBB-74CD-401E-B48E-0E8FF1284CCD}" destId="{1E799A64-A27B-4FAB-963A-3E8AB1DC08AF}" srcOrd="3"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108B38-1BFF-492B-92C2-F918F1565B90}" type="doc">
      <dgm:prSet loTypeId="urn:microsoft.com/office/officeart/2018/5/layout/IconLeafLabel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9C294011-E2BF-459C-A137-90312B14D75E}">
      <dgm:prSet custT="1"/>
      <dgm:spPr/>
      <dgm:t>
        <a:bodyPr/>
        <a:lstStyle/>
        <a:p>
          <a:pPr>
            <a:lnSpc>
              <a:spcPct val="100000"/>
            </a:lnSpc>
            <a:defRPr cap="all"/>
          </a:pPr>
          <a:r>
            <a:rPr lang="en-US" sz="1400" dirty="0"/>
            <a:t>Assistance animals</a:t>
          </a:r>
        </a:p>
      </dgm:t>
    </dgm:pt>
    <dgm:pt modelId="{68ED300F-D10B-418F-A237-3731D06EF60D}" type="parTrans" cxnId="{451242F7-ADB5-4A36-8532-067896D04894}">
      <dgm:prSet/>
      <dgm:spPr/>
      <dgm:t>
        <a:bodyPr/>
        <a:lstStyle/>
        <a:p>
          <a:endParaRPr lang="en-US"/>
        </a:p>
      </dgm:t>
    </dgm:pt>
    <dgm:pt modelId="{C8252DB4-915A-4A95-85D4-D1A60B40C31E}" type="sibTrans" cxnId="{451242F7-ADB5-4A36-8532-067896D04894}">
      <dgm:prSet/>
      <dgm:spPr/>
      <dgm:t>
        <a:bodyPr/>
        <a:lstStyle/>
        <a:p>
          <a:pPr>
            <a:lnSpc>
              <a:spcPct val="100000"/>
            </a:lnSpc>
          </a:pPr>
          <a:endParaRPr lang="en-US"/>
        </a:p>
      </dgm:t>
    </dgm:pt>
    <dgm:pt modelId="{84345735-B8FC-4D6F-AFB1-11F90D23C62C}">
      <dgm:prSet custT="1"/>
      <dgm:spPr/>
      <dgm:t>
        <a:bodyPr/>
        <a:lstStyle/>
        <a:p>
          <a:pPr>
            <a:lnSpc>
              <a:spcPct val="100000"/>
            </a:lnSpc>
            <a:defRPr cap="all"/>
          </a:pPr>
          <a:r>
            <a:rPr lang="en-US" sz="1400" dirty="0"/>
            <a:t>Assigned parking spaces</a:t>
          </a:r>
        </a:p>
      </dgm:t>
    </dgm:pt>
    <dgm:pt modelId="{0DCB2C74-80C2-4797-89E4-57DB107E5B6F}" type="parTrans" cxnId="{7700D691-31BA-43C5-8FB6-6A372AA63ED4}">
      <dgm:prSet/>
      <dgm:spPr/>
      <dgm:t>
        <a:bodyPr/>
        <a:lstStyle/>
        <a:p>
          <a:endParaRPr lang="en-US"/>
        </a:p>
      </dgm:t>
    </dgm:pt>
    <dgm:pt modelId="{8D865267-EADA-444A-92A9-42FEEBA997EA}" type="sibTrans" cxnId="{7700D691-31BA-43C5-8FB6-6A372AA63ED4}">
      <dgm:prSet/>
      <dgm:spPr/>
      <dgm:t>
        <a:bodyPr/>
        <a:lstStyle/>
        <a:p>
          <a:pPr>
            <a:lnSpc>
              <a:spcPct val="100000"/>
            </a:lnSpc>
          </a:pPr>
          <a:endParaRPr lang="en-US"/>
        </a:p>
      </dgm:t>
    </dgm:pt>
    <dgm:pt modelId="{EF151899-3866-49BA-BBDF-B55203430BEE}">
      <dgm:prSet custT="1"/>
      <dgm:spPr/>
      <dgm:t>
        <a:bodyPr/>
        <a:lstStyle/>
        <a:p>
          <a:pPr>
            <a:lnSpc>
              <a:spcPct val="100000"/>
            </a:lnSpc>
            <a:defRPr cap="all"/>
          </a:pPr>
          <a:r>
            <a:rPr lang="en-US" sz="1400" dirty="0"/>
            <a:t>Transferring Units</a:t>
          </a:r>
        </a:p>
      </dgm:t>
    </dgm:pt>
    <dgm:pt modelId="{E1D6C646-1BEC-4D79-9124-33760E6B311C}" type="parTrans" cxnId="{31A4288F-1D56-4EFF-97D0-1B5256569101}">
      <dgm:prSet/>
      <dgm:spPr/>
      <dgm:t>
        <a:bodyPr/>
        <a:lstStyle/>
        <a:p>
          <a:endParaRPr lang="en-US"/>
        </a:p>
      </dgm:t>
    </dgm:pt>
    <dgm:pt modelId="{C0D462E0-C173-4C66-97B5-0AB4389CD837}" type="sibTrans" cxnId="{31A4288F-1D56-4EFF-97D0-1B5256569101}">
      <dgm:prSet/>
      <dgm:spPr/>
      <dgm:t>
        <a:bodyPr/>
        <a:lstStyle/>
        <a:p>
          <a:pPr>
            <a:lnSpc>
              <a:spcPct val="100000"/>
            </a:lnSpc>
          </a:pPr>
          <a:endParaRPr lang="en-US"/>
        </a:p>
      </dgm:t>
    </dgm:pt>
    <dgm:pt modelId="{2802E1D9-97EA-4A9D-A040-D9B4E74AD798}">
      <dgm:prSet custT="1"/>
      <dgm:spPr/>
      <dgm:t>
        <a:bodyPr/>
        <a:lstStyle/>
        <a:p>
          <a:pPr>
            <a:lnSpc>
              <a:spcPct val="100000"/>
            </a:lnSpc>
            <a:defRPr cap="all"/>
          </a:pPr>
          <a:r>
            <a:rPr lang="en-US" sz="1200" dirty="0"/>
            <a:t>Communication methods</a:t>
          </a:r>
        </a:p>
      </dgm:t>
    </dgm:pt>
    <dgm:pt modelId="{3086CC85-6AB9-4506-913A-3FD93C940AFD}" type="parTrans" cxnId="{5128DDEB-E705-42F4-B5FC-CA1C45C01CA0}">
      <dgm:prSet/>
      <dgm:spPr/>
      <dgm:t>
        <a:bodyPr/>
        <a:lstStyle/>
        <a:p>
          <a:endParaRPr lang="en-US"/>
        </a:p>
      </dgm:t>
    </dgm:pt>
    <dgm:pt modelId="{8BFCCC06-127D-4A05-9C70-C6508CD22558}" type="sibTrans" cxnId="{5128DDEB-E705-42F4-B5FC-CA1C45C01CA0}">
      <dgm:prSet/>
      <dgm:spPr/>
      <dgm:t>
        <a:bodyPr/>
        <a:lstStyle/>
        <a:p>
          <a:pPr>
            <a:lnSpc>
              <a:spcPct val="100000"/>
            </a:lnSpc>
          </a:pPr>
          <a:endParaRPr lang="en-US"/>
        </a:p>
      </dgm:t>
    </dgm:pt>
    <dgm:pt modelId="{52920AF4-D638-4375-8683-F4D3FCDA91B9}">
      <dgm:prSet custT="1"/>
      <dgm:spPr/>
      <dgm:t>
        <a:bodyPr/>
        <a:lstStyle/>
        <a:p>
          <a:pPr>
            <a:lnSpc>
              <a:spcPct val="100000"/>
            </a:lnSpc>
            <a:defRPr cap="all"/>
          </a:pPr>
          <a:r>
            <a:rPr lang="en-US" sz="1400" dirty="0"/>
            <a:t>Trash Pickup</a:t>
          </a:r>
        </a:p>
      </dgm:t>
    </dgm:pt>
    <dgm:pt modelId="{28CF1B88-34A8-49D4-8EF1-0162C242CCB1}" type="parTrans" cxnId="{F2C22236-10F7-4E5F-BBAB-2B233AC5D70F}">
      <dgm:prSet/>
      <dgm:spPr/>
      <dgm:t>
        <a:bodyPr/>
        <a:lstStyle/>
        <a:p>
          <a:endParaRPr lang="en-US"/>
        </a:p>
      </dgm:t>
    </dgm:pt>
    <dgm:pt modelId="{402A6D5D-1FF8-4464-9D74-031AA5F09C3A}" type="sibTrans" cxnId="{F2C22236-10F7-4E5F-BBAB-2B233AC5D70F}">
      <dgm:prSet/>
      <dgm:spPr/>
      <dgm:t>
        <a:bodyPr/>
        <a:lstStyle/>
        <a:p>
          <a:pPr>
            <a:lnSpc>
              <a:spcPct val="100000"/>
            </a:lnSpc>
          </a:pPr>
          <a:endParaRPr lang="en-US"/>
        </a:p>
      </dgm:t>
    </dgm:pt>
    <dgm:pt modelId="{781AB1D6-B6BD-40A7-B0F1-DC2BFDC4B026}">
      <dgm:prSet custT="1"/>
      <dgm:spPr/>
      <dgm:t>
        <a:bodyPr/>
        <a:lstStyle/>
        <a:p>
          <a:pPr>
            <a:lnSpc>
              <a:spcPct val="100000"/>
            </a:lnSpc>
            <a:defRPr cap="all"/>
          </a:pPr>
          <a:r>
            <a:rPr lang="en-US" sz="1400" dirty="0"/>
            <a:t>Snow</a:t>
          </a:r>
          <a:r>
            <a:rPr lang="en-US" sz="1100" dirty="0"/>
            <a:t> </a:t>
          </a:r>
          <a:r>
            <a:rPr lang="en-US" sz="1400" dirty="0"/>
            <a:t>Removal</a:t>
          </a:r>
        </a:p>
      </dgm:t>
    </dgm:pt>
    <dgm:pt modelId="{6C13B6C5-89A2-400F-9578-299512BD78D2}" type="parTrans" cxnId="{43A17C8D-461D-47EB-A184-8FFCDB4A7786}">
      <dgm:prSet/>
      <dgm:spPr/>
      <dgm:t>
        <a:bodyPr/>
        <a:lstStyle/>
        <a:p>
          <a:endParaRPr lang="en-US"/>
        </a:p>
      </dgm:t>
    </dgm:pt>
    <dgm:pt modelId="{E6EB93B7-A517-43DF-B401-F870ED3F5047}" type="sibTrans" cxnId="{43A17C8D-461D-47EB-A184-8FFCDB4A7786}">
      <dgm:prSet/>
      <dgm:spPr/>
      <dgm:t>
        <a:bodyPr/>
        <a:lstStyle/>
        <a:p>
          <a:pPr>
            <a:lnSpc>
              <a:spcPct val="100000"/>
            </a:lnSpc>
          </a:pPr>
          <a:endParaRPr lang="en-US"/>
        </a:p>
      </dgm:t>
    </dgm:pt>
    <dgm:pt modelId="{6631650D-1FAF-4CB4-AC0C-54F3E7AD5533}">
      <dgm:prSet custT="1"/>
      <dgm:spPr/>
      <dgm:t>
        <a:bodyPr/>
        <a:lstStyle/>
        <a:p>
          <a:pPr>
            <a:lnSpc>
              <a:spcPct val="100000"/>
            </a:lnSpc>
            <a:defRPr cap="all"/>
          </a:pPr>
          <a:r>
            <a:rPr lang="en-US" sz="1200" dirty="0"/>
            <a:t>Leniency for behavior that violates a lease</a:t>
          </a:r>
        </a:p>
      </dgm:t>
    </dgm:pt>
    <dgm:pt modelId="{86EA2ABE-2D89-4280-ADF2-B9D285E7A1BC}" type="parTrans" cxnId="{17E0FF25-AFFC-448A-AFE0-3F39B6B7021B}">
      <dgm:prSet/>
      <dgm:spPr/>
      <dgm:t>
        <a:bodyPr/>
        <a:lstStyle/>
        <a:p>
          <a:endParaRPr lang="en-US"/>
        </a:p>
      </dgm:t>
    </dgm:pt>
    <dgm:pt modelId="{9A61790F-BD89-4E3E-82A3-6F7EAD4BD4FB}" type="sibTrans" cxnId="{17E0FF25-AFFC-448A-AFE0-3F39B6B7021B}">
      <dgm:prSet/>
      <dgm:spPr/>
      <dgm:t>
        <a:bodyPr/>
        <a:lstStyle/>
        <a:p>
          <a:endParaRPr lang="en-US"/>
        </a:p>
      </dgm:t>
    </dgm:pt>
    <dgm:pt modelId="{DEBD6027-9923-468D-AA41-6048A1FA8D98}" type="pres">
      <dgm:prSet presAssocID="{19108B38-1BFF-492B-92C2-F918F1565B90}" presName="root" presStyleCnt="0">
        <dgm:presLayoutVars>
          <dgm:dir/>
          <dgm:resizeHandles val="exact"/>
        </dgm:presLayoutVars>
      </dgm:prSet>
      <dgm:spPr/>
    </dgm:pt>
    <dgm:pt modelId="{B5CC1250-1E47-4688-9498-0E7E1277215D}" type="pres">
      <dgm:prSet presAssocID="{9C294011-E2BF-459C-A137-90312B14D75E}" presName="compNode" presStyleCnt="0"/>
      <dgm:spPr/>
    </dgm:pt>
    <dgm:pt modelId="{EF317B3A-E4AF-4590-A0B3-039314DDB210}" type="pres">
      <dgm:prSet presAssocID="{9C294011-E2BF-459C-A137-90312B14D75E}" presName="iconBgRect" presStyleLbl="bgShp" presStyleIdx="0" presStyleCnt="7"/>
      <dgm:spPr>
        <a:prstGeom prst="round2DiagRect">
          <a:avLst>
            <a:gd name="adj1" fmla="val 29727"/>
            <a:gd name="adj2" fmla="val 0"/>
          </a:avLst>
        </a:prstGeom>
      </dgm:spPr>
    </dgm:pt>
    <dgm:pt modelId="{A709EF84-C0E2-4A98-891F-66C87551DCF4}" type="pres">
      <dgm:prSet presAssocID="{9C294011-E2BF-459C-A137-90312B14D75E}" presName="iconRect" presStyleLbl="node1" presStyleIdx="0"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og"/>
        </a:ext>
      </dgm:extLst>
    </dgm:pt>
    <dgm:pt modelId="{D3076854-F386-4751-B922-D9789A8B275C}" type="pres">
      <dgm:prSet presAssocID="{9C294011-E2BF-459C-A137-90312B14D75E}" presName="spaceRect" presStyleCnt="0"/>
      <dgm:spPr/>
    </dgm:pt>
    <dgm:pt modelId="{792D78EC-F50D-4717-BE67-AF1C09F91ED3}" type="pres">
      <dgm:prSet presAssocID="{9C294011-E2BF-459C-A137-90312B14D75E}" presName="textRect" presStyleLbl="revTx" presStyleIdx="0" presStyleCnt="7">
        <dgm:presLayoutVars>
          <dgm:chMax val="1"/>
          <dgm:chPref val="1"/>
        </dgm:presLayoutVars>
      </dgm:prSet>
      <dgm:spPr/>
    </dgm:pt>
    <dgm:pt modelId="{12BA3B50-A0C9-4E94-A28D-9BB9D4976A3C}" type="pres">
      <dgm:prSet presAssocID="{C8252DB4-915A-4A95-85D4-D1A60B40C31E}" presName="sibTrans" presStyleCnt="0"/>
      <dgm:spPr/>
    </dgm:pt>
    <dgm:pt modelId="{C3CCFB2B-8BD4-42DC-87B7-DA60AE4BA552}" type="pres">
      <dgm:prSet presAssocID="{84345735-B8FC-4D6F-AFB1-11F90D23C62C}" presName="compNode" presStyleCnt="0"/>
      <dgm:spPr/>
    </dgm:pt>
    <dgm:pt modelId="{63BC3293-A6FC-41F4-BE49-3E40365BAC10}" type="pres">
      <dgm:prSet presAssocID="{84345735-B8FC-4D6F-AFB1-11F90D23C62C}" presName="iconBgRect" presStyleLbl="bgShp" presStyleIdx="1" presStyleCnt="7"/>
      <dgm:spPr>
        <a:prstGeom prst="round2DiagRect">
          <a:avLst>
            <a:gd name="adj1" fmla="val 29727"/>
            <a:gd name="adj2" fmla="val 0"/>
          </a:avLst>
        </a:prstGeom>
      </dgm:spPr>
    </dgm:pt>
    <dgm:pt modelId="{AA895145-A590-43A0-BA43-6000EEB38CA2}" type="pres">
      <dgm:prSet presAssocID="{84345735-B8FC-4D6F-AFB1-11F90D23C62C}" presName="iconRect" presStyleLbl="node1" presStyleIdx="1"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AF043E09-F5A9-4350-8C4F-7B854AF07D23}" type="pres">
      <dgm:prSet presAssocID="{84345735-B8FC-4D6F-AFB1-11F90D23C62C}" presName="spaceRect" presStyleCnt="0"/>
      <dgm:spPr/>
    </dgm:pt>
    <dgm:pt modelId="{27C984A4-18FC-4C76-8604-4CB0D1FBECED}" type="pres">
      <dgm:prSet presAssocID="{84345735-B8FC-4D6F-AFB1-11F90D23C62C}" presName="textRect" presStyleLbl="revTx" presStyleIdx="1" presStyleCnt="7">
        <dgm:presLayoutVars>
          <dgm:chMax val="1"/>
          <dgm:chPref val="1"/>
        </dgm:presLayoutVars>
      </dgm:prSet>
      <dgm:spPr/>
    </dgm:pt>
    <dgm:pt modelId="{467725D6-6A39-40F0-8909-29A49E966783}" type="pres">
      <dgm:prSet presAssocID="{8D865267-EADA-444A-92A9-42FEEBA997EA}" presName="sibTrans" presStyleCnt="0"/>
      <dgm:spPr/>
    </dgm:pt>
    <dgm:pt modelId="{38F73459-BE6A-4E21-A56C-E5B6A5A020EA}" type="pres">
      <dgm:prSet presAssocID="{EF151899-3866-49BA-BBDF-B55203430BEE}" presName="compNode" presStyleCnt="0"/>
      <dgm:spPr/>
    </dgm:pt>
    <dgm:pt modelId="{ABEC723B-D1CD-4CB6-B2CB-040AC1BAA625}" type="pres">
      <dgm:prSet presAssocID="{EF151899-3866-49BA-BBDF-B55203430BEE}" presName="iconBgRect" presStyleLbl="bgShp" presStyleIdx="2" presStyleCnt="7"/>
      <dgm:spPr>
        <a:prstGeom prst="round2DiagRect">
          <a:avLst>
            <a:gd name="adj1" fmla="val 29727"/>
            <a:gd name="adj2" fmla="val 0"/>
          </a:avLst>
        </a:prstGeom>
      </dgm:spPr>
    </dgm:pt>
    <dgm:pt modelId="{A847D985-42BD-4BF9-B7B6-628BC2D5026A}" type="pres">
      <dgm:prSet presAssocID="{EF151899-3866-49BA-BBDF-B55203430BEE}" presName="iconRect" presStyleLbl="node1" presStyleIdx="2"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Transfer"/>
        </a:ext>
      </dgm:extLst>
    </dgm:pt>
    <dgm:pt modelId="{30054208-71C6-4C84-A992-A67E541FB0F0}" type="pres">
      <dgm:prSet presAssocID="{EF151899-3866-49BA-BBDF-B55203430BEE}" presName="spaceRect" presStyleCnt="0"/>
      <dgm:spPr/>
    </dgm:pt>
    <dgm:pt modelId="{300D4F15-CD6F-478D-9D70-C36C705E9B5C}" type="pres">
      <dgm:prSet presAssocID="{EF151899-3866-49BA-BBDF-B55203430BEE}" presName="textRect" presStyleLbl="revTx" presStyleIdx="2" presStyleCnt="7">
        <dgm:presLayoutVars>
          <dgm:chMax val="1"/>
          <dgm:chPref val="1"/>
        </dgm:presLayoutVars>
      </dgm:prSet>
      <dgm:spPr/>
    </dgm:pt>
    <dgm:pt modelId="{03E3883C-C1F3-4EC1-88C1-FC59E00EF42C}" type="pres">
      <dgm:prSet presAssocID="{C0D462E0-C173-4C66-97B5-0AB4389CD837}" presName="sibTrans" presStyleCnt="0"/>
      <dgm:spPr/>
    </dgm:pt>
    <dgm:pt modelId="{2595A197-01DF-4061-9043-68F2F5644D7B}" type="pres">
      <dgm:prSet presAssocID="{2802E1D9-97EA-4A9D-A040-D9B4E74AD798}" presName="compNode" presStyleCnt="0"/>
      <dgm:spPr/>
    </dgm:pt>
    <dgm:pt modelId="{911CF368-D5DC-44D5-B0CF-8F3135CEAA85}" type="pres">
      <dgm:prSet presAssocID="{2802E1D9-97EA-4A9D-A040-D9B4E74AD798}" presName="iconBgRect" presStyleLbl="bgShp" presStyleIdx="3" presStyleCnt="7"/>
      <dgm:spPr>
        <a:prstGeom prst="round2DiagRect">
          <a:avLst>
            <a:gd name="adj1" fmla="val 29727"/>
            <a:gd name="adj2" fmla="val 0"/>
          </a:avLst>
        </a:prstGeom>
      </dgm:spPr>
    </dgm:pt>
    <dgm:pt modelId="{760092BF-3DEE-4864-9334-366B7CB52BBB}" type="pres">
      <dgm:prSet presAssocID="{2802E1D9-97EA-4A9D-A040-D9B4E74AD798}" presName="iconRect" presStyleLbl="node1" presStyleIdx="3"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B84697E9-F7F0-46D4-9187-CEF1BB36DB0B}" type="pres">
      <dgm:prSet presAssocID="{2802E1D9-97EA-4A9D-A040-D9B4E74AD798}" presName="spaceRect" presStyleCnt="0"/>
      <dgm:spPr/>
    </dgm:pt>
    <dgm:pt modelId="{7D15075B-E0DC-4AF7-8C8F-9713F1AE9897}" type="pres">
      <dgm:prSet presAssocID="{2802E1D9-97EA-4A9D-A040-D9B4E74AD798}" presName="textRect" presStyleLbl="revTx" presStyleIdx="3" presStyleCnt="7">
        <dgm:presLayoutVars>
          <dgm:chMax val="1"/>
          <dgm:chPref val="1"/>
        </dgm:presLayoutVars>
      </dgm:prSet>
      <dgm:spPr/>
    </dgm:pt>
    <dgm:pt modelId="{76B754EC-ED0D-449B-8CC7-D70833A59F22}" type="pres">
      <dgm:prSet presAssocID="{8BFCCC06-127D-4A05-9C70-C6508CD22558}" presName="sibTrans" presStyleCnt="0"/>
      <dgm:spPr/>
    </dgm:pt>
    <dgm:pt modelId="{EDFE1744-9790-4153-8270-506F3F31981E}" type="pres">
      <dgm:prSet presAssocID="{52920AF4-D638-4375-8683-F4D3FCDA91B9}" presName="compNode" presStyleCnt="0"/>
      <dgm:spPr/>
    </dgm:pt>
    <dgm:pt modelId="{2BF82BBA-E91E-4B9C-B54C-40D00C366056}" type="pres">
      <dgm:prSet presAssocID="{52920AF4-D638-4375-8683-F4D3FCDA91B9}" presName="iconBgRect" presStyleLbl="bgShp" presStyleIdx="4" presStyleCnt="7" custLinFactNeighborY="-2007"/>
      <dgm:spPr>
        <a:prstGeom prst="round2DiagRect">
          <a:avLst>
            <a:gd name="adj1" fmla="val 29727"/>
            <a:gd name="adj2" fmla="val 0"/>
          </a:avLst>
        </a:prstGeom>
      </dgm:spPr>
    </dgm:pt>
    <dgm:pt modelId="{2185DB85-FEB8-40F8-9A14-5A3D477A8B2D}" type="pres">
      <dgm:prSet presAssocID="{52920AF4-D638-4375-8683-F4D3FCDA91B9}" presName="iconRect" presStyleLbl="node1" presStyleIdx="4" presStyleCnt="7" custLinFactNeighborX="2213" custLinFactNeighborY="266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ycle"/>
        </a:ext>
      </dgm:extLst>
    </dgm:pt>
    <dgm:pt modelId="{F86FED85-69FC-4CE2-92C4-4B4C91C2EFF3}" type="pres">
      <dgm:prSet presAssocID="{52920AF4-D638-4375-8683-F4D3FCDA91B9}" presName="spaceRect" presStyleCnt="0"/>
      <dgm:spPr/>
    </dgm:pt>
    <dgm:pt modelId="{DB5FD8FF-FB50-4950-8B86-D32F6B0F53E0}" type="pres">
      <dgm:prSet presAssocID="{52920AF4-D638-4375-8683-F4D3FCDA91B9}" presName="textRect" presStyleLbl="revTx" presStyleIdx="4" presStyleCnt="7">
        <dgm:presLayoutVars>
          <dgm:chMax val="1"/>
          <dgm:chPref val="1"/>
        </dgm:presLayoutVars>
      </dgm:prSet>
      <dgm:spPr/>
    </dgm:pt>
    <dgm:pt modelId="{42F93DF7-4BC0-473C-A886-B1B075B66F41}" type="pres">
      <dgm:prSet presAssocID="{402A6D5D-1FF8-4464-9D74-031AA5F09C3A}" presName="sibTrans" presStyleCnt="0"/>
      <dgm:spPr/>
    </dgm:pt>
    <dgm:pt modelId="{27B28B5E-B942-4E1D-ADAB-64C6E2F5CBA1}" type="pres">
      <dgm:prSet presAssocID="{781AB1D6-B6BD-40A7-B0F1-DC2BFDC4B026}" presName="compNode" presStyleCnt="0"/>
      <dgm:spPr/>
    </dgm:pt>
    <dgm:pt modelId="{FF4CD4F1-7E4A-42AE-BEE5-B3C1830658B6}" type="pres">
      <dgm:prSet presAssocID="{781AB1D6-B6BD-40A7-B0F1-DC2BFDC4B026}" presName="iconBgRect" presStyleLbl="bgShp" presStyleIdx="5" presStyleCnt="7"/>
      <dgm:spPr>
        <a:prstGeom prst="round2DiagRect">
          <a:avLst>
            <a:gd name="adj1" fmla="val 29727"/>
            <a:gd name="adj2" fmla="val 0"/>
          </a:avLst>
        </a:prstGeom>
      </dgm:spPr>
    </dgm:pt>
    <dgm:pt modelId="{73079605-7552-41F5-B71C-19D4C2F1F329}" type="pres">
      <dgm:prSet presAssocID="{781AB1D6-B6BD-40A7-B0F1-DC2BFDC4B026}" presName="iconRect" presStyleLbl="node1" presStyleIdx="5"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nowflake"/>
        </a:ext>
      </dgm:extLst>
    </dgm:pt>
    <dgm:pt modelId="{431F2B09-62F3-47AC-899E-B547944089B4}" type="pres">
      <dgm:prSet presAssocID="{781AB1D6-B6BD-40A7-B0F1-DC2BFDC4B026}" presName="spaceRect" presStyleCnt="0"/>
      <dgm:spPr/>
    </dgm:pt>
    <dgm:pt modelId="{854B6542-42E4-426E-9046-0C415EF35995}" type="pres">
      <dgm:prSet presAssocID="{781AB1D6-B6BD-40A7-B0F1-DC2BFDC4B026}" presName="textRect" presStyleLbl="revTx" presStyleIdx="5" presStyleCnt="7">
        <dgm:presLayoutVars>
          <dgm:chMax val="1"/>
          <dgm:chPref val="1"/>
        </dgm:presLayoutVars>
      </dgm:prSet>
      <dgm:spPr/>
    </dgm:pt>
    <dgm:pt modelId="{95831837-1679-4C1D-B778-0D9A91ACEA89}" type="pres">
      <dgm:prSet presAssocID="{E6EB93B7-A517-43DF-B401-F870ED3F5047}" presName="sibTrans" presStyleCnt="0"/>
      <dgm:spPr/>
    </dgm:pt>
    <dgm:pt modelId="{9B39A37F-BD0D-4EEB-B900-DDA40D66ACB1}" type="pres">
      <dgm:prSet presAssocID="{6631650D-1FAF-4CB4-AC0C-54F3E7AD5533}" presName="compNode" presStyleCnt="0"/>
      <dgm:spPr/>
    </dgm:pt>
    <dgm:pt modelId="{264C1110-9EAE-4EE2-9A70-4EFEBED04FCC}" type="pres">
      <dgm:prSet presAssocID="{6631650D-1FAF-4CB4-AC0C-54F3E7AD5533}" presName="iconBgRect" presStyleLbl="bgShp" presStyleIdx="6" presStyleCnt="7"/>
      <dgm:spPr>
        <a:prstGeom prst="round2DiagRect">
          <a:avLst>
            <a:gd name="adj1" fmla="val 29727"/>
            <a:gd name="adj2" fmla="val 0"/>
          </a:avLst>
        </a:prstGeom>
      </dgm:spPr>
    </dgm:pt>
    <dgm:pt modelId="{8313646D-E30F-4BB1-9D87-ACE88D6185AF}" type="pres">
      <dgm:prSet presAssocID="{6631650D-1FAF-4CB4-AC0C-54F3E7AD5533}" presName="iconRect" presStyleLbl="node1" presStyleIdx="6"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Judge"/>
        </a:ext>
      </dgm:extLst>
    </dgm:pt>
    <dgm:pt modelId="{16055D7A-FECC-4166-8053-420EF372D065}" type="pres">
      <dgm:prSet presAssocID="{6631650D-1FAF-4CB4-AC0C-54F3E7AD5533}" presName="spaceRect" presStyleCnt="0"/>
      <dgm:spPr/>
    </dgm:pt>
    <dgm:pt modelId="{98B0E75E-DB62-4753-A120-C455C4C075C3}" type="pres">
      <dgm:prSet presAssocID="{6631650D-1FAF-4CB4-AC0C-54F3E7AD5533}" presName="textRect" presStyleLbl="revTx" presStyleIdx="6" presStyleCnt="7">
        <dgm:presLayoutVars>
          <dgm:chMax val="1"/>
          <dgm:chPref val="1"/>
        </dgm:presLayoutVars>
      </dgm:prSet>
      <dgm:spPr/>
    </dgm:pt>
  </dgm:ptLst>
  <dgm:cxnLst>
    <dgm:cxn modelId="{17E0FF25-AFFC-448A-AFE0-3F39B6B7021B}" srcId="{19108B38-1BFF-492B-92C2-F918F1565B90}" destId="{6631650D-1FAF-4CB4-AC0C-54F3E7AD5533}" srcOrd="6" destOrd="0" parTransId="{86EA2ABE-2D89-4280-ADF2-B9D285E7A1BC}" sibTransId="{9A61790F-BD89-4E3E-82A3-6F7EAD4BD4FB}"/>
    <dgm:cxn modelId="{C964A22A-E43C-42A8-A4BF-6E4E6CCF8E8C}" type="presOf" srcId="{2802E1D9-97EA-4A9D-A040-D9B4E74AD798}" destId="{7D15075B-E0DC-4AF7-8C8F-9713F1AE9897}" srcOrd="0" destOrd="0" presId="urn:microsoft.com/office/officeart/2018/5/layout/IconLeafLabelList"/>
    <dgm:cxn modelId="{F2C22236-10F7-4E5F-BBAB-2B233AC5D70F}" srcId="{19108B38-1BFF-492B-92C2-F918F1565B90}" destId="{52920AF4-D638-4375-8683-F4D3FCDA91B9}" srcOrd="4" destOrd="0" parTransId="{28CF1B88-34A8-49D4-8EF1-0162C242CCB1}" sibTransId="{402A6D5D-1FF8-4464-9D74-031AA5F09C3A}"/>
    <dgm:cxn modelId="{3E40E542-1BC0-4CE0-83E6-5F3FE9146BE0}" type="presOf" srcId="{84345735-B8FC-4D6F-AFB1-11F90D23C62C}" destId="{27C984A4-18FC-4C76-8604-4CB0D1FBECED}" srcOrd="0" destOrd="0" presId="urn:microsoft.com/office/officeart/2018/5/layout/IconLeafLabelList"/>
    <dgm:cxn modelId="{43A17C8D-461D-47EB-A184-8FFCDB4A7786}" srcId="{19108B38-1BFF-492B-92C2-F918F1565B90}" destId="{781AB1D6-B6BD-40A7-B0F1-DC2BFDC4B026}" srcOrd="5" destOrd="0" parTransId="{6C13B6C5-89A2-400F-9578-299512BD78D2}" sibTransId="{E6EB93B7-A517-43DF-B401-F870ED3F5047}"/>
    <dgm:cxn modelId="{31A4288F-1D56-4EFF-97D0-1B5256569101}" srcId="{19108B38-1BFF-492B-92C2-F918F1565B90}" destId="{EF151899-3866-49BA-BBDF-B55203430BEE}" srcOrd="2" destOrd="0" parTransId="{E1D6C646-1BEC-4D79-9124-33760E6B311C}" sibTransId="{C0D462E0-C173-4C66-97B5-0AB4389CD837}"/>
    <dgm:cxn modelId="{7700D691-31BA-43C5-8FB6-6A372AA63ED4}" srcId="{19108B38-1BFF-492B-92C2-F918F1565B90}" destId="{84345735-B8FC-4D6F-AFB1-11F90D23C62C}" srcOrd="1" destOrd="0" parTransId="{0DCB2C74-80C2-4797-89E4-57DB107E5B6F}" sibTransId="{8D865267-EADA-444A-92A9-42FEEBA997EA}"/>
    <dgm:cxn modelId="{CE23DDB1-6FEE-41AA-9612-47DA7280E3BF}" type="presOf" srcId="{781AB1D6-B6BD-40A7-B0F1-DC2BFDC4B026}" destId="{854B6542-42E4-426E-9046-0C415EF35995}" srcOrd="0" destOrd="0" presId="urn:microsoft.com/office/officeart/2018/5/layout/IconLeafLabelList"/>
    <dgm:cxn modelId="{0CFF52BD-86B0-4A02-890B-BF9ECBBE98B4}" type="presOf" srcId="{19108B38-1BFF-492B-92C2-F918F1565B90}" destId="{DEBD6027-9923-468D-AA41-6048A1FA8D98}" srcOrd="0" destOrd="0" presId="urn:microsoft.com/office/officeart/2018/5/layout/IconLeafLabelList"/>
    <dgm:cxn modelId="{2374A8C3-65D4-4658-874C-FC1ACCCA2654}" type="presOf" srcId="{52920AF4-D638-4375-8683-F4D3FCDA91B9}" destId="{DB5FD8FF-FB50-4950-8B86-D32F6B0F53E0}" srcOrd="0" destOrd="0" presId="urn:microsoft.com/office/officeart/2018/5/layout/IconLeafLabelList"/>
    <dgm:cxn modelId="{0DC883C7-BE10-480A-AA3C-FD7A0C38B436}" type="presOf" srcId="{9C294011-E2BF-459C-A137-90312B14D75E}" destId="{792D78EC-F50D-4717-BE67-AF1C09F91ED3}" srcOrd="0" destOrd="0" presId="urn:microsoft.com/office/officeart/2018/5/layout/IconLeafLabelList"/>
    <dgm:cxn modelId="{193EE7CF-F584-4359-9F55-E1158CE5DB6D}" type="presOf" srcId="{6631650D-1FAF-4CB4-AC0C-54F3E7AD5533}" destId="{98B0E75E-DB62-4753-A120-C455C4C075C3}" srcOrd="0" destOrd="0" presId="urn:microsoft.com/office/officeart/2018/5/layout/IconLeafLabelList"/>
    <dgm:cxn modelId="{51EAFFDA-59B1-4672-89B8-06AC0813EC0D}" type="presOf" srcId="{EF151899-3866-49BA-BBDF-B55203430BEE}" destId="{300D4F15-CD6F-478D-9D70-C36C705E9B5C}" srcOrd="0" destOrd="0" presId="urn:microsoft.com/office/officeart/2018/5/layout/IconLeafLabelList"/>
    <dgm:cxn modelId="{5128DDEB-E705-42F4-B5FC-CA1C45C01CA0}" srcId="{19108B38-1BFF-492B-92C2-F918F1565B90}" destId="{2802E1D9-97EA-4A9D-A040-D9B4E74AD798}" srcOrd="3" destOrd="0" parTransId="{3086CC85-6AB9-4506-913A-3FD93C940AFD}" sibTransId="{8BFCCC06-127D-4A05-9C70-C6508CD22558}"/>
    <dgm:cxn modelId="{451242F7-ADB5-4A36-8532-067896D04894}" srcId="{19108B38-1BFF-492B-92C2-F918F1565B90}" destId="{9C294011-E2BF-459C-A137-90312B14D75E}" srcOrd="0" destOrd="0" parTransId="{68ED300F-D10B-418F-A237-3731D06EF60D}" sibTransId="{C8252DB4-915A-4A95-85D4-D1A60B40C31E}"/>
    <dgm:cxn modelId="{2B4D9AF9-554A-4D71-AFD7-A707CBE264E0}" type="presParOf" srcId="{DEBD6027-9923-468D-AA41-6048A1FA8D98}" destId="{B5CC1250-1E47-4688-9498-0E7E1277215D}" srcOrd="0" destOrd="0" presId="urn:microsoft.com/office/officeart/2018/5/layout/IconLeafLabelList"/>
    <dgm:cxn modelId="{09D9E678-9784-4E28-A64E-A9214FDFE063}" type="presParOf" srcId="{B5CC1250-1E47-4688-9498-0E7E1277215D}" destId="{EF317B3A-E4AF-4590-A0B3-039314DDB210}" srcOrd="0" destOrd="0" presId="urn:microsoft.com/office/officeart/2018/5/layout/IconLeafLabelList"/>
    <dgm:cxn modelId="{2D60AA41-A65B-4EEA-9718-3EBB938294BE}" type="presParOf" srcId="{B5CC1250-1E47-4688-9498-0E7E1277215D}" destId="{A709EF84-C0E2-4A98-891F-66C87551DCF4}" srcOrd="1" destOrd="0" presId="urn:microsoft.com/office/officeart/2018/5/layout/IconLeafLabelList"/>
    <dgm:cxn modelId="{5300865B-92EE-497B-85DB-5722BEE3C61B}" type="presParOf" srcId="{B5CC1250-1E47-4688-9498-0E7E1277215D}" destId="{D3076854-F386-4751-B922-D9789A8B275C}" srcOrd="2" destOrd="0" presId="urn:microsoft.com/office/officeart/2018/5/layout/IconLeafLabelList"/>
    <dgm:cxn modelId="{F20CE1E4-B704-49FE-9D13-CF3BD053BD3B}" type="presParOf" srcId="{B5CC1250-1E47-4688-9498-0E7E1277215D}" destId="{792D78EC-F50D-4717-BE67-AF1C09F91ED3}" srcOrd="3" destOrd="0" presId="urn:microsoft.com/office/officeart/2018/5/layout/IconLeafLabelList"/>
    <dgm:cxn modelId="{C4B5AA03-72C2-4EB4-A189-CAD5A659436A}" type="presParOf" srcId="{DEBD6027-9923-468D-AA41-6048A1FA8D98}" destId="{12BA3B50-A0C9-4E94-A28D-9BB9D4976A3C}" srcOrd="1" destOrd="0" presId="urn:microsoft.com/office/officeart/2018/5/layout/IconLeafLabelList"/>
    <dgm:cxn modelId="{188B555C-A9E2-4374-AFC1-EF73F0104823}" type="presParOf" srcId="{DEBD6027-9923-468D-AA41-6048A1FA8D98}" destId="{C3CCFB2B-8BD4-42DC-87B7-DA60AE4BA552}" srcOrd="2" destOrd="0" presId="urn:microsoft.com/office/officeart/2018/5/layout/IconLeafLabelList"/>
    <dgm:cxn modelId="{B2711C7F-93E5-4A6F-B43F-739B8AAEE57E}" type="presParOf" srcId="{C3CCFB2B-8BD4-42DC-87B7-DA60AE4BA552}" destId="{63BC3293-A6FC-41F4-BE49-3E40365BAC10}" srcOrd="0" destOrd="0" presId="urn:microsoft.com/office/officeart/2018/5/layout/IconLeafLabelList"/>
    <dgm:cxn modelId="{8FF27D3A-835F-46A1-A687-911D7855746A}" type="presParOf" srcId="{C3CCFB2B-8BD4-42DC-87B7-DA60AE4BA552}" destId="{AA895145-A590-43A0-BA43-6000EEB38CA2}" srcOrd="1" destOrd="0" presId="urn:microsoft.com/office/officeart/2018/5/layout/IconLeafLabelList"/>
    <dgm:cxn modelId="{23EB5282-E917-43D5-AAC5-F794278F5B89}" type="presParOf" srcId="{C3CCFB2B-8BD4-42DC-87B7-DA60AE4BA552}" destId="{AF043E09-F5A9-4350-8C4F-7B854AF07D23}" srcOrd="2" destOrd="0" presId="urn:microsoft.com/office/officeart/2018/5/layout/IconLeafLabelList"/>
    <dgm:cxn modelId="{1A5BB777-7DE9-46E4-B41C-3817627E5D5C}" type="presParOf" srcId="{C3CCFB2B-8BD4-42DC-87B7-DA60AE4BA552}" destId="{27C984A4-18FC-4C76-8604-4CB0D1FBECED}" srcOrd="3" destOrd="0" presId="urn:microsoft.com/office/officeart/2018/5/layout/IconLeafLabelList"/>
    <dgm:cxn modelId="{002586F4-352A-4697-8D61-3D999A1FAE94}" type="presParOf" srcId="{DEBD6027-9923-468D-AA41-6048A1FA8D98}" destId="{467725D6-6A39-40F0-8909-29A49E966783}" srcOrd="3" destOrd="0" presId="urn:microsoft.com/office/officeart/2018/5/layout/IconLeafLabelList"/>
    <dgm:cxn modelId="{25DAF7F5-8C29-40D4-85A1-0EB03972C8D2}" type="presParOf" srcId="{DEBD6027-9923-468D-AA41-6048A1FA8D98}" destId="{38F73459-BE6A-4E21-A56C-E5B6A5A020EA}" srcOrd="4" destOrd="0" presId="urn:microsoft.com/office/officeart/2018/5/layout/IconLeafLabelList"/>
    <dgm:cxn modelId="{E7A0FB01-B7B7-4BB6-A4B8-D324ED65A8F5}" type="presParOf" srcId="{38F73459-BE6A-4E21-A56C-E5B6A5A020EA}" destId="{ABEC723B-D1CD-4CB6-B2CB-040AC1BAA625}" srcOrd="0" destOrd="0" presId="urn:microsoft.com/office/officeart/2018/5/layout/IconLeafLabelList"/>
    <dgm:cxn modelId="{1689B713-0CEC-4933-98A0-B2547AF5CC9A}" type="presParOf" srcId="{38F73459-BE6A-4E21-A56C-E5B6A5A020EA}" destId="{A847D985-42BD-4BF9-B7B6-628BC2D5026A}" srcOrd="1" destOrd="0" presId="urn:microsoft.com/office/officeart/2018/5/layout/IconLeafLabelList"/>
    <dgm:cxn modelId="{C2959BA1-C8DB-4F79-A0C1-8B74F3EA012B}" type="presParOf" srcId="{38F73459-BE6A-4E21-A56C-E5B6A5A020EA}" destId="{30054208-71C6-4C84-A992-A67E541FB0F0}" srcOrd="2" destOrd="0" presId="urn:microsoft.com/office/officeart/2018/5/layout/IconLeafLabelList"/>
    <dgm:cxn modelId="{A1F61BE1-0CC4-4112-A8A1-B64EE3FC836F}" type="presParOf" srcId="{38F73459-BE6A-4E21-A56C-E5B6A5A020EA}" destId="{300D4F15-CD6F-478D-9D70-C36C705E9B5C}" srcOrd="3" destOrd="0" presId="urn:microsoft.com/office/officeart/2018/5/layout/IconLeafLabelList"/>
    <dgm:cxn modelId="{3095C2BD-6F0C-4E32-8A74-996D9AFF9E70}" type="presParOf" srcId="{DEBD6027-9923-468D-AA41-6048A1FA8D98}" destId="{03E3883C-C1F3-4EC1-88C1-FC59E00EF42C}" srcOrd="5" destOrd="0" presId="urn:microsoft.com/office/officeart/2018/5/layout/IconLeafLabelList"/>
    <dgm:cxn modelId="{5001BCC9-6D86-4407-A532-BEF9D732A1FC}" type="presParOf" srcId="{DEBD6027-9923-468D-AA41-6048A1FA8D98}" destId="{2595A197-01DF-4061-9043-68F2F5644D7B}" srcOrd="6" destOrd="0" presId="urn:microsoft.com/office/officeart/2018/5/layout/IconLeafLabelList"/>
    <dgm:cxn modelId="{B5FAA2E9-ED0F-445A-9B16-E173FED3AE3E}" type="presParOf" srcId="{2595A197-01DF-4061-9043-68F2F5644D7B}" destId="{911CF368-D5DC-44D5-B0CF-8F3135CEAA85}" srcOrd="0" destOrd="0" presId="urn:microsoft.com/office/officeart/2018/5/layout/IconLeafLabelList"/>
    <dgm:cxn modelId="{74C40D0A-1689-4CFE-97DC-06E3BDAC992B}" type="presParOf" srcId="{2595A197-01DF-4061-9043-68F2F5644D7B}" destId="{760092BF-3DEE-4864-9334-366B7CB52BBB}" srcOrd="1" destOrd="0" presId="urn:microsoft.com/office/officeart/2018/5/layout/IconLeafLabelList"/>
    <dgm:cxn modelId="{C1C098AF-0E56-416B-A2D5-5F525AB02445}" type="presParOf" srcId="{2595A197-01DF-4061-9043-68F2F5644D7B}" destId="{B84697E9-F7F0-46D4-9187-CEF1BB36DB0B}" srcOrd="2" destOrd="0" presId="urn:microsoft.com/office/officeart/2018/5/layout/IconLeafLabelList"/>
    <dgm:cxn modelId="{7A57F34E-B0D3-424F-B6DD-089FD7E2E66F}" type="presParOf" srcId="{2595A197-01DF-4061-9043-68F2F5644D7B}" destId="{7D15075B-E0DC-4AF7-8C8F-9713F1AE9897}" srcOrd="3" destOrd="0" presId="urn:microsoft.com/office/officeart/2018/5/layout/IconLeafLabelList"/>
    <dgm:cxn modelId="{C4BA2F03-D051-4A6A-B120-A6553FC9D886}" type="presParOf" srcId="{DEBD6027-9923-468D-AA41-6048A1FA8D98}" destId="{76B754EC-ED0D-449B-8CC7-D70833A59F22}" srcOrd="7" destOrd="0" presId="urn:microsoft.com/office/officeart/2018/5/layout/IconLeafLabelList"/>
    <dgm:cxn modelId="{0365C992-38DE-4AC7-BF92-BEF14D309AE6}" type="presParOf" srcId="{DEBD6027-9923-468D-AA41-6048A1FA8D98}" destId="{EDFE1744-9790-4153-8270-506F3F31981E}" srcOrd="8" destOrd="0" presId="urn:microsoft.com/office/officeart/2018/5/layout/IconLeafLabelList"/>
    <dgm:cxn modelId="{C60BC8FC-55B5-4FEC-AD3D-8A1A7A7D0C44}" type="presParOf" srcId="{EDFE1744-9790-4153-8270-506F3F31981E}" destId="{2BF82BBA-E91E-4B9C-B54C-40D00C366056}" srcOrd="0" destOrd="0" presId="urn:microsoft.com/office/officeart/2018/5/layout/IconLeafLabelList"/>
    <dgm:cxn modelId="{C3FB3CF6-77C7-4813-A07B-D248898AFF05}" type="presParOf" srcId="{EDFE1744-9790-4153-8270-506F3F31981E}" destId="{2185DB85-FEB8-40F8-9A14-5A3D477A8B2D}" srcOrd="1" destOrd="0" presId="urn:microsoft.com/office/officeart/2018/5/layout/IconLeafLabelList"/>
    <dgm:cxn modelId="{E7AEC2BE-E5D3-4DE0-A4AF-9C73DCF0CD29}" type="presParOf" srcId="{EDFE1744-9790-4153-8270-506F3F31981E}" destId="{F86FED85-69FC-4CE2-92C4-4B4C91C2EFF3}" srcOrd="2" destOrd="0" presId="urn:microsoft.com/office/officeart/2018/5/layout/IconLeafLabelList"/>
    <dgm:cxn modelId="{0733FBEA-B4A8-4B91-BAD1-78CF81E883C1}" type="presParOf" srcId="{EDFE1744-9790-4153-8270-506F3F31981E}" destId="{DB5FD8FF-FB50-4950-8B86-D32F6B0F53E0}" srcOrd="3" destOrd="0" presId="urn:microsoft.com/office/officeart/2018/5/layout/IconLeafLabelList"/>
    <dgm:cxn modelId="{BCF52957-C1E5-43E1-A5D3-677B63760EEB}" type="presParOf" srcId="{DEBD6027-9923-468D-AA41-6048A1FA8D98}" destId="{42F93DF7-4BC0-473C-A886-B1B075B66F41}" srcOrd="9" destOrd="0" presId="urn:microsoft.com/office/officeart/2018/5/layout/IconLeafLabelList"/>
    <dgm:cxn modelId="{77BF8910-DF5A-4393-BFAF-388B709DC6B6}" type="presParOf" srcId="{DEBD6027-9923-468D-AA41-6048A1FA8D98}" destId="{27B28B5E-B942-4E1D-ADAB-64C6E2F5CBA1}" srcOrd="10" destOrd="0" presId="urn:microsoft.com/office/officeart/2018/5/layout/IconLeafLabelList"/>
    <dgm:cxn modelId="{DA859686-C85E-4D6A-B613-D77C84C708D6}" type="presParOf" srcId="{27B28B5E-B942-4E1D-ADAB-64C6E2F5CBA1}" destId="{FF4CD4F1-7E4A-42AE-BEE5-B3C1830658B6}" srcOrd="0" destOrd="0" presId="urn:microsoft.com/office/officeart/2018/5/layout/IconLeafLabelList"/>
    <dgm:cxn modelId="{85DAAD6D-11F8-459D-8CC3-AF2D9D995456}" type="presParOf" srcId="{27B28B5E-B942-4E1D-ADAB-64C6E2F5CBA1}" destId="{73079605-7552-41F5-B71C-19D4C2F1F329}" srcOrd="1" destOrd="0" presId="urn:microsoft.com/office/officeart/2018/5/layout/IconLeafLabelList"/>
    <dgm:cxn modelId="{DCD03E73-E531-4007-839D-C9852B2E3C28}" type="presParOf" srcId="{27B28B5E-B942-4E1D-ADAB-64C6E2F5CBA1}" destId="{431F2B09-62F3-47AC-899E-B547944089B4}" srcOrd="2" destOrd="0" presId="urn:microsoft.com/office/officeart/2018/5/layout/IconLeafLabelList"/>
    <dgm:cxn modelId="{ACFC3DBE-E9BE-420E-806F-0EE51BBE04D4}" type="presParOf" srcId="{27B28B5E-B942-4E1D-ADAB-64C6E2F5CBA1}" destId="{854B6542-42E4-426E-9046-0C415EF35995}" srcOrd="3" destOrd="0" presId="urn:microsoft.com/office/officeart/2018/5/layout/IconLeafLabelList"/>
    <dgm:cxn modelId="{B79675A6-5094-46CD-BF0D-51DFCE2D1C4D}" type="presParOf" srcId="{DEBD6027-9923-468D-AA41-6048A1FA8D98}" destId="{95831837-1679-4C1D-B778-0D9A91ACEA89}" srcOrd="11" destOrd="0" presId="urn:microsoft.com/office/officeart/2018/5/layout/IconLeafLabelList"/>
    <dgm:cxn modelId="{BA37DAFA-F504-4230-9D8E-3BB04E9ECBA9}" type="presParOf" srcId="{DEBD6027-9923-468D-AA41-6048A1FA8D98}" destId="{9B39A37F-BD0D-4EEB-B900-DDA40D66ACB1}" srcOrd="12" destOrd="0" presId="urn:microsoft.com/office/officeart/2018/5/layout/IconLeafLabelList"/>
    <dgm:cxn modelId="{4C074558-7B61-4177-9324-D3EE2B5696B6}" type="presParOf" srcId="{9B39A37F-BD0D-4EEB-B900-DDA40D66ACB1}" destId="{264C1110-9EAE-4EE2-9A70-4EFEBED04FCC}" srcOrd="0" destOrd="0" presId="urn:microsoft.com/office/officeart/2018/5/layout/IconLeafLabelList"/>
    <dgm:cxn modelId="{E4C2D60E-3404-4033-BABC-92FE41C1FCA5}" type="presParOf" srcId="{9B39A37F-BD0D-4EEB-B900-DDA40D66ACB1}" destId="{8313646D-E30F-4BB1-9D87-ACE88D6185AF}" srcOrd="1" destOrd="0" presId="urn:microsoft.com/office/officeart/2018/5/layout/IconLeafLabelList"/>
    <dgm:cxn modelId="{23409666-8656-40F8-A716-C437571BBC3B}" type="presParOf" srcId="{9B39A37F-BD0D-4EEB-B900-DDA40D66ACB1}" destId="{16055D7A-FECC-4166-8053-420EF372D065}" srcOrd="2" destOrd="0" presId="urn:microsoft.com/office/officeart/2018/5/layout/IconLeafLabelList"/>
    <dgm:cxn modelId="{729A5C6F-C3A9-4D9B-8161-DF59D549C55B}" type="presParOf" srcId="{9B39A37F-BD0D-4EEB-B900-DDA40D66ACB1}" destId="{98B0E75E-DB62-4753-A120-C455C4C075C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108B38-1BFF-492B-92C2-F918F1565B90}"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C294011-E2BF-459C-A137-90312B14D75E}">
      <dgm:prSet/>
      <dgm:spPr/>
      <dgm:t>
        <a:bodyPr/>
        <a:lstStyle/>
        <a:p>
          <a:pPr>
            <a:lnSpc>
              <a:spcPct val="100000"/>
            </a:lnSpc>
            <a:defRPr cap="all"/>
          </a:pPr>
          <a:r>
            <a:rPr lang="en-US" dirty="0"/>
            <a:t>Ramps</a:t>
          </a:r>
        </a:p>
      </dgm:t>
    </dgm:pt>
    <dgm:pt modelId="{68ED300F-D10B-418F-A237-3731D06EF60D}" type="parTrans" cxnId="{451242F7-ADB5-4A36-8532-067896D04894}">
      <dgm:prSet/>
      <dgm:spPr/>
      <dgm:t>
        <a:bodyPr/>
        <a:lstStyle/>
        <a:p>
          <a:endParaRPr lang="en-US"/>
        </a:p>
      </dgm:t>
    </dgm:pt>
    <dgm:pt modelId="{C8252DB4-915A-4A95-85D4-D1A60B40C31E}" type="sibTrans" cxnId="{451242F7-ADB5-4A36-8532-067896D04894}">
      <dgm:prSet/>
      <dgm:spPr/>
      <dgm:t>
        <a:bodyPr/>
        <a:lstStyle/>
        <a:p>
          <a:pPr>
            <a:lnSpc>
              <a:spcPct val="100000"/>
            </a:lnSpc>
          </a:pPr>
          <a:endParaRPr lang="en-US"/>
        </a:p>
      </dgm:t>
    </dgm:pt>
    <dgm:pt modelId="{84345735-B8FC-4D6F-AFB1-11F90D23C62C}">
      <dgm:prSet/>
      <dgm:spPr/>
      <dgm:t>
        <a:bodyPr/>
        <a:lstStyle/>
        <a:p>
          <a:pPr>
            <a:lnSpc>
              <a:spcPct val="100000"/>
            </a:lnSpc>
            <a:defRPr cap="all"/>
          </a:pPr>
          <a:r>
            <a:rPr lang="en-US" dirty="0"/>
            <a:t>Grab bars</a:t>
          </a:r>
        </a:p>
      </dgm:t>
    </dgm:pt>
    <dgm:pt modelId="{0DCB2C74-80C2-4797-89E4-57DB107E5B6F}" type="parTrans" cxnId="{7700D691-31BA-43C5-8FB6-6A372AA63ED4}">
      <dgm:prSet/>
      <dgm:spPr/>
      <dgm:t>
        <a:bodyPr/>
        <a:lstStyle/>
        <a:p>
          <a:endParaRPr lang="en-US"/>
        </a:p>
      </dgm:t>
    </dgm:pt>
    <dgm:pt modelId="{8D865267-EADA-444A-92A9-42FEEBA997EA}" type="sibTrans" cxnId="{7700D691-31BA-43C5-8FB6-6A372AA63ED4}">
      <dgm:prSet/>
      <dgm:spPr/>
      <dgm:t>
        <a:bodyPr/>
        <a:lstStyle/>
        <a:p>
          <a:pPr>
            <a:lnSpc>
              <a:spcPct val="100000"/>
            </a:lnSpc>
          </a:pPr>
          <a:endParaRPr lang="en-US"/>
        </a:p>
      </dgm:t>
    </dgm:pt>
    <dgm:pt modelId="{EF151899-3866-49BA-BBDF-B55203430BEE}">
      <dgm:prSet/>
      <dgm:spPr/>
      <dgm:t>
        <a:bodyPr/>
        <a:lstStyle/>
        <a:p>
          <a:pPr>
            <a:lnSpc>
              <a:spcPct val="100000"/>
            </a:lnSpc>
            <a:defRPr cap="all"/>
          </a:pPr>
          <a:r>
            <a:rPr lang="en-US"/>
            <a:t>Sidewalks</a:t>
          </a:r>
        </a:p>
      </dgm:t>
    </dgm:pt>
    <dgm:pt modelId="{E1D6C646-1BEC-4D79-9124-33760E6B311C}" type="parTrans" cxnId="{31A4288F-1D56-4EFF-97D0-1B5256569101}">
      <dgm:prSet/>
      <dgm:spPr/>
      <dgm:t>
        <a:bodyPr/>
        <a:lstStyle/>
        <a:p>
          <a:endParaRPr lang="en-US"/>
        </a:p>
      </dgm:t>
    </dgm:pt>
    <dgm:pt modelId="{C0D462E0-C173-4C66-97B5-0AB4389CD837}" type="sibTrans" cxnId="{31A4288F-1D56-4EFF-97D0-1B5256569101}">
      <dgm:prSet/>
      <dgm:spPr/>
      <dgm:t>
        <a:bodyPr/>
        <a:lstStyle/>
        <a:p>
          <a:pPr>
            <a:lnSpc>
              <a:spcPct val="100000"/>
            </a:lnSpc>
          </a:pPr>
          <a:endParaRPr lang="en-US"/>
        </a:p>
      </dgm:t>
    </dgm:pt>
    <dgm:pt modelId="{2802E1D9-97EA-4A9D-A040-D9B4E74AD798}">
      <dgm:prSet/>
      <dgm:spPr/>
      <dgm:t>
        <a:bodyPr/>
        <a:lstStyle/>
        <a:p>
          <a:pPr>
            <a:lnSpc>
              <a:spcPct val="100000"/>
            </a:lnSpc>
            <a:defRPr cap="all"/>
          </a:pPr>
          <a:r>
            <a:rPr lang="en-US" dirty="0"/>
            <a:t>Power Assisted Doors</a:t>
          </a:r>
        </a:p>
      </dgm:t>
    </dgm:pt>
    <dgm:pt modelId="{3086CC85-6AB9-4506-913A-3FD93C940AFD}" type="parTrans" cxnId="{5128DDEB-E705-42F4-B5FC-CA1C45C01CA0}">
      <dgm:prSet/>
      <dgm:spPr/>
      <dgm:t>
        <a:bodyPr/>
        <a:lstStyle/>
        <a:p>
          <a:endParaRPr lang="en-US"/>
        </a:p>
      </dgm:t>
    </dgm:pt>
    <dgm:pt modelId="{8BFCCC06-127D-4A05-9C70-C6508CD22558}" type="sibTrans" cxnId="{5128DDEB-E705-42F4-B5FC-CA1C45C01CA0}">
      <dgm:prSet/>
      <dgm:spPr/>
      <dgm:t>
        <a:bodyPr/>
        <a:lstStyle/>
        <a:p>
          <a:endParaRPr lang="en-US"/>
        </a:p>
      </dgm:t>
    </dgm:pt>
    <dgm:pt modelId="{8E501C40-D529-4586-AD65-D1CDA8D8D486}">
      <dgm:prSet/>
      <dgm:spPr/>
      <dgm:t>
        <a:bodyPr/>
        <a:lstStyle/>
        <a:p>
          <a:pPr>
            <a:lnSpc>
              <a:spcPct val="100000"/>
            </a:lnSpc>
            <a:defRPr cap="all"/>
          </a:pPr>
          <a:r>
            <a:rPr lang="en-US" dirty="0"/>
            <a:t>Flashing smoke alarms or doorbells</a:t>
          </a:r>
        </a:p>
      </dgm:t>
    </dgm:pt>
    <dgm:pt modelId="{642849F2-CEEE-4490-B721-317F9FCC1C84}" type="parTrans" cxnId="{07BC92D5-B3E4-4FF3-B9FA-5F7350A55FF2}">
      <dgm:prSet/>
      <dgm:spPr/>
      <dgm:t>
        <a:bodyPr/>
        <a:lstStyle/>
        <a:p>
          <a:endParaRPr lang="en-US"/>
        </a:p>
      </dgm:t>
    </dgm:pt>
    <dgm:pt modelId="{C73F44A2-F474-468C-A7D9-76AE1A929DE8}" type="sibTrans" cxnId="{07BC92D5-B3E4-4FF3-B9FA-5F7350A55FF2}">
      <dgm:prSet/>
      <dgm:spPr/>
      <dgm:t>
        <a:bodyPr/>
        <a:lstStyle/>
        <a:p>
          <a:endParaRPr lang="en-US"/>
        </a:p>
      </dgm:t>
    </dgm:pt>
    <dgm:pt modelId="{AA12C356-612D-4A7B-87DA-51818548DC63}" type="pres">
      <dgm:prSet presAssocID="{19108B38-1BFF-492B-92C2-F918F1565B90}" presName="root" presStyleCnt="0">
        <dgm:presLayoutVars>
          <dgm:dir/>
          <dgm:resizeHandles val="exact"/>
        </dgm:presLayoutVars>
      </dgm:prSet>
      <dgm:spPr/>
    </dgm:pt>
    <dgm:pt modelId="{980CA011-2476-4D6F-B46C-BB21DFAB8F79}" type="pres">
      <dgm:prSet presAssocID="{9C294011-E2BF-459C-A137-90312B14D75E}" presName="compNode" presStyleCnt="0"/>
      <dgm:spPr/>
    </dgm:pt>
    <dgm:pt modelId="{82C4337D-BF69-4A30-8B33-2DED2368AEF1}" type="pres">
      <dgm:prSet presAssocID="{9C294011-E2BF-459C-A137-90312B14D75E}" presName="iconBgRect" presStyleLbl="bgShp" presStyleIdx="0" presStyleCnt="5"/>
      <dgm:spPr>
        <a:prstGeom prst="round2DiagRect">
          <a:avLst>
            <a:gd name="adj1" fmla="val 29727"/>
            <a:gd name="adj2" fmla="val 0"/>
          </a:avLst>
        </a:prstGeom>
      </dgm:spPr>
    </dgm:pt>
    <dgm:pt modelId="{FB732932-5629-41C7-9FB4-6CA3C098D8A1}" type="pres">
      <dgm:prSet presAssocID="{9C294011-E2BF-459C-A137-90312B14D75E}" presName="iconRect" presStyleLbl="node1" presStyleIdx="0" presStyleCnt="5"/>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New Wheelchair"/>
        </a:ext>
      </dgm:extLst>
    </dgm:pt>
    <dgm:pt modelId="{5FF1AF9D-0249-40FD-9BA3-E066ABF9C464}" type="pres">
      <dgm:prSet presAssocID="{9C294011-E2BF-459C-A137-90312B14D75E}" presName="spaceRect" presStyleCnt="0"/>
      <dgm:spPr/>
    </dgm:pt>
    <dgm:pt modelId="{708FE2C0-15F4-4C0E-810E-DF657D07B445}" type="pres">
      <dgm:prSet presAssocID="{9C294011-E2BF-459C-A137-90312B14D75E}" presName="textRect" presStyleLbl="revTx" presStyleIdx="0" presStyleCnt="5">
        <dgm:presLayoutVars>
          <dgm:chMax val="1"/>
          <dgm:chPref val="1"/>
        </dgm:presLayoutVars>
      </dgm:prSet>
      <dgm:spPr/>
    </dgm:pt>
    <dgm:pt modelId="{8B25F6F2-15D8-4B99-89A8-9E705F868CBF}" type="pres">
      <dgm:prSet presAssocID="{C8252DB4-915A-4A95-85D4-D1A60B40C31E}" presName="sibTrans" presStyleCnt="0"/>
      <dgm:spPr/>
    </dgm:pt>
    <dgm:pt modelId="{627E1F6C-086B-4BEC-92FD-D1834C065167}" type="pres">
      <dgm:prSet presAssocID="{84345735-B8FC-4D6F-AFB1-11F90D23C62C}" presName="compNode" presStyleCnt="0"/>
      <dgm:spPr/>
    </dgm:pt>
    <dgm:pt modelId="{1E22AADC-44E5-4874-8516-C9B8CBD10907}" type="pres">
      <dgm:prSet presAssocID="{84345735-B8FC-4D6F-AFB1-11F90D23C62C}" presName="iconBgRect" presStyleLbl="bgShp" presStyleIdx="1" presStyleCnt="5"/>
      <dgm:spPr>
        <a:prstGeom prst="round2DiagRect">
          <a:avLst>
            <a:gd name="adj1" fmla="val 29727"/>
            <a:gd name="adj2" fmla="val 0"/>
          </a:avLst>
        </a:prstGeom>
      </dgm:spPr>
    </dgm:pt>
    <dgm:pt modelId="{FD457887-BC12-486C-AE17-92A133BF7EAD}" type="pres">
      <dgm:prSet presAssocID="{84345735-B8FC-4D6F-AFB1-11F90D23C62C}"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hower"/>
        </a:ext>
      </dgm:extLst>
    </dgm:pt>
    <dgm:pt modelId="{65039BF5-594E-4F2F-98FF-E9A1DE5882DF}" type="pres">
      <dgm:prSet presAssocID="{84345735-B8FC-4D6F-AFB1-11F90D23C62C}" presName="spaceRect" presStyleCnt="0"/>
      <dgm:spPr/>
    </dgm:pt>
    <dgm:pt modelId="{7DAE5056-BD16-43BE-B4BB-811FCAC74D78}" type="pres">
      <dgm:prSet presAssocID="{84345735-B8FC-4D6F-AFB1-11F90D23C62C}" presName="textRect" presStyleLbl="revTx" presStyleIdx="1" presStyleCnt="5">
        <dgm:presLayoutVars>
          <dgm:chMax val="1"/>
          <dgm:chPref val="1"/>
        </dgm:presLayoutVars>
      </dgm:prSet>
      <dgm:spPr/>
    </dgm:pt>
    <dgm:pt modelId="{D5D61FB0-8ED7-45BA-8348-D04893438B9D}" type="pres">
      <dgm:prSet presAssocID="{8D865267-EADA-444A-92A9-42FEEBA997EA}" presName="sibTrans" presStyleCnt="0"/>
      <dgm:spPr/>
    </dgm:pt>
    <dgm:pt modelId="{B3C000DA-BCAB-4171-8FE4-CE7D619ED5AA}" type="pres">
      <dgm:prSet presAssocID="{EF151899-3866-49BA-BBDF-B55203430BEE}" presName="compNode" presStyleCnt="0"/>
      <dgm:spPr/>
    </dgm:pt>
    <dgm:pt modelId="{9EFAF5C2-F939-4937-99DA-72D6D023AB21}" type="pres">
      <dgm:prSet presAssocID="{EF151899-3866-49BA-BBDF-B55203430BEE}" presName="iconBgRect" presStyleLbl="bgShp" presStyleIdx="2" presStyleCnt="5"/>
      <dgm:spPr>
        <a:prstGeom prst="round2DiagRect">
          <a:avLst>
            <a:gd name="adj1" fmla="val 29727"/>
            <a:gd name="adj2" fmla="val 0"/>
          </a:avLst>
        </a:prstGeom>
      </dgm:spPr>
    </dgm:pt>
    <dgm:pt modelId="{3E5FE65F-4034-406B-BA99-0E96D4C533BE}" type="pres">
      <dgm:prSet presAssocID="{EF151899-3866-49BA-BBDF-B55203430BEE}"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ark scene"/>
        </a:ext>
      </dgm:extLst>
    </dgm:pt>
    <dgm:pt modelId="{BD58C550-1CFB-4C0F-A714-0D975B05415E}" type="pres">
      <dgm:prSet presAssocID="{EF151899-3866-49BA-BBDF-B55203430BEE}" presName="spaceRect" presStyleCnt="0"/>
      <dgm:spPr/>
    </dgm:pt>
    <dgm:pt modelId="{0BFA2634-9A7F-433D-81A4-0053C2539E93}" type="pres">
      <dgm:prSet presAssocID="{EF151899-3866-49BA-BBDF-B55203430BEE}" presName="textRect" presStyleLbl="revTx" presStyleIdx="2" presStyleCnt="5">
        <dgm:presLayoutVars>
          <dgm:chMax val="1"/>
          <dgm:chPref val="1"/>
        </dgm:presLayoutVars>
      </dgm:prSet>
      <dgm:spPr/>
    </dgm:pt>
    <dgm:pt modelId="{E961535F-A462-4122-A018-A6159AE707A7}" type="pres">
      <dgm:prSet presAssocID="{C0D462E0-C173-4C66-97B5-0AB4389CD837}" presName="sibTrans" presStyleCnt="0"/>
      <dgm:spPr/>
    </dgm:pt>
    <dgm:pt modelId="{58719A20-2F62-4323-B65E-1BA53C291723}" type="pres">
      <dgm:prSet presAssocID="{2802E1D9-97EA-4A9D-A040-D9B4E74AD798}" presName="compNode" presStyleCnt="0"/>
      <dgm:spPr/>
    </dgm:pt>
    <dgm:pt modelId="{09440798-5226-4816-932D-F6233CE60B03}" type="pres">
      <dgm:prSet presAssocID="{2802E1D9-97EA-4A9D-A040-D9B4E74AD798}" presName="iconBgRect" presStyleLbl="bgShp" presStyleIdx="3" presStyleCnt="5" custLinFactNeighborX="-14333" custLinFactNeighborY="140"/>
      <dgm:spPr>
        <a:prstGeom prst="round2DiagRect">
          <a:avLst>
            <a:gd name="adj1" fmla="val 29727"/>
            <a:gd name="adj2" fmla="val 0"/>
          </a:avLst>
        </a:prstGeom>
      </dgm:spPr>
    </dgm:pt>
    <dgm:pt modelId="{929A0768-0772-497B-8705-4DF93FA94890}" type="pres">
      <dgm:prSet presAssocID="{2802E1D9-97EA-4A9D-A040-D9B4E74AD798}" presName="iconRect" presStyleLbl="node1" presStyleIdx="3" presStyleCnt="5" custLinFactX="256141" custLinFactY="-34161" custLinFactNeighborX="300000" custLinFactNeighborY="-100000"/>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ren"/>
        </a:ext>
      </dgm:extLst>
    </dgm:pt>
    <dgm:pt modelId="{1840CF62-92F4-4E19-963D-4BAC4C72B822}" type="pres">
      <dgm:prSet presAssocID="{2802E1D9-97EA-4A9D-A040-D9B4E74AD798}" presName="spaceRect" presStyleCnt="0"/>
      <dgm:spPr/>
    </dgm:pt>
    <dgm:pt modelId="{EC1B5E54-9F68-4726-ABA0-2612229004E8}" type="pres">
      <dgm:prSet presAssocID="{2802E1D9-97EA-4A9D-A040-D9B4E74AD798}" presName="textRect" presStyleLbl="revTx" presStyleIdx="3" presStyleCnt="5" custLinFactNeighborX="-8809" custLinFactNeighborY="-12981">
        <dgm:presLayoutVars>
          <dgm:chMax val="1"/>
          <dgm:chPref val="1"/>
        </dgm:presLayoutVars>
      </dgm:prSet>
      <dgm:spPr/>
    </dgm:pt>
    <dgm:pt modelId="{7C0A6CBD-FA2F-4477-BCEA-B16B287C7D42}" type="pres">
      <dgm:prSet presAssocID="{8BFCCC06-127D-4A05-9C70-C6508CD22558}" presName="sibTrans" presStyleCnt="0"/>
      <dgm:spPr/>
    </dgm:pt>
    <dgm:pt modelId="{FDE65F98-BF77-4C2B-85C3-89D0F2D547DC}" type="pres">
      <dgm:prSet presAssocID="{8E501C40-D529-4586-AD65-D1CDA8D8D486}" presName="compNode" presStyleCnt="0"/>
      <dgm:spPr/>
    </dgm:pt>
    <dgm:pt modelId="{9F74BBE2-2E76-4B89-A20D-DC93CCEE1352}" type="pres">
      <dgm:prSet presAssocID="{8E501C40-D529-4586-AD65-D1CDA8D8D486}" presName="iconBgRect" presStyleLbl="bgShp" presStyleIdx="4" presStyleCnt="5" custLinFactNeighborX="7330" custLinFactNeighborY="1711"/>
      <dgm:spPr>
        <a:prstGeom prst="round2DiagRect">
          <a:avLst>
            <a:gd name="adj1" fmla="val 29727"/>
            <a:gd name="adj2" fmla="val 0"/>
          </a:avLst>
        </a:prstGeom>
      </dgm:spPr>
    </dgm:pt>
    <dgm:pt modelId="{3A4BDE7F-EA19-433F-AD38-F44A22FE268C}" type="pres">
      <dgm:prSet presAssocID="{8E501C40-D529-4586-AD65-D1CDA8D8D486}" presName="iconRect" presStyleLbl="node1" presStyleIdx="4" presStyleCnt="5" custLinFactNeighborX="11475" custLinFactNeighborY="-784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iren"/>
        </a:ext>
      </dgm:extLst>
    </dgm:pt>
    <dgm:pt modelId="{5DB7E248-ACF9-418A-AC2C-C187CE42E0CD}" type="pres">
      <dgm:prSet presAssocID="{8E501C40-D529-4586-AD65-D1CDA8D8D486}" presName="spaceRect" presStyleCnt="0"/>
      <dgm:spPr/>
    </dgm:pt>
    <dgm:pt modelId="{14514395-6286-444A-A850-2C3F927A5B16}" type="pres">
      <dgm:prSet presAssocID="{8E501C40-D529-4586-AD65-D1CDA8D8D486}" presName="textRect" presStyleLbl="revTx" presStyleIdx="4" presStyleCnt="5" custLinFactNeighborX="4141" custLinFactNeighborY="-25635">
        <dgm:presLayoutVars>
          <dgm:chMax val="1"/>
          <dgm:chPref val="1"/>
        </dgm:presLayoutVars>
      </dgm:prSet>
      <dgm:spPr/>
    </dgm:pt>
  </dgm:ptLst>
  <dgm:cxnLst>
    <dgm:cxn modelId="{D62C0816-678C-4554-8E5E-A5F0F35DB483}" type="presOf" srcId="{EF151899-3866-49BA-BBDF-B55203430BEE}" destId="{0BFA2634-9A7F-433D-81A4-0053C2539E93}" srcOrd="0" destOrd="0" presId="urn:microsoft.com/office/officeart/2018/5/layout/IconLeafLabelList"/>
    <dgm:cxn modelId="{47AF573D-4B11-4CD9-8E6A-1FAB4C490445}" type="presOf" srcId="{84345735-B8FC-4D6F-AFB1-11F90D23C62C}" destId="{7DAE5056-BD16-43BE-B4BB-811FCAC74D78}" srcOrd="0" destOrd="0" presId="urn:microsoft.com/office/officeart/2018/5/layout/IconLeafLabelList"/>
    <dgm:cxn modelId="{ACBDC171-1BC2-4F03-9B42-D285B77CD7A9}" type="presOf" srcId="{8E501C40-D529-4586-AD65-D1CDA8D8D486}" destId="{14514395-6286-444A-A850-2C3F927A5B16}" srcOrd="0" destOrd="0" presId="urn:microsoft.com/office/officeart/2018/5/layout/IconLeafLabelList"/>
    <dgm:cxn modelId="{5C8A6A57-0D59-4A6A-962F-D2C285FFC2AB}" type="presOf" srcId="{19108B38-1BFF-492B-92C2-F918F1565B90}" destId="{AA12C356-612D-4A7B-87DA-51818548DC63}" srcOrd="0" destOrd="0" presId="urn:microsoft.com/office/officeart/2018/5/layout/IconLeafLabelList"/>
    <dgm:cxn modelId="{31A4288F-1D56-4EFF-97D0-1B5256569101}" srcId="{19108B38-1BFF-492B-92C2-F918F1565B90}" destId="{EF151899-3866-49BA-BBDF-B55203430BEE}" srcOrd="2" destOrd="0" parTransId="{E1D6C646-1BEC-4D79-9124-33760E6B311C}" sibTransId="{C0D462E0-C173-4C66-97B5-0AB4389CD837}"/>
    <dgm:cxn modelId="{7700D691-31BA-43C5-8FB6-6A372AA63ED4}" srcId="{19108B38-1BFF-492B-92C2-F918F1565B90}" destId="{84345735-B8FC-4D6F-AFB1-11F90D23C62C}" srcOrd="1" destOrd="0" parTransId="{0DCB2C74-80C2-4797-89E4-57DB107E5B6F}" sibTransId="{8D865267-EADA-444A-92A9-42FEEBA997EA}"/>
    <dgm:cxn modelId="{EB46F7B3-856C-41CF-A7C7-5C2AED0D1D73}" type="presOf" srcId="{9C294011-E2BF-459C-A137-90312B14D75E}" destId="{708FE2C0-15F4-4C0E-810E-DF657D07B445}" srcOrd="0" destOrd="0" presId="urn:microsoft.com/office/officeart/2018/5/layout/IconLeafLabelList"/>
    <dgm:cxn modelId="{E1AE95D2-F68A-4CF2-8FF5-D4B607EC9C5D}" type="presOf" srcId="{2802E1D9-97EA-4A9D-A040-D9B4E74AD798}" destId="{EC1B5E54-9F68-4726-ABA0-2612229004E8}" srcOrd="0" destOrd="0" presId="urn:microsoft.com/office/officeart/2018/5/layout/IconLeafLabelList"/>
    <dgm:cxn modelId="{07BC92D5-B3E4-4FF3-B9FA-5F7350A55FF2}" srcId="{19108B38-1BFF-492B-92C2-F918F1565B90}" destId="{8E501C40-D529-4586-AD65-D1CDA8D8D486}" srcOrd="4" destOrd="0" parTransId="{642849F2-CEEE-4490-B721-317F9FCC1C84}" sibTransId="{C73F44A2-F474-468C-A7D9-76AE1A929DE8}"/>
    <dgm:cxn modelId="{5128DDEB-E705-42F4-B5FC-CA1C45C01CA0}" srcId="{19108B38-1BFF-492B-92C2-F918F1565B90}" destId="{2802E1D9-97EA-4A9D-A040-D9B4E74AD798}" srcOrd="3" destOrd="0" parTransId="{3086CC85-6AB9-4506-913A-3FD93C940AFD}" sibTransId="{8BFCCC06-127D-4A05-9C70-C6508CD22558}"/>
    <dgm:cxn modelId="{451242F7-ADB5-4A36-8532-067896D04894}" srcId="{19108B38-1BFF-492B-92C2-F918F1565B90}" destId="{9C294011-E2BF-459C-A137-90312B14D75E}" srcOrd="0" destOrd="0" parTransId="{68ED300F-D10B-418F-A237-3731D06EF60D}" sibTransId="{C8252DB4-915A-4A95-85D4-D1A60B40C31E}"/>
    <dgm:cxn modelId="{89312792-F749-44BD-9E3E-0A6F26FBEC18}" type="presParOf" srcId="{AA12C356-612D-4A7B-87DA-51818548DC63}" destId="{980CA011-2476-4D6F-B46C-BB21DFAB8F79}" srcOrd="0" destOrd="0" presId="urn:microsoft.com/office/officeart/2018/5/layout/IconLeafLabelList"/>
    <dgm:cxn modelId="{5D01736F-C6CD-4CB8-BD3C-DD3750FA45F2}" type="presParOf" srcId="{980CA011-2476-4D6F-B46C-BB21DFAB8F79}" destId="{82C4337D-BF69-4A30-8B33-2DED2368AEF1}" srcOrd="0" destOrd="0" presId="urn:microsoft.com/office/officeart/2018/5/layout/IconLeafLabelList"/>
    <dgm:cxn modelId="{151BB4EE-4D87-44CC-B6DC-B88E047C8A80}" type="presParOf" srcId="{980CA011-2476-4D6F-B46C-BB21DFAB8F79}" destId="{FB732932-5629-41C7-9FB4-6CA3C098D8A1}" srcOrd="1" destOrd="0" presId="urn:microsoft.com/office/officeart/2018/5/layout/IconLeafLabelList"/>
    <dgm:cxn modelId="{306F9E00-EBD4-46CF-BAD2-4B106579A584}" type="presParOf" srcId="{980CA011-2476-4D6F-B46C-BB21DFAB8F79}" destId="{5FF1AF9D-0249-40FD-9BA3-E066ABF9C464}" srcOrd="2" destOrd="0" presId="urn:microsoft.com/office/officeart/2018/5/layout/IconLeafLabelList"/>
    <dgm:cxn modelId="{D40ECD5F-42EC-4131-9AEF-62EA80EC160A}" type="presParOf" srcId="{980CA011-2476-4D6F-B46C-BB21DFAB8F79}" destId="{708FE2C0-15F4-4C0E-810E-DF657D07B445}" srcOrd="3" destOrd="0" presId="urn:microsoft.com/office/officeart/2018/5/layout/IconLeafLabelList"/>
    <dgm:cxn modelId="{C83FB04B-41FF-4418-AC00-2D7BE4275856}" type="presParOf" srcId="{AA12C356-612D-4A7B-87DA-51818548DC63}" destId="{8B25F6F2-15D8-4B99-89A8-9E705F868CBF}" srcOrd="1" destOrd="0" presId="urn:microsoft.com/office/officeart/2018/5/layout/IconLeafLabelList"/>
    <dgm:cxn modelId="{9A1DDF1D-3F14-4533-AA4F-16F99F3C0190}" type="presParOf" srcId="{AA12C356-612D-4A7B-87DA-51818548DC63}" destId="{627E1F6C-086B-4BEC-92FD-D1834C065167}" srcOrd="2" destOrd="0" presId="urn:microsoft.com/office/officeart/2018/5/layout/IconLeafLabelList"/>
    <dgm:cxn modelId="{032D2BA4-CFC9-46B7-9213-E0C962730F32}" type="presParOf" srcId="{627E1F6C-086B-4BEC-92FD-D1834C065167}" destId="{1E22AADC-44E5-4874-8516-C9B8CBD10907}" srcOrd="0" destOrd="0" presId="urn:microsoft.com/office/officeart/2018/5/layout/IconLeafLabelList"/>
    <dgm:cxn modelId="{7401AACE-D042-438C-B4A7-62287F1FF1B4}" type="presParOf" srcId="{627E1F6C-086B-4BEC-92FD-D1834C065167}" destId="{FD457887-BC12-486C-AE17-92A133BF7EAD}" srcOrd="1" destOrd="0" presId="urn:microsoft.com/office/officeart/2018/5/layout/IconLeafLabelList"/>
    <dgm:cxn modelId="{573B7D18-A5C5-43B0-ABA1-BCC1D2AB27C1}" type="presParOf" srcId="{627E1F6C-086B-4BEC-92FD-D1834C065167}" destId="{65039BF5-594E-4F2F-98FF-E9A1DE5882DF}" srcOrd="2" destOrd="0" presId="urn:microsoft.com/office/officeart/2018/5/layout/IconLeafLabelList"/>
    <dgm:cxn modelId="{929228DE-0DC6-49CE-B73C-17FF11AE090E}" type="presParOf" srcId="{627E1F6C-086B-4BEC-92FD-D1834C065167}" destId="{7DAE5056-BD16-43BE-B4BB-811FCAC74D78}" srcOrd="3" destOrd="0" presId="urn:microsoft.com/office/officeart/2018/5/layout/IconLeafLabelList"/>
    <dgm:cxn modelId="{0E488403-BE87-40DE-93FA-07F3E209B334}" type="presParOf" srcId="{AA12C356-612D-4A7B-87DA-51818548DC63}" destId="{D5D61FB0-8ED7-45BA-8348-D04893438B9D}" srcOrd="3" destOrd="0" presId="urn:microsoft.com/office/officeart/2018/5/layout/IconLeafLabelList"/>
    <dgm:cxn modelId="{DEC5DD3A-EB2F-4CDF-AC12-4FCD39A99EC6}" type="presParOf" srcId="{AA12C356-612D-4A7B-87DA-51818548DC63}" destId="{B3C000DA-BCAB-4171-8FE4-CE7D619ED5AA}" srcOrd="4" destOrd="0" presId="urn:microsoft.com/office/officeart/2018/5/layout/IconLeafLabelList"/>
    <dgm:cxn modelId="{BAEC8B77-62B7-4742-B777-8F8A258CBCE6}" type="presParOf" srcId="{B3C000DA-BCAB-4171-8FE4-CE7D619ED5AA}" destId="{9EFAF5C2-F939-4937-99DA-72D6D023AB21}" srcOrd="0" destOrd="0" presId="urn:microsoft.com/office/officeart/2018/5/layout/IconLeafLabelList"/>
    <dgm:cxn modelId="{6594005F-D00B-4B9A-A8E4-7234A392146B}" type="presParOf" srcId="{B3C000DA-BCAB-4171-8FE4-CE7D619ED5AA}" destId="{3E5FE65F-4034-406B-BA99-0E96D4C533BE}" srcOrd="1" destOrd="0" presId="urn:microsoft.com/office/officeart/2018/5/layout/IconLeafLabelList"/>
    <dgm:cxn modelId="{D2643EED-B653-4875-AAD8-4E483FE3DD90}" type="presParOf" srcId="{B3C000DA-BCAB-4171-8FE4-CE7D619ED5AA}" destId="{BD58C550-1CFB-4C0F-A714-0D975B05415E}" srcOrd="2" destOrd="0" presId="urn:microsoft.com/office/officeart/2018/5/layout/IconLeafLabelList"/>
    <dgm:cxn modelId="{F96A08DE-DF68-4BE0-B117-24AF816440A4}" type="presParOf" srcId="{B3C000DA-BCAB-4171-8FE4-CE7D619ED5AA}" destId="{0BFA2634-9A7F-433D-81A4-0053C2539E93}" srcOrd="3" destOrd="0" presId="urn:microsoft.com/office/officeart/2018/5/layout/IconLeafLabelList"/>
    <dgm:cxn modelId="{3A7FB895-21B5-4BE1-B906-CD6F8D30FDE4}" type="presParOf" srcId="{AA12C356-612D-4A7B-87DA-51818548DC63}" destId="{E961535F-A462-4122-A018-A6159AE707A7}" srcOrd="5" destOrd="0" presId="urn:microsoft.com/office/officeart/2018/5/layout/IconLeafLabelList"/>
    <dgm:cxn modelId="{8A5C2D65-4607-46C7-A8C0-316266F12601}" type="presParOf" srcId="{AA12C356-612D-4A7B-87DA-51818548DC63}" destId="{58719A20-2F62-4323-B65E-1BA53C291723}" srcOrd="6" destOrd="0" presId="urn:microsoft.com/office/officeart/2018/5/layout/IconLeafLabelList"/>
    <dgm:cxn modelId="{26AFA5ED-FA6B-458D-9980-AB0C26137BD3}" type="presParOf" srcId="{58719A20-2F62-4323-B65E-1BA53C291723}" destId="{09440798-5226-4816-932D-F6233CE60B03}" srcOrd="0" destOrd="0" presId="urn:microsoft.com/office/officeart/2018/5/layout/IconLeafLabelList"/>
    <dgm:cxn modelId="{369F5E44-1163-4E43-AA6D-B6B4964BFDE8}" type="presParOf" srcId="{58719A20-2F62-4323-B65E-1BA53C291723}" destId="{929A0768-0772-497B-8705-4DF93FA94890}" srcOrd="1" destOrd="0" presId="urn:microsoft.com/office/officeart/2018/5/layout/IconLeafLabelList"/>
    <dgm:cxn modelId="{0412788F-C001-4495-92E7-03C75ADB8D10}" type="presParOf" srcId="{58719A20-2F62-4323-B65E-1BA53C291723}" destId="{1840CF62-92F4-4E19-963D-4BAC4C72B822}" srcOrd="2" destOrd="0" presId="urn:microsoft.com/office/officeart/2018/5/layout/IconLeafLabelList"/>
    <dgm:cxn modelId="{E3E674D1-7076-4DEC-AF1A-F27A5A885A99}" type="presParOf" srcId="{58719A20-2F62-4323-B65E-1BA53C291723}" destId="{EC1B5E54-9F68-4726-ABA0-2612229004E8}" srcOrd="3" destOrd="0" presId="urn:microsoft.com/office/officeart/2018/5/layout/IconLeafLabelList"/>
    <dgm:cxn modelId="{880E88B5-5F31-4D95-88B9-EC4A94F0DA2B}" type="presParOf" srcId="{AA12C356-612D-4A7B-87DA-51818548DC63}" destId="{7C0A6CBD-FA2F-4477-BCEA-B16B287C7D42}" srcOrd="7" destOrd="0" presId="urn:microsoft.com/office/officeart/2018/5/layout/IconLeafLabelList"/>
    <dgm:cxn modelId="{B12F8B5B-C05E-438E-A1DF-CD2161182CF1}" type="presParOf" srcId="{AA12C356-612D-4A7B-87DA-51818548DC63}" destId="{FDE65F98-BF77-4C2B-85C3-89D0F2D547DC}" srcOrd="8" destOrd="0" presId="urn:microsoft.com/office/officeart/2018/5/layout/IconLeafLabelList"/>
    <dgm:cxn modelId="{70A65118-57CF-443C-AC73-6A11D60C2A8C}" type="presParOf" srcId="{FDE65F98-BF77-4C2B-85C3-89D0F2D547DC}" destId="{9F74BBE2-2E76-4B89-A20D-DC93CCEE1352}" srcOrd="0" destOrd="0" presId="urn:microsoft.com/office/officeart/2018/5/layout/IconLeafLabelList"/>
    <dgm:cxn modelId="{21E8C6A5-4CEB-4DA7-B565-BACDE03A7FBA}" type="presParOf" srcId="{FDE65F98-BF77-4C2B-85C3-89D0F2D547DC}" destId="{3A4BDE7F-EA19-433F-AD38-F44A22FE268C}" srcOrd="1" destOrd="0" presId="urn:microsoft.com/office/officeart/2018/5/layout/IconLeafLabelList"/>
    <dgm:cxn modelId="{566BC08A-B14A-48B1-968A-956BBED3EE47}" type="presParOf" srcId="{FDE65F98-BF77-4C2B-85C3-89D0F2D547DC}" destId="{5DB7E248-ACF9-418A-AC2C-C187CE42E0CD}" srcOrd="2" destOrd="0" presId="urn:microsoft.com/office/officeart/2018/5/layout/IconLeafLabelList"/>
    <dgm:cxn modelId="{5CC451B6-D002-448E-9600-B57ACED35670}" type="presParOf" srcId="{FDE65F98-BF77-4C2B-85C3-89D0F2D547DC}" destId="{14514395-6286-444A-A850-2C3F927A5B1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175D5C-BE36-456C-A22C-E1E7FE41AA06}"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19E281B4-FC60-4182-8E8E-82AC28764365}">
      <dgm:prSet/>
      <dgm:spPr/>
      <dgm:t>
        <a:bodyPr/>
        <a:lstStyle/>
        <a:p>
          <a:r>
            <a:rPr lang="en-US" dirty="0"/>
            <a:t>Federally subsidized housing (includes HUD and USDA subsidized housing) - housing provider is responsible for costs of all modifications.</a:t>
          </a:r>
        </a:p>
      </dgm:t>
    </dgm:pt>
    <dgm:pt modelId="{7204D870-8F4B-46C0-89AE-E8031AB607E7}" type="parTrans" cxnId="{B71FD7C5-5B69-49EC-8056-C230B6C9AA0D}">
      <dgm:prSet/>
      <dgm:spPr/>
      <dgm:t>
        <a:bodyPr/>
        <a:lstStyle/>
        <a:p>
          <a:endParaRPr lang="en-US"/>
        </a:p>
      </dgm:t>
    </dgm:pt>
    <dgm:pt modelId="{FDAD36F3-D2D6-4BC6-A573-9ACF6701ACB7}" type="sibTrans" cxnId="{B71FD7C5-5B69-49EC-8056-C230B6C9AA0D}">
      <dgm:prSet/>
      <dgm:spPr/>
      <dgm:t>
        <a:bodyPr/>
        <a:lstStyle/>
        <a:p>
          <a:endParaRPr lang="en-US"/>
        </a:p>
      </dgm:t>
    </dgm:pt>
    <dgm:pt modelId="{0674BF3D-6EFE-4284-8EFF-4B9DEAC5B85E}">
      <dgm:prSet/>
      <dgm:spPr/>
      <dgm:t>
        <a:bodyPr/>
        <a:lstStyle/>
        <a:p>
          <a:r>
            <a:rPr lang="en-US" dirty="0"/>
            <a:t>Private housing - tenant is responsible for paying for modifications within their units while the landlord is responsible for paying for some modifications to common areas.</a:t>
          </a:r>
        </a:p>
      </dgm:t>
    </dgm:pt>
    <dgm:pt modelId="{555BD7E3-9B8E-4CDF-90FE-67BADD8A3785}" type="parTrans" cxnId="{A8212729-DE22-42CB-BE6A-CED11399881B}">
      <dgm:prSet/>
      <dgm:spPr/>
      <dgm:t>
        <a:bodyPr/>
        <a:lstStyle/>
        <a:p>
          <a:endParaRPr lang="en-US"/>
        </a:p>
      </dgm:t>
    </dgm:pt>
    <dgm:pt modelId="{10582061-A15B-43D6-833A-B77D00997473}" type="sibTrans" cxnId="{A8212729-DE22-42CB-BE6A-CED11399881B}">
      <dgm:prSet/>
      <dgm:spPr/>
      <dgm:t>
        <a:bodyPr/>
        <a:lstStyle/>
        <a:p>
          <a:endParaRPr lang="en-US"/>
        </a:p>
      </dgm:t>
    </dgm:pt>
    <dgm:pt modelId="{03A18838-E6D9-4BE3-B780-AAE79ED79596}">
      <dgm:prSet/>
      <dgm:spPr/>
      <dgm:t>
        <a:bodyPr/>
        <a:lstStyle/>
        <a:p>
          <a:r>
            <a:rPr lang="en-US" dirty="0"/>
            <a:t>If modifications are necessary due to failure to comply with design and construction standards, the housing provider is responsible for paying for the modification</a:t>
          </a:r>
        </a:p>
      </dgm:t>
    </dgm:pt>
    <dgm:pt modelId="{C273D3D8-97CC-4DF6-AFD3-B4A69440E41F}" type="parTrans" cxnId="{0EC688A4-4B4B-4783-9608-73A4CC69DF50}">
      <dgm:prSet/>
      <dgm:spPr/>
      <dgm:t>
        <a:bodyPr/>
        <a:lstStyle/>
        <a:p>
          <a:endParaRPr lang="en-US"/>
        </a:p>
      </dgm:t>
    </dgm:pt>
    <dgm:pt modelId="{24D0B307-DEB1-479A-98A8-8BF4E01567BA}" type="sibTrans" cxnId="{0EC688A4-4B4B-4783-9608-73A4CC69DF50}">
      <dgm:prSet/>
      <dgm:spPr/>
      <dgm:t>
        <a:bodyPr/>
        <a:lstStyle/>
        <a:p>
          <a:endParaRPr lang="en-US"/>
        </a:p>
      </dgm:t>
    </dgm:pt>
    <dgm:pt modelId="{4ADB73D6-04FC-46B9-8E87-1AFACB379C01}" type="pres">
      <dgm:prSet presAssocID="{B2175D5C-BE36-456C-A22C-E1E7FE41AA06}" presName="vert0" presStyleCnt="0">
        <dgm:presLayoutVars>
          <dgm:dir/>
          <dgm:animOne val="branch"/>
          <dgm:animLvl val="lvl"/>
        </dgm:presLayoutVars>
      </dgm:prSet>
      <dgm:spPr/>
    </dgm:pt>
    <dgm:pt modelId="{93D6033A-66CA-4174-A153-063E25AC4DD1}" type="pres">
      <dgm:prSet presAssocID="{19E281B4-FC60-4182-8E8E-82AC28764365}" presName="thickLine" presStyleLbl="alignNode1" presStyleIdx="0" presStyleCnt="3"/>
      <dgm:spPr/>
    </dgm:pt>
    <dgm:pt modelId="{E8649741-9EEF-4142-B58A-C5E076882963}" type="pres">
      <dgm:prSet presAssocID="{19E281B4-FC60-4182-8E8E-82AC28764365}" presName="horz1" presStyleCnt="0"/>
      <dgm:spPr/>
    </dgm:pt>
    <dgm:pt modelId="{34C44A7F-96A3-4FA5-845C-7F2FD2025DFD}" type="pres">
      <dgm:prSet presAssocID="{19E281B4-FC60-4182-8E8E-82AC28764365}" presName="tx1" presStyleLbl="revTx" presStyleIdx="0" presStyleCnt="3"/>
      <dgm:spPr/>
    </dgm:pt>
    <dgm:pt modelId="{9AA09D87-2833-409C-A763-5CF0C75DFDEB}" type="pres">
      <dgm:prSet presAssocID="{19E281B4-FC60-4182-8E8E-82AC28764365}" presName="vert1" presStyleCnt="0"/>
      <dgm:spPr/>
    </dgm:pt>
    <dgm:pt modelId="{56EFBADE-3159-416C-92AC-D7C29DCFD733}" type="pres">
      <dgm:prSet presAssocID="{0674BF3D-6EFE-4284-8EFF-4B9DEAC5B85E}" presName="thickLine" presStyleLbl="alignNode1" presStyleIdx="1" presStyleCnt="3"/>
      <dgm:spPr/>
    </dgm:pt>
    <dgm:pt modelId="{77C5FED4-B87C-44F0-9169-B2CBB933A8B1}" type="pres">
      <dgm:prSet presAssocID="{0674BF3D-6EFE-4284-8EFF-4B9DEAC5B85E}" presName="horz1" presStyleCnt="0"/>
      <dgm:spPr/>
    </dgm:pt>
    <dgm:pt modelId="{363F1910-3F0D-4C2F-8218-36F126F8D0F7}" type="pres">
      <dgm:prSet presAssocID="{0674BF3D-6EFE-4284-8EFF-4B9DEAC5B85E}" presName="tx1" presStyleLbl="revTx" presStyleIdx="1" presStyleCnt="3"/>
      <dgm:spPr/>
    </dgm:pt>
    <dgm:pt modelId="{DC8A4810-CAA3-4B3C-A9C1-5EEA421508D9}" type="pres">
      <dgm:prSet presAssocID="{0674BF3D-6EFE-4284-8EFF-4B9DEAC5B85E}" presName="vert1" presStyleCnt="0"/>
      <dgm:spPr/>
    </dgm:pt>
    <dgm:pt modelId="{144BE276-8AE3-45A2-BC7C-1E19F3AE688B}" type="pres">
      <dgm:prSet presAssocID="{03A18838-E6D9-4BE3-B780-AAE79ED79596}" presName="thickLine" presStyleLbl="alignNode1" presStyleIdx="2" presStyleCnt="3"/>
      <dgm:spPr/>
    </dgm:pt>
    <dgm:pt modelId="{1614860A-817B-47C3-A037-A64FA256E067}" type="pres">
      <dgm:prSet presAssocID="{03A18838-E6D9-4BE3-B780-AAE79ED79596}" presName="horz1" presStyleCnt="0"/>
      <dgm:spPr/>
    </dgm:pt>
    <dgm:pt modelId="{22045B17-AC2A-431C-BCD5-48E25752269F}" type="pres">
      <dgm:prSet presAssocID="{03A18838-E6D9-4BE3-B780-AAE79ED79596}" presName="tx1" presStyleLbl="revTx" presStyleIdx="2" presStyleCnt="3"/>
      <dgm:spPr/>
    </dgm:pt>
    <dgm:pt modelId="{31D7688D-ECB2-45FB-BA63-A10B7C642F87}" type="pres">
      <dgm:prSet presAssocID="{03A18838-E6D9-4BE3-B780-AAE79ED79596}" presName="vert1" presStyleCnt="0"/>
      <dgm:spPr/>
    </dgm:pt>
  </dgm:ptLst>
  <dgm:cxnLst>
    <dgm:cxn modelId="{A8212729-DE22-42CB-BE6A-CED11399881B}" srcId="{B2175D5C-BE36-456C-A22C-E1E7FE41AA06}" destId="{0674BF3D-6EFE-4284-8EFF-4B9DEAC5B85E}" srcOrd="1" destOrd="0" parTransId="{555BD7E3-9B8E-4CDF-90FE-67BADD8A3785}" sibTransId="{10582061-A15B-43D6-833A-B77D00997473}"/>
    <dgm:cxn modelId="{C9E4B535-3C73-48CA-A06F-D897F3658A4C}" type="presOf" srcId="{19E281B4-FC60-4182-8E8E-82AC28764365}" destId="{34C44A7F-96A3-4FA5-845C-7F2FD2025DFD}" srcOrd="0" destOrd="0" presId="urn:microsoft.com/office/officeart/2008/layout/LinedList"/>
    <dgm:cxn modelId="{0EC688A4-4B4B-4783-9608-73A4CC69DF50}" srcId="{B2175D5C-BE36-456C-A22C-E1E7FE41AA06}" destId="{03A18838-E6D9-4BE3-B780-AAE79ED79596}" srcOrd="2" destOrd="0" parTransId="{C273D3D8-97CC-4DF6-AFD3-B4A69440E41F}" sibTransId="{24D0B307-DEB1-479A-98A8-8BF4E01567BA}"/>
    <dgm:cxn modelId="{E5C6F9AC-9BBA-4B12-B8DD-E982E4447F2D}" type="presOf" srcId="{03A18838-E6D9-4BE3-B780-AAE79ED79596}" destId="{22045B17-AC2A-431C-BCD5-48E25752269F}" srcOrd="0" destOrd="0" presId="urn:microsoft.com/office/officeart/2008/layout/LinedList"/>
    <dgm:cxn modelId="{CDA316AD-EADA-4270-8A76-3CB5F813D18E}" type="presOf" srcId="{B2175D5C-BE36-456C-A22C-E1E7FE41AA06}" destId="{4ADB73D6-04FC-46B9-8E87-1AFACB379C01}" srcOrd="0" destOrd="0" presId="urn:microsoft.com/office/officeart/2008/layout/LinedList"/>
    <dgm:cxn modelId="{B71FD7C5-5B69-49EC-8056-C230B6C9AA0D}" srcId="{B2175D5C-BE36-456C-A22C-E1E7FE41AA06}" destId="{19E281B4-FC60-4182-8E8E-82AC28764365}" srcOrd="0" destOrd="0" parTransId="{7204D870-8F4B-46C0-89AE-E8031AB607E7}" sibTransId="{FDAD36F3-D2D6-4BC6-A573-9ACF6701ACB7}"/>
    <dgm:cxn modelId="{C0C691E0-1F77-43A1-9565-A81EB9C88138}" type="presOf" srcId="{0674BF3D-6EFE-4284-8EFF-4B9DEAC5B85E}" destId="{363F1910-3F0D-4C2F-8218-36F126F8D0F7}" srcOrd="0" destOrd="0" presId="urn:microsoft.com/office/officeart/2008/layout/LinedList"/>
    <dgm:cxn modelId="{81E86E4A-21C4-4687-8006-70C31ADEB261}" type="presParOf" srcId="{4ADB73D6-04FC-46B9-8E87-1AFACB379C01}" destId="{93D6033A-66CA-4174-A153-063E25AC4DD1}" srcOrd="0" destOrd="0" presId="urn:microsoft.com/office/officeart/2008/layout/LinedList"/>
    <dgm:cxn modelId="{3A4CC60A-0525-4FCF-8B3C-57F83166D448}" type="presParOf" srcId="{4ADB73D6-04FC-46B9-8E87-1AFACB379C01}" destId="{E8649741-9EEF-4142-B58A-C5E076882963}" srcOrd="1" destOrd="0" presId="urn:microsoft.com/office/officeart/2008/layout/LinedList"/>
    <dgm:cxn modelId="{F3118058-D922-4790-9F26-4EB65E30A93F}" type="presParOf" srcId="{E8649741-9EEF-4142-B58A-C5E076882963}" destId="{34C44A7F-96A3-4FA5-845C-7F2FD2025DFD}" srcOrd="0" destOrd="0" presId="urn:microsoft.com/office/officeart/2008/layout/LinedList"/>
    <dgm:cxn modelId="{5CFACD3D-3108-4BCB-9130-675EEF0DDE94}" type="presParOf" srcId="{E8649741-9EEF-4142-B58A-C5E076882963}" destId="{9AA09D87-2833-409C-A763-5CF0C75DFDEB}" srcOrd="1" destOrd="0" presId="urn:microsoft.com/office/officeart/2008/layout/LinedList"/>
    <dgm:cxn modelId="{8B6B144B-26B1-4D61-AEF9-4A99FB6F5060}" type="presParOf" srcId="{4ADB73D6-04FC-46B9-8E87-1AFACB379C01}" destId="{56EFBADE-3159-416C-92AC-D7C29DCFD733}" srcOrd="2" destOrd="0" presId="urn:microsoft.com/office/officeart/2008/layout/LinedList"/>
    <dgm:cxn modelId="{B5CC1AF0-E5FD-4C78-AE9F-53CE5BC17E73}" type="presParOf" srcId="{4ADB73D6-04FC-46B9-8E87-1AFACB379C01}" destId="{77C5FED4-B87C-44F0-9169-B2CBB933A8B1}" srcOrd="3" destOrd="0" presId="urn:microsoft.com/office/officeart/2008/layout/LinedList"/>
    <dgm:cxn modelId="{88A3E0EA-D7B2-4D61-808F-8D9C858672C9}" type="presParOf" srcId="{77C5FED4-B87C-44F0-9169-B2CBB933A8B1}" destId="{363F1910-3F0D-4C2F-8218-36F126F8D0F7}" srcOrd="0" destOrd="0" presId="urn:microsoft.com/office/officeart/2008/layout/LinedList"/>
    <dgm:cxn modelId="{18024315-0157-438A-B551-F955570B06D8}" type="presParOf" srcId="{77C5FED4-B87C-44F0-9169-B2CBB933A8B1}" destId="{DC8A4810-CAA3-4B3C-A9C1-5EEA421508D9}" srcOrd="1" destOrd="0" presId="urn:microsoft.com/office/officeart/2008/layout/LinedList"/>
    <dgm:cxn modelId="{E6BE6F94-2133-4832-A25C-D4BA39C8F20C}" type="presParOf" srcId="{4ADB73D6-04FC-46B9-8E87-1AFACB379C01}" destId="{144BE276-8AE3-45A2-BC7C-1E19F3AE688B}" srcOrd="4" destOrd="0" presId="urn:microsoft.com/office/officeart/2008/layout/LinedList"/>
    <dgm:cxn modelId="{3F20919C-AE15-46E7-AB6B-24163FBACB83}" type="presParOf" srcId="{4ADB73D6-04FC-46B9-8E87-1AFACB379C01}" destId="{1614860A-817B-47C3-A037-A64FA256E067}" srcOrd="5" destOrd="0" presId="urn:microsoft.com/office/officeart/2008/layout/LinedList"/>
    <dgm:cxn modelId="{9EFBD3B7-012F-46A8-830E-7C699F36FB05}" type="presParOf" srcId="{1614860A-817B-47C3-A037-A64FA256E067}" destId="{22045B17-AC2A-431C-BCD5-48E25752269F}" srcOrd="0" destOrd="0" presId="urn:microsoft.com/office/officeart/2008/layout/LinedList"/>
    <dgm:cxn modelId="{310AD69A-9865-49BD-83D7-42001DABC796}" type="presParOf" srcId="{1614860A-817B-47C3-A037-A64FA256E067}" destId="{31D7688D-ECB2-45FB-BA63-A10B7C642F8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7B6ECA-901F-4773-94B3-2BB6249E50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5D1BE1-FDEA-4D9E-9E34-09939968A82F}">
      <dgm:prSet/>
      <dgm:spPr/>
      <dgm:t>
        <a:bodyPr/>
        <a:lstStyle/>
        <a:p>
          <a:r>
            <a:rPr lang="en-US"/>
            <a:t>All animals reasonably kept in households, including a dog, cat, small bird, rabbit, hamster, gerbil, other rodent, fish, turtle, or other small, domesticated animal that is traditionally kept in the home for pleasure rather than for commercial purposes.</a:t>
          </a:r>
        </a:p>
      </dgm:t>
    </dgm:pt>
    <dgm:pt modelId="{18549611-5878-4333-A44B-4411D13DFB9F}" type="parTrans" cxnId="{2D683623-F165-49CB-907D-E9314BB83F06}">
      <dgm:prSet/>
      <dgm:spPr/>
      <dgm:t>
        <a:bodyPr/>
        <a:lstStyle/>
        <a:p>
          <a:endParaRPr lang="en-US"/>
        </a:p>
      </dgm:t>
    </dgm:pt>
    <dgm:pt modelId="{AD26963B-5C6D-47BE-91D2-21CA3202E234}" type="sibTrans" cxnId="{2D683623-F165-49CB-907D-E9314BB83F06}">
      <dgm:prSet/>
      <dgm:spPr/>
      <dgm:t>
        <a:bodyPr/>
        <a:lstStyle/>
        <a:p>
          <a:endParaRPr lang="en-US"/>
        </a:p>
      </dgm:t>
    </dgm:pt>
    <dgm:pt modelId="{BCB8B680-B080-40F9-BAC8-2881A62AF842}">
      <dgm:prSet/>
      <dgm:spPr/>
      <dgm:t>
        <a:bodyPr/>
        <a:lstStyle/>
        <a:p>
          <a:r>
            <a:rPr lang="en-US" dirty="0"/>
            <a:t>Unique animals or multiple animals may be requested as support animals, but the requester must specifically demonstrate a disability-related need for that specific animal. </a:t>
          </a:r>
        </a:p>
      </dgm:t>
    </dgm:pt>
    <dgm:pt modelId="{44547103-AB6D-44A0-BB93-F3698C4C78D1}" type="parTrans" cxnId="{E62CBBFC-4024-4768-AD4A-830D5682A73E}">
      <dgm:prSet/>
      <dgm:spPr/>
      <dgm:t>
        <a:bodyPr/>
        <a:lstStyle/>
        <a:p>
          <a:endParaRPr lang="en-US"/>
        </a:p>
      </dgm:t>
    </dgm:pt>
    <dgm:pt modelId="{995F1D05-70B7-433C-8531-A65CB918FCB3}" type="sibTrans" cxnId="{E62CBBFC-4024-4768-AD4A-830D5682A73E}">
      <dgm:prSet/>
      <dgm:spPr/>
      <dgm:t>
        <a:bodyPr/>
        <a:lstStyle/>
        <a:p>
          <a:endParaRPr lang="en-US"/>
        </a:p>
      </dgm:t>
    </dgm:pt>
    <dgm:pt modelId="{94094D30-1786-41D5-8001-B00557C695FC}">
      <dgm:prSet/>
      <dgm:spPr/>
      <dgm:t>
        <a:bodyPr/>
        <a:lstStyle/>
        <a:p>
          <a:endParaRPr lang="en-US" dirty="0"/>
        </a:p>
      </dgm:t>
    </dgm:pt>
    <dgm:pt modelId="{C100DAE5-0E24-4136-AFB8-80AE0C69CE0C}" type="parTrans" cxnId="{A94E00AE-8883-442A-964B-E80C9C4589D6}">
      <dgm:prSet/>
      <dgm:spPr/>
      <dgm:t>
        <a:bodyPr/>
        <a:lstStyle/>
        <a:p>
          <a:endParaRPr lang="en-US"/>
        </a:p>
      </dgm:t>
    </dgm:pt>
    <dgm:pt modelId="{3ACBCA31-E2A0-4FEE-955F-FA8AC16C22EA}" type="sibTrans" cxnId="{A94E00AE-8883-442A-964B-E80C9C4589D6}">
      <dgm:prSet/>
      <dgm:spPr/>
      <dgm:t>
        <a:bodyPr/>
        <a:lstStyle/>
        <a:p>
          <a:endParaRPr lang="en-US"/>
        </a:p>
      </dgm:t>
    </dgm:pt>
    <dgm:pt modelId="{608A7B3F-7F13-49CE-B4C9-3281387D89C8}" type="pres">
      <dgm:prSet presAssocID="{C27B6ECA-901F-4773-94B3-2BB6249E503D}" presName="linear" presStyleCnt="0">
        <dgm:presLayoutVars>
          <dgm:animLvl val="lvl"/>
          <dgm:resizeHandles val="exact"/>
        </dgm:presLayoutVars>
      </dgm:prSet>
      <dgm:spPr/>
    </dgm:pt>
    <dgm:pt modelId="{554182FD-3C08-4265-AE07-D15AD3143695}" type="pres">
      <dgm:prSet presAssocID="{A65D1BE1-FDEA-4D9E-9E34-09939968A82F}" presName="parentText" presStyleLbl="node1" presStyleIdx="0" presStyleCnt="2">
        <dgm:presLayoutVars>
          <dgm:chMax val="0"/>
          <dgm:bulletEnabled val="1"/>
        </dgm:presLayoutVars>
      </dgm:prSet>
      <dgm:spPr/>
    </dgm:pt>
    <dgm:pt modelId="{19D9F2EB-0467-4753-9171-F47C43AA5FF1}" type="pres">
      <dgm:prSet presAssocID="{AD26963B-5C6D-47BE-91D2-21CA3202E234}" presName="spacer" presStyleCnt="0"/>
      <dgm:spPr/>
    </dgm:pt>
    <dgm:pt modelId="{DD18770B-3ABF-48E1-8543-73C5E9536612}" type="pres">
      <dgm:prSet presAssocID="{BCB8B680-B080-40F9-BAC8-2881A62AF842}" presName="parentText" presStyleLbl="node1" presStyleIdx="1" presStyleCnt="2">
        <dgm:presLayoutVars>
          <dgm:chMax val="0"/>
          <dgm:bulletEnabled val="1"/>
        </dgm:presLayoutVars>
      </dgm:prSet>
      <dgm:spPr/>
    </dgm:pt>
    <dgm:pt modelId="{9F133146-9ED4-458C-A684-C8224B08E89C}" type="pres">
      <dgm:prSet presAssocID="{BCB8B680-B080-40F9-BAC8-2881A62AF842}" presName="childText" presStyleLbl="revTx" presStyleIdx="0" presStyleCnt="1">
        <dgm:presLayoutVars>
          <dgm:bulletEnabled val="1"/>
        </dgm:presLayoutVars>
      </dgm:prSet>
      <dgm:spPr/>
    </dgm:pt>
  </dgm:ptLst>
  <dgm:cxnLst>
    <dgm:cxn modelId="{2D683623-F165-49CB-907D-E9314BB83F06}" srcId="{C27B6ECA-901F-4773-94B3-2BB6249E503D}" destId="{A65D1BE1-FDEA-4D9E-9E34-09939968A82F}" srcOrd="0" destOrd="0" parTransId="{18549611-5878-4333-A44B-4411D13DFB9F}" sibTransId="{AD26963B-5C6D-47BE-91D2-21CA3202E234}"/>
    <dgm:cxn modelId="{5AF97629-3217-4B28-8D39-987ED090FD2D}" type="presOf" srcId="{A65D1BE1-FDEA-4D9E-9E34-09939968A82F}" destId="{554182FD-3C08-4265-AE07-D15AD3143695}" srcOrd="0" destOrd="0" presId="urn:microsoft.com/office/officeart/2005/8/layout/vList2"/>
    <dgm:cxn modelId="{D5229146-6A50-45D3-84E5-2F87903C20C8}" type="presOf" srcId="{BCB8B680-B080-40F9-BAC8-2881A62AF842}" destId="{DD18770B-3ABF-48E1-8543-73C5E9536612}" srcOrd="0" destOrd="0" presId="urn:microsoft.com/office/officeart/2005/8/layout/vList2"/>
    <dgm:cxn modelId="{26DF8F54-B4AD-4939-AE00-DECE948F0434}" type="presOf" srcId="{94094D30-1786-41D5-8001-B00557C695FC}" destId="{9F133146-9ED4-458C-A684-C8224B08E89C}" srcOrd="0" destOrd="0" presId="urn:microsoft.com/office/officeart/2005/8/layout/vList2"/>
    <dgm:cxn modelId="{A94E00AE-8883-442A-964B-E80C9C4589D6}" srcId="{BCB8B680-B080-40F9-BAC8-2881A62AF842}" destId="{94094D30-1786-41D5-8001-B00557C695FC}" srcOrd="0" destOrd="0" parTransId="{C100DAE5-0E24-4136-AFB8-80AE0C69CE0C}" sibTransId="{3ACBCA31-E2A0-4FEE-955F-FA8AC16C22EA}"/>
    <dgm:cxn modelId="{BC954DB7-E196-4776-BBF4-8FF6FB52514C}" type="presOf" srcId="{C27B6ECA-901F-4773-94B3-2BB6249E503D}" destId="{608A7B3F-7F13-49CE-B4C9-3281387D89C8}" srcOrd="0" destOrd="0" presId="urn:microsoft.com/office/officeart/2005/8/layout/vList2"/>
    <dgm:cxn modelId="{E62CBBFC-4024-4768-AD4A-830D5682A73E}" srcId="{C27B6ECA-901F-4773-94B3-2BB6249E503D}" destId="{BCB8B680-B080-40F9-BAC8-2881A62AF842}" srcOrd="1" destOrd="0" parTransId="{44547103-AB6D-44A0-BB93-F3698C4C78D1}" sibTransId="{995F1D05-70B7-433C-8531-A65CB918FCB3}"/>
    <dgm:cxn modelId="{95453B9B-E237-4254-B16D-31E8E319AAF4}" type="presParOf" srcId="{608A7B3F-7F13-49CE-B4C9-3281387D89C8}" destId="{554182FD-3C08-4265-AE07-D15AD3143695}" srcOrd="0" destOrd="0" presId="urn:microsoft.com/office/officeart/2005/8/layout/vList2"/>
    <dgm:cxn modelId="{F2044256-CB22-4D4B-8AF9-C808FCC3A05B}" type="presParOf" srcId="{608A7B3F-7F13-49CE-B4C9-3281387D89C8}" destId="{19D9F2EB-0467-4753-9171-F47C43AA5FF1}" srcOrd="1" destOrd="0" presId="urn:microsoft.com/office/officeart/2005/8/layout/vList2"/>
    <dgm:cxn modelId="{574224D6-E13B-40F5-9568-636C255F9332}" type="presParOf" srcId="{608A7B3F-7F13-49CE-B4C9-3281387D89C8}" destId="{DD18770B-3ABF-48E1-8543-73C5E9536612}" srcOrd="2" destOrd="0" presId="urn:microsoft.com/office/officeart/2005/8/layout/vList2"/>
    <dgm:cxn modelId="{C732144B-AABD-462C-A191-73CFBCA5B00D}" type="presParOf" srcId="{608A7B3F-7F13-49CE-B4C9-3281387D89C8}" destId="{9F133146-9ED4-458C-A684-C8224B08E89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95D457-EE2E-45C8-B58A-57F427421973}"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83C3AD8-E146-447C-8EEC-D05CA18B78BA}">
      <dgm:prSet/>
      <dgm:spPr/>
      <dgm:t>
        <a:bodyPr/>
        <a:lstStyle/>
        <a:p>
          <a:pPr>
            <a:defRPr b="1"/>
          </a:pPr>
          <a:r>
            <a:rPr lang="en-US"/>
            <a:t>OCA created pro se forms for Article 7d petitions</a:t>
          </a:r>
        </a:p>
      </dgm:t>
    </dgm:pt>
    <dgm:pt modelId="{9FCC447A-3703-48B8-8213-548F1DC70527}" type="parTrans" cxnId="{A8034718-167B-4D7C-8CD3-50030D4C7EB5}">
      <dgm:prSet/>
      <dgm:spPr/>
      <dgm:t>
        <a:bodyPr/>
        <a:lstStyle/>
        <a:p>
          <a:endParaRPr lang="en-US"/>
        </a:p>
      </dgm:t>
    </dgm:pt>
    <dgm:pt modelId="{4ECB492E-1A9B-4BF3-BA4D-54CFD4C1D666}" type="sibTrans" cxnId="{A8034718-167B-4D7C-8CD3-50030D4C7EB5}">
      <dgm:prSet/>
      <dgm:spPr/>
      <dgm:t>
        <a:bodyPr/>
        <a:lstStyle/>
        <a:p>
          <a:endParaRPr lang="en-US"/>
        </a:p>
      </dgm:t>
    </dgm:pt>
    <dgm:pt modelId="{5AA18F18-8480-41F4-A83D-C1A18ACCDD41}">
      <dgm:prSet/>
      <dgm:spPr/>
      <dgm:t>
        <a:bodyPr/>
        <a:lstStyle/>
        <a:p>
          <a:r>
            <a:rPr lang="en-US"/>
            <a:t>Pro se forms available at: </a:t>
          </a:r>
          <a:r>
            <a:rPr lang="en-US">
              <a:hlinkClick xmlns:r="http://schemas.openxmlformats.org/officeDocument/2006/relationships" r:id="rId1"/>
            </a:rPr>
            <a:t>https://ww2.nycourts.gov/article-7-d-english-36716</a:t>
          </a:r>
          <a:r>
            <a:rPr lang="en-US"/>
            <a:t> </a:t>
          </a:r>
        </a:p>
      </dgm:t>
    </dgm:pt>
    <dgm:pt modelId="{F2CB108B-CB7A-4F9F-A42F-3BB0779AB752}" type="parTrans" cxnId="{D14123CC-B358-4C94-ACA6-4559A022587F}">
      <dgm:prSet/>
      <dgm:spPr/>
      <dgm:t>
        <a:bodyPr/>
        <a:lstStyle/>
        <a:p>
          <a:endParaRPr lang="en-US"/>
        </a:p>
      </dgm:t>
    </dgm:pt>
    <dgm:pt modelId="{8D44F681-BEC9-4794-B567-3B17962F3351}" type="sibTrans" cxnId="{D14123CC-B358-4C94-ACA6-4559A022587F}">
      <dgm:prSet/>
      <dgm:spPr/>
      <dgm:t>
        <a:bodyPr/>
        <a:lstStyle/>
        <a:p>
          <a:endParaRPr lang="en-US"/>
        </a:p>
      </dgm:t>
    </dgm:pt>
    <dgm:pt modelId="{7B6BC38B-2040-450B-87C4-7DAF3D4093C8}">
      <dgm:prSet/>
      <dgm:spPr/>
      <dgm:t>
        <a:bodyPr/>
        <a:lstStyle/>
        <a:p>
          <a:r>
            <a:rPr lang="en-US"/>
            <a:t>Most court clerks will provide the forms to pro se litigants</a:t>
          </a:r>
        </a:p>
      </dgm:t>
    </dgm:pt>
    <dgm:pt modelId="{7A1A4682-3A0C-4A7D-B897-60A4FFEC2263}" type="parTrans" cxnId="{9E1F8C20-8A4F-437A-ACB1-E5B26C75C8D0}">
      <dgm:prSet/>
      <dgm:spPr/>
      <dgm:t>
        <a:bodyPr/>
        <a:lstStyle/>
        <a:p>
          <a:endParaRPr lang="en-US"/>
        </a:p>
      </dgm:t>
    </dgm:pt>
    <dgm:pt modelId="{98BFCAC8-A77C-4B7E-A1D5-2AB0D182B9EE}" type="sibTrans" cxnId="{9E1F8C20-8A4F-437A-ACB1-E5B26C75C8D0}">
      <dgm:prSet/>
      <dgm:spPr/>
      <dgm:t>
        <a:bodyPr/>
        <a:lstStyle/>
        <a:p>
          <a:endParaRPr lang="en-US"/>
        </a:p>
      </dgm:t>
    </dgm:pt>
    <dgm:pt modelId="{7D38C8F6-94AD-423C-ACA3-E4AD80272EE3}">
      <dgm:prSet/>
      <dgm:spPr/>
      <dgm:t>
        <a:bodyPr/>
        <a:lstStyle/>
        <a:p>
          <a:pPr>
            <a:defRPr b="1"/>
          </a:pPr>
          <a:r>
            <a:rPr lang="en-US"/>
            <a:t>Filing fee $45</a:t>
          </a:r>
        </a:p>
      </dgm:t>
    </dgm:pt>
    <dgm:pt modelId="{96B5AEA8-474B-492F-BDC1-140F3B95DAA9}" type="parTrans" cxnId="{2709D922-18BC-4E26-BF7B-2C36B5B7018A}">
      <dgm:prSet/>
      <dgm:spPr/>
      <dgm:t>
        <a:bodyPr/>
        <a:lstStyle/>
        <a:p>
          <a:endParaRPr lang="en-US"/>
        </a:p>
      </dgm:t>
    </dgm:pt>
    <dgm:pt modelId="{9C11C8C3-A5A2-4477-8E36-43E0E21CDEDC}" type="sibTrans" cxnId="{2709D922-18BC-4E26-BF7B-2C36B5B7018A}">
      <dgm:prSet/>
      <dgm:spPr/>
      <dgm:t>
        <a:bodyPr/>
        <a:lstStyle/>
        <a:p>
          <a:endParaRPr lang="en-US"/>
        </a:p>
      </dgm:t>
    </dgm:pt>
    <dgm:pt modelId="{A5E692F4-CD82-4E64-8A6E-532E7B6649F3}">
      <dgm:prSet/>
      <dgm:spPr/>
      <dgm:t>
        <a:bodyPr/>
        <a:lstStyle/>
        <a:p>
          <a:r>
            <a:rPr lang="en-US"/>
            <a:t>Fee can be waived for indigent persons</a:t>
          </a:r>
        </a:p>
      </dgm:t>
    </dgm:pt>
    <dgm:pt modelId="{8B826EF5-35E9-4BE8-9B46-0E29559315B4}" type="parTrans" cxnId="{D30DCD17-9FC2-4501-B0F3-C278A9ECD7FE}">
      <dgm:prSet/>
      <dgm:spPr/>
      <dgm:t>
        <a:bodyPr/>
        <a:lstStyle/>
        <a:p>
          <a:endParaRPr lang="en-US"/>
        </a:p>
      </dgm:t>
    </dgm:pt>
    <dgm:pt modelId="{658D252A-9E63-48D3-8787-B5849BA1E33C}" type="sibTrans" cxnId="{D30DCD17-9FC2-4501-B0F3-C278A9ECD7FE}">
      <dgm:prSet/>
      <dgm:spPr/>
      <dgm:t>
        <a:bodyPr/>
        <a:lstStyle/>
        <a:p>
          <a:endParaRPr lang="en-US"/>
        </a:p>
      </dgm:t>
    </dgm:pt>
    <dgm:pt modelId="{C248BB72-60F1-44B1-82C1-EE685E7F8C82}">
      <dgm:prSet/>
      <dgm:spPr/>
      <dgm:t>
        <a:bodyPr/>
        <a:lstStyle/>
        <a:p>
          <a:r>
            <a:rPr lang="en-US"/>
            <a:t>Fee waiver application available at: </a:t>
          </a:r>
          <a:r>
            <a:rPr lang="en-US" u="sng">
              <a:hlinkClick xmlns:r="http://schemas.openxmlformats.org/officeDocument/2006/relationships" r:id="rId2"/>
            </a:rPr>
            <a:t>https://ww2.nycourts.gov/fee-waiver-application-36856</a:t>
          </a:r>
          <a:r>
            <a:rPr lang="en-US" u="sng"/>
            <a:t>  </a:t>
          </a:r>
          <a:endParaRPr lang="en-US"/>
        </a:p>
      </dgm:t>
    </dgm:pt>
    <dgm:pt modelId="{1F6382B6-9638-487F-8264-65DDE767F9E4}" type="parTrans" cxnId="{AE0BAA22-53CD-4704-BEEF-EE36D5604081}">
      <dgm:prSet/>
      <dgm:spPr/>
      <dgm:t>
        <a:bodyPr/>
        <a:lstStyle/>
        <a:p>
          <a:endParaRPr lang="en-US"/>
        </a:p>
      </dgm:t>
    </dgm:pt>
    <dgm:pt modelId="{62F2D6F2-EC1B-4909-BC0E-9D7E12C4B614}" type="sibTrans" cxnId="{AE0BAA22-53CD-4704-BEEF-EE36D5604081}">
      <dgm:prSet/>
      <dgm:spPr/>
      <dgm:t>
        <a:bodyPr/>
        <a:lstStyle/>
        <a:p>
          <a:endParaRPr lang="en-US"/>
        </a:p>
      </dgm:t>
    </dgm:pt>
    <dgm:pt modelId="{CA11C202-8D68-4CCF-B594-3CEA35F92CB1}" type="pres">
      <dgm:prSet presAssocID="{7595D457-EE2E-45C8-B58A-57F427421973}" presName="root" presStyleCnt="0">
        <dgm:presLayoutVars>
          <dgm:dir/>
          <dgm:resizeHandles val="exact"/>
        </dgm:presLayoutVars>
      </dgm:prSet>
      <dgm:spPr/>
    </dgm:pt>
    <dgm:pt modelId="{A94A8221-8FBA-42CB-99EF-B4D78BBCF2DA}" type="pres">
      <dgm:prSet presAssocID="{E83C3AD8-E146-447C-8EEC-D05CA18B78BA}" presName="compNode" presStyleCnt="0"/>
      <dgm:spPr/>
    </dgm:pt>
    <dgm:pt modelId="{C284E43E-69D0-4FA4-9F4B-519F2E29A9E2}" type="pres">
      <dgm:prSet presAssocID="{E83C3AD8-E146-447C-8EEC-D05CA18B78BA}"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Judge"/>
        </a:ext>
      </dgm:extLst>
    </dgm:pt>
    <dgm:pt modelId="{5948A9FC-007F-4102-A4E1-FF4936B6871C}" type="pres">
      <dgm:prSet presAssocID="{E83C3AD8-E146-447C-8EEC-D05CA18B78BA}" presName="iconSpace" presStyleCnt="0"/>
      <dgm:spPr/>
    </dgm:pt>
    <dgm:pt modelId="{D4B7D322-0304-4E66-92AE-7106DD31AF73}" type="pres">
      <dgm:prSet presAssocID="{E83C3AD8-E146-447C-8EEC-D05CA18B78BA}" presName="parTx" presStyleLbl="revTx" presStyleIdx="0" presStyleCnt="4">
        <dgm:presLayoutVars>
          <dgm:chMax val="0"/>
          <dgm:chPref val="0"/>
        </dgm:presLayoutVars>
      </dgm:prSet>
      <dgm:spPr/>
    </dgm:pt>
    <dgm:pt modelId="{62F188DA-120B-4A05-A34E-CE0817B5ECA7}" type="pres">
      <dgm:prSet presAssocID="{E83C3AD8-E146-447C-8EEC-D05CA18B78BA}" presName="txSpace" presStyleCnt="0"/>
      <dgm:spPr/>
    </dgm:pt>
    <dgm:pt modelId="{A47FA5F0-5607-4687-94CA-B8B11154BE27}" type="pres">
      <dgm:prSet presAssocID="{E83C3AD8-E146-447C-8EEC-D05CA18B78BA}" presName="desTx" presStyleLbl="revTx" presStyleIdx="1" presStyleCnt="4">
        <dgm:presLayoutVars/>
      </dgm:prSet>
      <dgm:spPr/>
    </dgm:pt>
    <dgm:pt modelId="{C7CB407C-AFB1-4691-819D-095E3A190B38}" type="pres">
      <dgm:prSet presAssocID="{4ECB492E-1A9B-4BF3-BA4D-54CFD4C1D666}" presName="sibTrans" presStyleCnt="0"/>
      <dgm:spPr/>
    </dgm:pt>
    <dgm:pt modelId="{9F086807-5003-4000-83ED-8A51DAC3DF1E}" type="pres">
      <dgm:prSet presAssocID="{7D38C8F6-94AD-423C-ACA3-E4AD80272EE3}" presName="compNode" presStyleCnt="0"/>
      <dgm:spPr/>
    </dgm:pt>
    <dgm:pt modelId="{84D3D51F-1728-4AFB-926F-F9BBCA46B207}" type="pres">
      <dgm:prSet presAssocID="{7D38C8F6-94AD-423C-ACA3-E4AD80272EE3}"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15B97D5-FEED-4D08-9434-C7F7B7C7561A}" type="pres">
      <dgm:prSet presAssocID="{7D38C8F6-94AD-423C-ACA3-E4AD80272EE3}" presName="iconSpace" presStyleCnt="0"/>
      <dgm:spPr/>
    </dgm:pt>
    <dgm:pt modelId="{3D8505F4-6AE7-4DAC-BDBA-DC8B04E58B47}" type="pres">
      <dgm:prSet presAssocID="{7D38C8F6-94AD-423C-ACA3-E4AD80272EE3}" presName="parTx" presStyleLbl="revTx" presStyleIdx="2" presStyleCnt="4">
        <dgm:presLayoutVars>
          <dgm:chMax val="0"/>
          <dgm:chPref val="0"/>
        </dgm:presLayoutVars>
      </dgm:prSet>
      <dgm:spPr/>
    </dgm:pt>
    <dgm:pt modelId="{9CB50E71-E3A6-4AB9-9614-6EB96C8F5972}" type="pres">
      <dgm:prSet presAssocID="{7D38C8F6-94AD-423C-ACA3-E4AD80272EE3}" presName="txSpace" presStyleCnt="0"/>
      <dgm:spPr/>
    </dgm:pt>
    <dgm:pt modelId="{B90F1210-1855-4F2B-BF96-230D5811CF4F}" type="pres">
      <dgm:prSet presAssocID="{7D38C8F6-94AD-423C-ACA3-E4AD80272EE3}" presName="desTx" presStyleLbl="revTx" presStyleIdx="3" presStyleCnt="4">
        <dgm:presLayoutVars/>
      </dgm:prSet>
      <dgm:spPr/>
    </dgm:pt>
  </dgm:ptLst>
  <dgm:cxnLst>
    <dgm:cxn modelId="{DDF2D40A-076F-4992-81E7-AC0857AE91F5}" type="presOf" srcId="{5AA18F18-8480-41F4-A83D-C1A18ACCDD41}" destId="{A47FA5F0-5607-4687-94CA-B8B11154BE27}" srcOrd="0" destOrd="0" presId="urn:microsoft.com/office/officeart/2018/5/layout/CenteredIconLabelDescriptionList"/>
    <dgm:cxn modelId="{D30DCD17-9FC2-4501-B0F3-C278A9ECD7FE}" srcId="{7D38C8F6-94AD-423C-ACA3-E4AD80272EE3}" destId="{A5E692F4-CD82-4E64-8A6E-532E7B6649F3}" srcOrd="0" destOrd="0" parTransId="{8B826EF5-35E9-4BE8-9B46-0E29559315B4}" sibTransId="{658D252A-9E63-48D3-8787-B5849BA1E33C}"/>
    <dgm:cxn modelId="{A8034718-167B-4D7C-8CD3-50030D4C7EB5}" srcId="{7595D457-EE2E-45C8-B58A-57F427421973}" destId="{E83C3AD8-E146-447C-8EEC-D05CA18B78BA}" srcOrd="0" destOrd="0" parTransId="{9FCC447A-3703-48B8-8213-548F1DC70527}" sibTransId="{4ECB492E-1A9B-4BF3-BA4D-54CFD4C1D666}"/>
    <dgm:cxn modelId="{9E1F8C20-8A4F-437A-ACB1-E5B26C75C8D0}" srcId="{E83C3AD8-E146-447C-8EEC-D05CA18B78BA}" destId="{7B6BC38B-2040-450B-87C4-7DAF3D4093C8}" srcOrd="1" destOrd="0" parTransId="{7A1A4682-3A0C-4A7D-B897-60A4FFEC2263}" sibTransId="{98BFCAC8-A77C-4B7E-A1D5-2AB0D182B9EE}"/>
    <dgm:cxn modelId="{AE0BAA22-53CD-4704-BEEF-EE36D5604081}" srcId="{7D38C8F6-94AD-423C-ACA3-E4AD80272EE3}" destId="{C248BB72-60F1-44B1-82C1-EE685E7F8C82}" srcOrd="1" destOrd="0" parTransId="{1F6382B6-9638-487F-8264-65DDE767F9E4}" sibTransId="{62F2D6F2-EC1B-4909-BC0E-9D7E12C4B614}"/>
    <dgm:cxn modelId="{2709D922-18BC-4E26-BF7B-2C36B5B7018A}" srcId="{7595D457-EE2E-45C8-B58A-57F427421973}" destId="{7D38C8F6-94AD-423C-ACA3-E4AD80272EE3}" srcOrd="1" destOrd="0" parTransId="{96B5AEA8-474B-492F-BDC1-140F3B95DAA9}" sibTransId="{9C11C8C3-A5A2-4477-8E36-43E0E21CDEDC}"/>
    <dgm:cxn modelId="{555B8E2B-3ABF-4F4C-B521-675DFF84964D}" type="presOf" srcId="{7B6BC38B-2040-450B-87C4-7DAF3D4093C8}" destId="{A47FA5F0-5607-4687-94CA-B8B11154BE27}" srcOrd="0" destOrd="1" presId="urn:microsoft.com/office/officeart/2018/5/layout/CenteredIconLabelDescriptionList"/>
    <dgm:cxn modelId="{4E1DC65E-62B6-4C7E-B73C-FF845155E484}" type="presOf" srcId="{A5E692F4-CD82-4E64-8A6E-532E7B6649F3}" destId="{B90F1210-1855-4F2B-BF96-230D5811CF4F}" srcOrd="0" destOrd="0" presId="urn:microsoft.com/office/officeart/2018/5/layout/CenteredIconLabelDescriptionList"/>
    <dgm:cxn modelId="{811DF376-65C4-402C-A4FB-1E7080B80F76}" type="presOf" srcId="{C248BB72-60F1-44B1-82C1-EE685E7F8C82}" destId="{B90F1210-1855-4F2B-BF96-230D5811CF4F}" srcOrd="0" destOrd="1" presId="urn:microsoft.com/office/officeart/2018/5/layout/CenteredIconLabelDescriptionList"/>
    <dgm:cxn modelId="{D14123CC-B358-4C94-ACA6-4559A022587F}" srcId="{E83C3AD8-E146-447C-8EEC-D05CA18B78BA}" destId="{5AA18F18-8480-41F4-A83D-C1A18ACCDD41}" srcOrd="0" destOrd="0" parTransId="{F2CB108B-CB7A-4F9F-A42F-3BB0779AB752}" sibTransId="{8D44F681-BEC9-4794-B567-3B17962F3351}"/>
    <dgm:cxn modelId="{863E7ECF-4D17-4CF7-9D7C-61C352E92A89}" type="presOf" srcId="{7D38C8F6-94AD-423C-ACA3-E4AD80272EE3}" destId="{3D8505F4-6AE7-4DAC-BDBA-DC8B04E58B47}" srcOrd="0" destOrd="0" presId="urn:microsoft.com/office/officeart/2018/5/layout/CenteredIconLabelDescriptionList"/>
    <dgm:cxn modelId="{5AED73F4-E4C4-4C5D-8623-6AF4BC55831B}" type="presOf" srcId="{E83C3AD8-E146-447C-8EEC-D05CA18B78BA}" destId="{D4B7D322-0304-4E66-92AE-7106DD31AF73}" srcOrd="0" destOrd="0" presId="urn:microsoft.com/office/officeart/2018/5/layout/CenteredIconLabelDescriptionList"/>
    <dgm:cxn modelId="{FE5162F6-02E3-4E93-B5BC-4A07FF42EEC8}" type="presOf" srcId="{7595D457-EE2E-45C8-B58A-57F427421973}" destId="{CA11C202-8D68-4CCF-B594-3CEA35F92CB1}" srcOrd="0" destOrd="0" presId="urn:microsoft.com/office/officeart/2018/5/layout/CenteredIconLabelDescriptionList"/>
    <dgm:cxn modelId="{41E0D6D0-F097-4A89-AB45-F885DA36E150}" type="presParOf" srcId="{CA11C202-8D68-4CCF-B594-3CEA35F92CB1}" destId="{A94A8221-8FBA-42CB-99EF-B4D78BBCF2DA}" srcOrd="0" destOrd="0" presId="urn:microsoft.com/office/officeart/2018/5/layout/CenteredIconLabelDescriptionList"/>
    <dgm:cxn modelId="{06C9F77D-4388-47D2-8008-AE8FB632513C}" type="presParOf" srcId="{A94A8221-8FBA-42CB-99EF-B4D78BBCF2DA}" destId="{C284E43E-69D0-4FA4-9F4B-519F2E29A9E2}" srcOrd="0" destOrd="0" presId="urn:microsoft.com/office/officeart/2018/5/layout/CenteredIconLabelDescriptionList"/>
    <dgm:cxn modelId="{9EE8238C-3B27-4401-B2C7-745C9A3CA536}" type="presParOf" srcId="{A94A8221-8FBA-42CB-99EF-B4D78BBCF2DA}" destId="{5948A9FC-007F-4102-A4E1-FF4936B6871C}" srcOrd="1" destOrd="0" presId="urn:microsoft.com/office/officeart/2018/5/layout/CenteredIconLabelDescriptionList"/>
    <dgm:cxn modelId="{E00B0C24-7FF5-4DE6-BF1F-D0DEF2469DF6}" type="presParOf" srcId="{A94A8221-8FBA-42CB-99EF-B4D78BBCF2DA}" destId="{D4B7D322-0304-4E66-92AE-7106DD31AF73}" srcOrd="2" destOrd="0" presId="urn:microsoft.com/office/officeart/2018/5/layout/CenteredIconLabelDescriptionList"/>
    <dgm:cxn modelId="{942237D8-5462-48DF-B1C3-38AA291C9D13}" type="presParOf" srcId="{A94A8221-8FBA-42CB-99EF-B4D78BBCF2DA}" destId="{62F188DA-120B-4A05-A34E-CE0817B5ECA7}" srcOrd="3" destOrd="0" presId="urn:microsoft.com/office/officeart/2018/5/layout/CenteredIconLabelDescriptionList"/>
    <dgm:cxn modelId="{A7BFCD83-ACB6-4F4F-9885-8CAA888C330E}" type="presParOf" srcId="{A94A8221-8FBA-42CB-99EF-B4D78BBCF2DA}" destId="{A47FA5F0-5607-4687-94CA-B8B11154BE27}" srcOrd="4" destOrd="0" presId="urn:microsoft.com/office/officeart/2018/5/layout/CenteredIconLabelDescriptionList"/>
    <dgm:cxn modelId="{213B73F5-E883-448A-9834-3A6D33676E08}" type="presParOf" srcId="{CA11C202-8D68-4CCF-B594-3CEA35F92CB1}" destId="{C7CB407C-AFB1-4691-819D-095E3A190B38}" srcOrd="1" destOrd="0" presId="urn:microsoft.com/office/officeart/2018/5/layout/CenteredIconLabelDescriptionList"/>
    <dgm:cxn modelId="{49C2B9D1-5C30-4AF1-96FF-6707CD94C589}" type="presParOf" srcId="{CA11C202-8D68-4CCF-B594-3CEA35F92CB1}" destId="{9F086807-5003-4000-83ED-8A51DAC3DF1E}" srcOrd="2" destOrd="0" presId="urn:microsoft.com/office/officeart/2018/5/layout/CenteredIconLabelDescriptionList"/>
    <dgm:cxn modelId="{C534B1FA-7EAC-4802-B154-3D0EDAD8C47F}" type="presParOf" srcId="{9F086807-5003-4000-83ED-8A51DAC3DF1E}" destId="{84D3D51F-1728-4AFB-926F-F9BBCA46B207}" srcOrd="0" destOrd="0" presId="urn:microsoft.com/office/officeart/2018/5/layout/CenteredIconLabelDescriptionList"/>
    <dgm:cxn modelId="{0D89BB03-B61D-4FA7-A12B-9749471C956F}" type="presParOf" srcId="{9F086807-5003-4000-83ED-8A51DAC3DF1E}" destId="{315B97D5-FEED-4D08-9434-C7F7B7C7561A}" srcOrd="1" destOrd="0" presId="urn:microsoft.com/office/officeart/2018/5/layout/CenteredIconLabelDescriptionList"/>
    <dgm:cxn modelId="{DC9D0DE9-3F5A-420C-9116-B6CBA51AD9E8}" type="presParOf" srcId="{9F086807-5003-4000-83ED-8A51DAC3DF1E}" destId="{3D8505F4-6AE7-4DAC-BDBA-DC8B04E58B47}" srcOrd="2" destOrd="0" presId="urn:microsoft.com/office/officeart/2018/5/layout/CenteredIconLabelDescriptionList"/>
    <dgm:cxn modelId="{9A3B0469-9637-48F1-AB35-E5796A1BCE17}" type="presParOf" srcId="{9F086807-5003-4000-83ED-8A51DAC3DF1E}" destId="{9CB50E71-E3A6-4AB9-9614-6EB96C8F5972}" srcOrd="3" destOrd="0" presId="urn:microsoft.com/office/officeart/2018/5/layout/CenteredIconLabelDescriptionList"/>
    <dgm:cxn modelId="{2A96A03D-3F58-4CAE-9235-497D6BABB441}" type="presParOf" srcId="{9F086807-5003-4000-83ED-8A51DAC3DF1E}" destId="{B90F1210-1855-4F2B-BF96-230D5811CF4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B93CAA-CF06-494C-B47C-F57378564C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AAD51C-A7EF-43C4-9B89-DF55E9619623}">
      <dgm:prSet/>
      <dgm:spPr/>
      <dgm:t>
        <a:bodyPr/>
        <a:lstStyle/>
        <a:p>
          <a:r>
            <a:rPr lang="en-US" dirty="0"/>
            <a:t>Domestic violence survivors are protected under fair housing laws and other state laws</a:t>
          </a:r>
        </a:p>
      </dgm:t>
    </dgm:pt>
    <dgm:pt modelId="{A5301703-AE59-4D38-981F-DBA0419E3483}" type="parTrans" cxnId="{A42297BD-5D81-410A-8531-507CF9923828}">
      <dgm:prSet/>
      <dgm:spPr/>
      <dgm:t>
        <a:bodyPr/>
        <a:lstStyle/>
        <a:p>
          <a:endParaRPr lang="en-US"/>
        </a:p>
      </dgm:t>
    </dgm:pt>
    <dgm:pt modelId="{0A9E20D3-0B3C-4CF3-80C4-CD284C5FC198}" type="sibTrans" cxnId="{A42297BD-5D81-410A-8531-507CF9923828}">
      <dgm:prSet/>
      <dgm:spPr/>
      <dgm:t>
        <a:bodyPr/>
        <a:lstStyle/>
        <a:p>
          <a:endParaRPr lang="en-US"/>
        </a:p>
      </dgm:t>
    </dgm:pt>
    <dgm:pt modelId="{FEC2F8BA-369D-4EF4-BFAE-3C4779E4F848}">
      <dgm:prSet/>
      <dgm:spPr/>
      <dgm:t>
        <a:bodyPr/>
        <a:lstStyle/>
        <a:p>
          <a:r>
            <a:rPr lang="en-US" dirty="0"/>
            <a:t>Housing providers can not evict domestic violence survivors because of incidents or police activity at the property</a:t>
          </a:r>
        </a:p>
      </dgm:t>
    </dgm:pt>
    <dgm:pt modelId="{C9F6DC93-73F8-4C08-B9DF-27DC4FD04043}" type="parTrans" cxnId="{B58C5F60-9922-4646-952B-C65EB313A131}">
      <dgm:prSet/>
      <dgm:spPr/>
      <dgm:t>
        <a:bodyPr/>
        <a:lstStyle/>
        <a:p>
          <a:endParaRPr lang="en-US"/>
        </a:p>
      </dgm:t>
    </dgm:pt>
    <dgm:pt modelId="{8FE8751A-6E55-42D5-9BB2-C0EF5A2A06F7}" type="sibTrans" cxnId="{B58C5F60-9922-4646-952B-C65EB313A131}">
      <dgm:prSet/>
      <dgm:spPr/>
      <dgm:t>
        <a:bodyPr/>
        <a:lstStyle/>
        <a:p>
          <a:endParaRPr lang="en-US"/>
        </a:p>
      </dgm:t>
    </dgm:pt>
    <dgm:pt modelId="{193FB0D2-1EFF-4AD0-8A63-A9D24D51B4D8}">
      <dgm:prSet/>
      <dgm:spPr/>
      <dgm:t>
        <a:bodyPr/>
        <a:lstStyle/>
        <a:p>
          <a:r>
            <a:rPr lang="en-US" dirty="0"/>
            <a:t>Permissible Evictions – </a:t>
          </a:r>
        </a:p>
      </dgm:t>
    </dgm:pt>
    <dgm:pt modelId="{C9EE7030-062E-493B-B9D5-7456536F9AD3}" type="parTrans" cxnId="{AC9A1251-7A4B-422A-B490-04AA9C046230}">
      <dgm:prSet/>
      <dgm:spPr/>
      <dgm:t>
        <a:bodyPr/>
        <a:lstStyle/>
        <a:p>
          <a:endParaRPr lang="en-US"/>
        </a:p>
      </dgm:t>
    </dgm:pt>
    <dgm:pt modelId="{0D0D5E33-1CD7-4A97-BCEB-DF0DB0FA1267}" type="sibTrans" cxnId="{AC9A1251-7A4B-422A-B490-04AA9C046230}">
      <dgm:prSet/>
      <dgm:spPr/>
      <dgm:t>
        <a:bodyPr/>
        <a:lstStyle/>
        <a:p>
          <a:endParaRPr lang="en-US"/>
        </a:p>
      </dgm:t>
    </dgm:pt>
    <dgm:pt modelId="{4A2EA377-ADDD-4B53-8059-62B54F8F73D2}">
      <dgm:prSet/>
      <dgm:spPr/>
      <dgm:t>
        <a:bodyPr/>
        <a:lstStyle/>
        <a:p>
          <a:r>
            <a:rPr lang="en-US"/>
            <a:t>Domestic violence survivors living in subsidized properties have rights under VAWA</a:t>
          </a:r>
        </a:p>
      </dgm:t>
    </dgm:pt>
    <dgm:pt modelId="{7D7F3C0E-898D-4A25-B69B-599FCF9BD999}" type="parTrans" cxnId="{0DAB6A48-15C9-453D-B59F-B1915B7CA0A0}">
      <dgm:prSet/>
      <dgm:spPr/>
      <dgm:t>
        <a:bodyPr/>
        <a:lstStyle/>
        <a:p>
          <a:endParaRPr lang="en-US"/>
        </a:p>
      </dgm:t>
    </dgm:pt>
    <dgm:pt modelId="{8A39935F-090C-4D11-9566-3819BB6B9A98}" type="sibTrans" cxnId="{0DAB6A48-15C9-453D-B59F-B1915B7CA0A0}">
      <dgm:prSet/>
      <dgm:spPr/>
      <dgm:t>
        <a:bodyPr/>
        <a:lstStyle/>
        <a:p>
          <a:endParaRPr lang="en-US"/>
        </a:p>
      </dgm:t>
    </dgm:pt>
    <dgm:pt modelId="{1CABCDB6-8CB9-49BE-84B6-D6A75C122E2B}">
      <dgm:prSet/>
      <dgm:spPr/>
      <dgm:t>
        <a:bodyPr/>
        <a:lstStyle/>
        <a:p>
          <a:r>
            <a:rPr lang="en-US" dirty="0"/>
            <a:t>Emergency transfers</a:t>
          </a:r>
        </a:p>
      </dgm:t>
    </dgm:pt>
    <dgm:pt modelId="{4C90666E-1BF7-4615-8CDB-3349DAFE9FCF}" type="parTrans" cxnId="{103ABF67-F5F8-44C2-8D79-17ACF175A0A2}">
      <dgm:prSet/>
      <dgm:spPr/>
      <dgm:t>
        <a:bodyPr/>
        <a:lstStyle/>
        <a:p>
          <a:endParaRPr lang="en-US"/>
        </a:p>
      </dgm:t>
    </dgm:pt>
    <dgm:pt modelId="{785AF627-951F-4C1D-8E54-C84369099D2A}" type="sibTrans" cxnId="{103ABF67-F5F8-44C2-8D79-17ACF175A0A2}">
      <dgm:prSet/>
      <dgm:spPr/>
      <dgm:t>
        <a:bodyPr/>
        <a:lstStyle/>
        <a:p>
          <a:endParaRPr lang="en-US"/>
        </a:p>
      </dgm:t>
    </dgm:pt>
    <dgm:pt modelId="{60323D9F-666D-4DB0-A86B-D068DB1373D8}">
      <dgm:prSet/>
      <dgm:spPr/>
      <dgm:t>
        <a:bodyPr/>
        <a:lstStyle/>
        <a:p>
          <a:r>
            <a:rPr lang="en-US" dirty="0"/>
            <a:t>Self-certification by survivors</a:t>
          </a:r>
        </a:p>
      </dgm:t>
    </dgm:pt>
    <dgm:pt modelId="{CD615A19-E8C5-4E2D-8D60-E2CB32B6509F}" type="parTrans" cxnId="{EEB1EAC7-0435-49EE-AB3C-E9CECE9ADBBD}">
      <dgm:prSet/>
      <dgm:spPr/>
      <dgm:t>
        <a:bodyPr/>
        <a:lstStyle/>
        <a:p>
          <a:endParaRPr lang="en-US"/>
        </a:p>
      </dgm:t>
    </dgm:pt>
    <dgm:pt modelId="{6D146581-D933-413B-8F51-563F787EBFB8}" type="sibTrans" cxnId="{EEB1EAC7-0435-49EE-AB3C-E9CECE9ADBBD}">
      <dgm:prSet/>
      <dgm:spPr/>
      <dgm:t>
        <a:bodyPr/>
        <a:lstStyle/>
        <a:p>
          <a:endParaRPr lang="en-US"/>
        </a:p>
      </dgm:t>
    </dgm:pt>
    <dgm:pt modelId="{B870CB84-3B28-427D-B43F-3C27238F7E0E}">
      <dgm:prSet/>
      <dgm:spPr/>
      <dgm:t>
        <a:bodyPr/>
        <a:lstStyle/>
        <a:p>
          <a:r>
            <a:rPr lang="en-US"/>
            <a:t>Can’t deny housing due to adverse effects of abuse</a:t>
          </a:r>
        </a:p>
      </dgm:t>
    </dgm:pt>
    <dgm:pt modelId="{DBDB6CFF-6CE3-4CFA-A1EA-043C17D2CC02}" type="parTrans" cxnId="{4F751993-6BD8-4C0B-B227-BAAEBEE54964}">
      <dgm:prSet/>
      <dgm:spPr/>
      <dgm:t>
        <a:bodyPr/>
        <a:lstStyle/>
        <a:p>
          <a:endParaRPr lang="en-US"/>
        </a:p>
      </dgm:t>
    </dgm:pt>
    <dgm:pt modelId="{A02B7206-AF81-4C2D-8CDF-DB25172E2FFD}" type="sibTrans" cxnId="{4F751993-6BD8-4C0B-B227-BAAEBEE54964}">
      <dgm:prSet/>
      <dgm:spPr/>
      <dgm:t>
        <a:bodyPr/>
        <a:lstStyle/>
        <a:p>
          <a:endParaRPr lang="en-US"/>
        </a:p>
      </dgm:t>
    </dgm:pt>
    <dgm:pt modelId="{1B076AF2-53A7-43F5-AB63-346FCE2C066F}">
      <dgm:prSet/>
      <dgm:spPr/>
      <dgm:t>
        <a:bodyPr/>
        <a:lstStyle/>
        <a:p>
          <a:r>
            <a:rPr lang="en-US" dirty="0"/>
            <a:t>Other violation of the lease not related to the domestic violence as long as survivor is not subjected to stricter standard</a:t>
          </a:r>
        </a:p>
      </dgm:t>
    </dgm:pt>
    <dgm:pt modelId="{9884AAD5-7927-4AC0-90C1-E4BBE404EC83}" type="parTrans" cxnId="{CF7F4C14-CABA-4E71-9505-6166038CA6B2}">
      <dgm:prSet/>
      <dgm:spPr/>
    </dgm:pt>
    <dgm:pt modelId="{8D5D6FE5-DD28-4046-9282-7ABD08272499}" type="sibTrans" cxnId="{CF7F4C14-CABA-4E71-9505-6166038CA6B2}">
      <dgm:prSet/>
      <dgm:spPr/>
    </dgm:pt>
    <dgm:pt modelId="{2CBBBA0C-A0BD-4B1D-BC2D-6F2A40F79346}">
      <dgm:prSet/>
      <dgm:spPr/>
      <dgm:t>
        <a:bodyPr/>
        <a:lstStyle/>
        <a:p>
          <a:r>
            <a:rPr lang="en-US" dirty="0"/>
            <a:t>Actual or imminent threat to employees or others at the property and there are no other actions that can be taken to reduce the threat</a:t>
          </a:r>
        </a:p>
      </dgm:t>
    </dgm:pt>
    <dgm:pt modelId="{A2C92890-33E7-4B55-A20D-D0DDA259A8AA}" type="parTrans" cxnId="{7702CB34-4883-44DF-B3E3-B316656EBE79}">
      <dgm:prSet/>
      <dgm:spPr/>
    </dgm:pt>
    <dgm:pt modelId="{9B590425-3FDC-4AB1-A5E7-C8ADDE12A106}" type="sibTrans" cxnId="{7702CB34-4883-44DF-B3E3-B316656EBE79}">
      <dgm:prSet/>
      <dgm:spPr/>
    </dgm:pt>
    <dgm:pt modelId="{59491F7C-0F43-4342-82D5-E24D61E0C0A1}" type="pres">
      <dgm:prSet presAssocID="{A4B93CAA-CF06-494C-B47C-F57378564CB3}" presName="linear" presStyleCnt="0">
        <dgm:presLayoutVars>
          <dgm:animLvl val="lvl"/>
          <dgm:resizeHandles val="exact"/>
        </dgm:presLayoutVars>
      </dgm:prSet>
      <dgm:spPr/>
    </dgm:pt>
    <dgm:pt modelId="{09A28C5F-00B6-4DDE-8C43-C7639C9F470A}" type="pres">
      <dgm:prSet presAssocID="{15AAD51C-A7EF-43C4-9B89-DF55E9619623}" presName="parentText" presStyleLbl="node1" presStyleIdx="0" presStyleCnt="3">
        <dgm:presLayoutVars>
          <dgm:chMax val="0"/>
          <dgm:bulletEnabled val="1"/>
        </dgm:presLayoutVars>
      </dgm:prSet>
      <dgm:spPr/>
    </dgm:pt>
    <dgm:pt modelId="{E982FB5B-3E38-4BD4-B828-9E027A33B22D}" type="pres">
      <dgm:prSet presAssocID="{0A9E20D3-0B3C-4CF3-80C4-CD284C5FC198}" presName="spacer" presStyleCnt="0"/>
      <dgm:spPr/>
    </dgm:pt>
    <dgm:pt modelId="{5B9FBD77-927C-4F90-BCE6-44CB1AF8BB58}" type="pres">
      <dgm:prSet presAssocID="{FEC2F8BA-369D-4EF4-BFAE-3C4779E4F848}" presName="parentText" presStyleLbl="node1" presStyleIdx="1" presStyleCnt="3">
        <dgm:presLayoutVars>
          <dgm:chMax val="0"/>
          <dgm:bulletEnabled val="1"/>
        </dgm:presLayoutVars>
      </dgm:prSet>
      <dgm:spPr/>
    </dgm:pt>
    <dgm:pt modelId="{70D6162D-3EDD-4528-B50A-8237613CB0A4}" type="pres">
      <dgm:prSet presAssocID="{FEC2F8BA-369D-4EF4-BFAE-3C4779E4F848}" presName="childText" presStyleLbl="revTx" presStyleIdx="0" presStyleCnt="2">
        <dgm:presLayoutVars>
          <dgm:bulletEnabled val="1"/>
        </dgm:presLayoutVars>
      </dgm:prSet>
      <dgm:spPr/>
    </dgm:pt>
    <dgm:pt modelId="{86F2C51E-BE1B-418A-9DFA-8F6482AC838C}" type="pres">
      <dgm:prSet presAssocID="{4A2EA377-ADDD-4B53-8059-62B54F8F73D2}" presName="parentText" presStyleLbl="node1" presStyleIdx="2" presStyleCnt="3">
        <dgm:presLayoutVars>
          <dgm:chMax val="0"/>
          <dgm:bulletEnabled val="1"/>
        </dgm:presLayoutVars>
      </dgm:prSet>
      <dgm:spPr/>
    </dgm:pt>
    <dgm:pt modelId="{F648C383-4FD4-4F43-A45C-E7C1F01BE149}" type="pres">
      <dgm:prSet presAssocID="{4A2EA377-ADDD-4B53-8059-62B54F8F73D2}" presName="childText" presStyleLbl="revTx" presStyleIdx="1" presStyleCnt="2">
        <dgm:presLayoutVars>
          <dgm:bulletEnabled val="1"/>
        </dgm:presLayoutVars>
      </dgm:prSet>
      <dgm:spPr/>
    </dgm:pt>
  </dgm:ptLst>
  <dgm:cxnLst>
    <dgm:cxn modelId="{CF7F4C14-CABA-4E71-9505-6166038CA6B2}" srcId="{193FB0D2-1EFF-4AD0-8A63-A9D24D51B4D8}" destId="{1B076AF2-53A7-43F5-AB63-346FCE2C066F}" srcOrd="0" destOrd="0" parTransId="{9884AAD5-7927-4AC0-90C1-E4BBE404EC83}" sibTransId="{8D5D6FE5-DD28-4046-9282-7ABD08272499}"/>
    <dgm:cxn modelId="{7702CB34-4883-44DF-B3E3-B316656EBE79}" srcId="{193FB0D2-1EFF-4AD0-8A63-A9D24D51B4D8}" destId="{2CBBBA0C-A0BD-4B1D-BC2D-6F2A40F79346}" srcOrd="1" destOrd="0" parTransId="{A2C92890-33E7-4B55-A20D-D0DDA259A8AA}" sibTransId="{9B590425-3FDC-4AB1-A5E7-C8ADDE12A106}"/>
    <dgm:cxn modelId="{256DA335-ADB7-4988-86B1-F6951196C529}" type="presOf" srcId="{15AAD51C-A7EF-43C4-9B89-DF55E9619623}" destId="{09A28C5F-00B6-4DDE-8C43-C7639C9F470A}" srcOrd="0" destOrd="0" presId="urn:microsoft.com/office/officeart/2005/8/layout/vList2"/>
    <dgm:cxn modelId="{B58C5F60-9922-4646-952B-C65EB313A131}" srcId="{A4B93CAA-CF06-494C-B47C-F57378564CB3}" destId="{FEC2F8BA-369D-4EF4-BFAE-3C4779E4F848}" srcOrd="1" destOrd="0" parTransId="{C9F6DC93-73F8-4C08-B9DF-27DC4FD04043}" sibTransId="{8FE8751A-6E55-42D5-9BB2-C0EF5A2A06F7}"/>
    <dgm:cxn modelId="{135D1A41-2D70-455F-923A-CAC6D13C8319}" type="presOf" srcId="{1B076AF2-53A7-43F5-AB63-346FCE2C066F}" destId="{70D6162D-3EDD-4528-B50A-8237613CB0A4}" srcOrd="0" destOrd="1" presId="urn:microsoft.com/office/officeart/2005/8/layout/vList2"/>
    <dgm:cxn modelId="{AC944C46-83AB-466D-96CD-D9D6AB042CA4}" type="presOf" srcId="{193FB0D2-1EFF-4AD0-8A63-A9D24D51B4D8}" destId="{70D6162D-3EDD-4528-B50A-8237613CB0A4}" srcOrd="0" destOrd="0" presId="urn:microsoft.com/office/officeart/2005/8/layout/vList2"/>
    <dgm:cxn modelId="{103ABF67-F5F8-44C2-8D79-17ACF175A0A2}" srcId="{4A2EA377-ADDD-4B53-8059-62B54F8F73D2}" destId="{1CABCDB6-8CB9-49BE-84B6-D6A75C122E2B}" srcOrd="0" destOrd="0" parTransId="{4C90666E-1BF7-4615-8CDB-3349DAFE9FCF}" sibTransId="{785AF627-951F-4C1D-8E54-C84369099D2A}"/>
    <dgm:cxn modelId="{0DAB6A48-15C9-453D-B59F-B1915B7CA0A0}" srcId="{A4B93CAA-CF06-494C-B47C-F57378564CB3}" destId="{4A2EA377-ADDD-4B53-8059-62B54F8F73D2}" srcOrd="2" destOrd="0" parTransId="{7D7F3C0E-898D-4A25-B69B-599FCF9BD999}" sibTransId="{8A39935F-090C-4D11-9566-3819BB6B9A98}"/>
    <dgm:cxn modelId="{3DA2E24F-2430-42E0-A2BD-064556914549}" type="presOf" srcId="{2CBBBA0C-A0BD-4B1D-BC2D-6F2A40F79346}" destId="{70D6162D-3EDD-4528-B50A-8237613CB0A4}" srcOrd="0" destOrd="2" presId="urn:microsoft.com/office/officeart/2005/8/layout/vList2"/>
    <dgm:cxn modelId="{AC9A1251-7A4B-422A-B490-04AA9C046230}" srcId="{FEC2F8BA-369D-4EF4-BFAE-3C4779E4F848}" destId="{193FB0D2-1EFF-4AD0-8A63-A9D24D51B4D8}" srcOrd="0" destOrd="0" parTransId="{C9EE7030-062E-493B-B9D5-7456536F9AD3}" sibTransId="{0D0D5E33-1CD7-4A97-BCEB-DF0DB0FA1267}"/>
    <dgm:cxn modelId="{F1D95680-BC33-4253-A37D-404CEA7447B2}" type="presOf" srcId="{60323D9F-666D-4DB0-A86B-D068DB1373D8}" destId="{F648C383-4FD4-4F43-A45C-E7C1F01BE149}" srcOrd="0" destOrd="1" presId="urn:microsoft.com/office/officeart/2005/8/layout/vList2"/>
    <dgm:cxn modelId="{4F751993-6BD8-4C0B-B227-BAAEBEE54964}" srcId="{4A2EA377-ADDD-4B53-8059-62B54F8F73D2}" destId="{B870CB84-3B28-427D-B43F-3C27238F7E0E}" srcOrd="2" destOrd="0" parTransId="{DBDB6CFF-6CE3-4CFA-A1EA-043C17D2CC02}" sibTransId="{A02B7206-AF81-4C2D-8CDF-DB25172E2FFD}"/>
    <dgm:cxn modelId="{DB6BB49E-468E-4028-848C-86363D787429}" type="presOf" srcId="{1CABCDB6-8CB9-49BE-84B6-D6A75C122E2B}" destId="{F648C383-4FD4-4F43-A45C-E7C1F01BE149}" srcOrd="0" destOrd="0" presId="urn:microsoft.com/office/officeart/2005/8/layout/vList2"/>
    <dgm:cxn modelId="{955DA2A2-1345-4E9F-9D83-8DF167C55BA5}" type="presOf" srcId="{A4B93CAA-CF06-494C-B47C-F57378564CB3}" destId="{59491F7C-0F43-4342-82D5-E24D61E0C0A1}" srcOrd="0" destOrd="0" presId="urn:microsoft.com/office/officeart/2005/8/layout/vList2"/>
    <dgm:cxn modelId="{825EDEA7-6F52-4CE7-9EA7-EB87D1BF1646}" type="presOf" srcId="{B870CB84-3B28-427D-B43F-3C27238F7E0E}" destId="{F648C383-4FD4-4F43-A45C-E7C1F01BE149}" srcOrd="0" destOrd="2" presId="urn:microsoft.com/office/officeart/2005/8/layout/vList2"/>
    <dgm:cxn modelId="{A42297BD-5D81-410A-8531-507CF9923828}" srcId="{A4B93CAA-CF06-494C-B47C-F57378564CB3}" destId="{15AAD51C-A7EF-43C4-9B89-DF55E9619623}" srcOrd="0" destOrd="0" parTransId="{A5301703-AE59-4D38-981F-DBA0419E3483}" sibTransId="{0A9E20D3-0B3C-4CF3-80C4-CD284C5FC198}"/>
    <dgm:cxn modelId="{EEB1EAC7-0435-49EE-AB3C-E9CECE9ADBBD}" srcId="{4A2EA377-ADDD-4B53-8059-62B54F8F73D2}" destId="{60323D9F-666D-4DB0-A86B-D068DB1373D8}" srcOrd="1" destOrd="0" parTransId="{CD615A19-E8C5-4E2D-8D60-E2CB32B6509F}" sibTransId="{6D146581-D933-413B-8F51-563F787EBFB8}"/>
    <dgm:cxn modelId="{56433DF2-6743-409E-AF15-F53563CD2ECE}" type="presOf" srcId="{FEC2F8BA-369D-4EF4-BFAE-3C4779E4F848}" destId="{5B9FBD77-927C-4F90-BCE6-44CB1AF8BB58}" srcOrd="0" destOrd="0" presId="urn:microsoft.com/office/officeart/2005/8/layout/vList2"/>
    <dgm:cxn modelId="{F88A65F2-1B59-4FBF-BD74-4AFE6F3A5B85}" type="presOf" srcId="{4A2EA377-ADDD-4B53-8059-62B54F8F73D2}" destId="{86F2C51E-BE1B-418A-9DFA-8F6482AC838C}" srcOrd="0" destOrd="0" presId="urn:microsoft.com/office/officeart/2005/8/layout/vList2"/>
    <dgm:cxn modelId="{EF1BFB6F-939D-4DCF-ADB9-8EC0AA94134D}" type="presParOf" srcId="{59491F7C-0F43-4342-82D5-E24D61E0C0A1}" destId="{09A28C5F-00B6-4DDE-8C43-C7639C9F470A}" srcOrd="0" destOrd="0" presId="urn:microsoft.com/office/officeart/2005/8/layout/vList2"/>
    <dgm:cxn modelId="{F4BE66F3-E81C-4B76-B724-EF73EE5BC3EC}" type="presParOf" srcId="{59491F7C-0F43-4342-82D5-E24D61E0C0A1}" destId="{E982FB5B-3E38-4BD4-B828-9E027A33B22D}" srcOrd="1" destOrd="0" presId="urn:microsoft.com/office/officeart/2005/8/layout/vList2"/>
    <dgm:cxn modelId="{252CC891-CD1D-4D39-BBA7-51E382EF7CE0}" type="presParOf" srcId="{59491F7C-0F43-4342-82D5-E24D61E0C0A1}" destId="{5B9FBD77-927C-4F90-BCE6-44CB1AF8BB58}" srcOrd="2" destOrd="0" presId="urn:microsoft.com/office/officeart/2005/8/layout/vList2"/>
    <dgm:cxn modelId="{A2D62293-3798-4302-85F1-34F2BD812E56}" type="presParOf" srcId="{59491F7C-0F43-4342-82D5-E24D61E0C0A1}" destId="{70D6162D-3EDD-4528-B50A-8237613CB0A4}" srcOrd="3" destOrd="0" presId="urn:microsoft.com/office/officeart/2005/8/layout/vList2"/>
    <dgm:cxn modelId="{0435EE28-CABC-4944-A04C-C1D4FD9CA8C5}" type="presParOf" srcId="{59491F7C-0F43-4342-82D5-E24D61E0C0A1}" destId="{86F2C51E-BE1B-418A-9DFA-8F6482AC838C}" srcOrd="4" destOrd="0" presId="urn:microsoft.com/office/officeart/2005/8/layout/vList2"/>
    <dgm:cxn modelId="{67E37B45-3E00-4807-8798-CEF33E0B619B}" type="presParOf" srcId="{59491F7C-0F43-4342-82D5-E24D61E0C0A1}" destId="{F648C383-4FD4-4F43-A45C-E7C1F01BE14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B93CAA-CF06-494C-B47C-F57378564C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AAD51C-A7EF-43C4-9B89-DF55E9619623}">
      <dgm:prSet/>
      <dgm:spPr/>
      <dgm:t>
        <a:bodyPr/>
        <a:lstStyle/>
        <a:p>
          <a:r>
            <a:rPr lang="en-US" dirty="0"/>
            <a:t>Local governments can not require that landlords evict domestic violence survivors because of police activity</a:t>
          </a:r>
        </a:p>
      </dgm:t>
    </dgm:pt>
    <dgm:pt modelId="{A5301703-AE59-4D38-981F-DBA0419E3483}" type="parTrans" cxnId="{A42297BD-5D81-410A-8531-507CF9923828}">
      <dgm:prSet/>
      <dgm:spPr/>
      <dgm:t>
        <a:bodyPr/>
        <a:lstStyle/>
        <a:p>
          <a:endParaRPr lang="en-US"/>
        </a:p>
      </dgm:t>
    </dgm:pt>
    <dgm:pt modelId="{0A9E20D3-0B3C-4CF3-80C4-CD284C5FC198}" type="sibTrans" cxnId="{A42297BD-5D81-410A-8531-507CF9923828}">
      <dgm:prSet/>
      <dgm:spPr/>
      <dgm:t>
        <a:bodyPr/>
        <a:lstStyle/>
        <a:p>
          <a:endParaRPr lang="en-US"/>
        </a:p>
      </dgm:t>
    </dgm:pt>
    <dgm:pt modelId="{FEC2F8BA-369D-4EF4-BFAE-3C4779E4F848}">
      <dgm:prSet/>
      <dgm:spPr/>
      <dgm:t>
        <a:bodyPr/>
        <a:lstStyle/>
        <a:p>
          <a:r>
            <a:rPr lang="en-US" dirty="0"/>
            <a:t>Target Calls for Police Activity</a:t>
          </a:r>
        </a:p>
      </dgm:t>
    </dgm:pt>
    <dgm:pt modelId="{C9F6DC93-73F8-4C08-B9DF-27DC4FD04043}" type="parTrans" cxnId="{B58C5F60-9922-4646-952B-C65EB313A131}">
      <dgm:prSet/>
      <dgm:spPr/>
      <dgm:t>
        <a:bodyPr/>
        <a:lstStyle/>
        <a:p>
          <a:endParaRPr lang="en-US"/>
        </a:p>
      </dgm:t>
    </dgm:pt>
    <dgm:pt modelId="{8FE8751A-6E55-42D5-9BB2-C0EF5A2A06F7}" type="sibTrans" cxnId="{B58C5F60-9922-4646-952B-C65EB313A131}">
      <dgm:prSet/>
      <dgm:spPr/>
      <dgm:t>
        <a:bodyPr/>
        <a:lstStyle/>
        <a:p>
          <a:endParaRPr lang="en-US"/>
        </a:p>
      </dgm:t>
    </dgm:pt>
    <dgm:pt modelId="{28E9BB6A-C0CB-4EB2-861F-7FFF81A90D3D}">
      <dgm:prSet/>
      <dgm:spPr/>
      <dgm:t>
        <a:bodyPr/>
        <a:lstStyle/>
        <a:p>
          <a:r>
            <a:rPr lang="en-US" dirty="0"/>
            <a:t>Designate property as a nuisance – no exception for victims of crime or for emergency aid</a:t>
          </a:r>
        </a:p>
      </dgm:t>
    </dgm:pt>
    <dgm:pt modelId="{AEA6298C-E914-47F0-8497-8F551854E22B}" type="parTrans" cxnId="{08CAFB7E-A905-49C0-BB2F-AC63949CC5B9}">
      <dgm:prSet/>
      <dgm:spPr/>
      <dgm:t>
        <a:bodyPr/>
        <a:lstStyle/>
        <a:p>
          <a:endParaRPr lang="en-US"/>
        </a:p>
      </dgm:t>
    </dgm:pt>
    <dgm:pt modelId="{A66A1B27-BA2A-4F06-9679-6ADE069D4FFA}" type="sibTrans" cxnId="{08CAFB7E-A905-49C0-BB2F-AC63949CC5B9}">
      <dgm:prSet/>
      <dgm:spPr/>
      <dgm:t>
        <a:bodyPr/>
        <a:lstStyle/>
        <a:p>
          <a:endParaRPr lang="en-US"/>
        </a:p>
      </dgm:t>
    </dgm:pt>
    <dgm:pt modelId="{B808F2B8-A998-4C29-973D-CBCF1EEAC458}">
      <dgm:prSet/>
      <dgm:spPr/>
      <dgm:t>
        <a:bodyPr/>
        <a:lstStyle/>
        <a:p>
          <a:r>
            <a:rPr lang="en-US" dirty="0"/>
            <a:t>Penalties include civil and criminal fines, revocation of rental permits, certificate of occupancy</a:t>
          </a:r>
        </a:p>
      </dgm:t>
    </dgm:pt>
    <dgm:pt modelId="{38BE841A-B938-4371-A04E-FE599091CB70}" type="parTrans" cxnId="{27F314D1-DC23-425E-B43B-17C44A4062C8}">
      <dgm:prSet/>
      <dgm:spPr/>
      <dgm:t>
        <a:bodyPr/>
        <a:lstStyle/>
        <a:p>
          <a:endParaRPr lang="en-US"/>
        </a:p>
      </dgm:t>
    </dgm:pt>
    <dgm:pt modelId="{075BE927-AF39-4405-89C0-4615A7CAF953}" type="sibTrans" cxnId="{27F314D1-DC23-425E-B43B-17C44A4062C8}">
      <dgm:prSet/>
      <dgm:spPr/>
      <dgm:t>
        <a:bodyPr/>
        <a:lstStyle/>
        <a:p>
          <a:endParaRPr lang="en-US"/>
        </a:p>
      </dgm:t>
    </dgm:pt>
    <dgm:pt modelId="{59491F7C-0F43-4342-82D5-E24D61E0C0A1}" type="pres">
      <dgm:prSet presAssocID="{A4B93CAA-CF06-494C-B47C-F57378564CB3}" presName="linear" presStyleCnt="0">
        <dgm:presLayoutVars>
          <dgm:animLvl val="lvl"/>
          <dgm:resizeHandles val="exact"/>
        </dgm:presLayoutVars>
      </dgm:prSet>
      <dgm:spPr/>
    </dgm:pt>
    <dgm:pt modelId="{09A28C5F-00B6-4DDE-8C43-C7639C9F470A}" type="pres">
      <dgm:prSet presAssocID="{15AAD51C-A7EF-43C4-9B89-DF55E9619623}" presName="parentText" presStyleLbl="node1" presStyleIdx="0" presStyleCnt="1">
        <dgm:presLayoutVars>
          <dgm:chMax val="0"/>
          <dgm:bulletEnabled val="1"/>
        </dgm:presLayoutVars>
      </dgm:prSet>
      <dgm:spPr/>
    </dgm:pt>
    <dgm:pt modelId="{F656052A-73C5-4907-8252-273052B877A0}" type="pres">
      <dgm:prSet presAssocID="{15AAD51C-A7EF-43C4-9B89-DF55E9619623}" presName="childText" presStyleLbl="revTx" presStyleIdx="0" presStyleCnt="1">
        <dgm:presLayoutVars>
          <dgm:bulletEnabled val="1"/>
        </dgm:presLayoutVars>
      </dgm:prSet>
      <dgm:spPr/>
    </dgm:pt>
  </dgm:ptLst>
  <dgm:cxnLst>
    <dgm:cxn modelId="{256DA335-ADB7-4988-86B1-F6951196C529}" type="presOf" srcId="{15AAD51C-A7EF-43C4-9B89-DF55E9619623}" destId="{09A28C5F-00B6-4DDE-8C43-C7639C9F470A}" srcOrd="0" destOrd="0" presId="urn:microsoft.com/office/officeart/2005/8/layout/vList2"/>
    <dgm:cxn modelId="{B58C5F60-9922-4646-952B-C65EB313A131}" srcId="{15AAD51C-A7EF-43C4-9B89-DF55E9619623}" destId="{FEC2F8BA-369D-4EF4-BFAE-3C4779E4F848}" srcOrd="0" destOrd="0" parTransId="{C9F6DC93-73F8-4C08-B9DF-27DC4FD04043}" sibTransId="{8FE8751A-6E55-42D5-9BB2-C0EF5A2A06F7}"/>
    <dgm:cxn modelId="{39A5016A-3AD7-45C6-AC5D-C4FC84C0B452}" type="presOf" srcId="{FEC2F8BA-369D-4EF4-BFAE-3C4779E4F848}" destId="{F656052A-73C5-4907-8252-273052B877A0}" srcOrd="0" destOrd="0" presId="urn:microsoft.com/office/officeart/2005/8/layout/vList2"/>
    <dgm:cxn modelId="{7940DE7D-53CA-4F6A-9BCB-D72DEF06DCED}" type="presOf" srcId="{28E9BB6A-C0CB-4EB2-861F-7FFF81A90D3D}" destId="{F656052A-73C5-4907-8252-273052B877A0}" srcOrd="0" destOrd="1" presId="urn:microsoft.com/office/officeart/2005/8/layout/vList2"/>
    <dgm:cxn modelId="{08CAFB7E-A905-49C0-BB2F-AC63949CC5B9}" srcId="{15AAD51C-A7EF-43C4-9B89-DF55E9619623}" destId="{28E9BB6A-C0CB-4EB2-861F-7FFF81A90D3D}" srcOrd="1" destOrd="0" parTransId="{AEA6298C-E914-47F0-8497-8F551854E22B}" sibTransId="{A66A1B27-BA2A-4F06-9679-6ADE069D4FFA}"/>
    <dgm:cxn modelId="{955DA2A2-1345-4E9F-9D83-8DF167C55BA5}" type="presOf" srcId="{A4B93CAA-CF06-494C-B47C-F57378564CB3}" destId="{59491F7C-0F43-4342-82D5-E24D61E0C0A1}" srcOrd="0" destOrd="0" presId="urn:microsoft.com/office/officeart/2005/8/layout/vList2"/>
    <dgm:cxn modelId="{A42297BD-5D81-410A-8531-507CF9923828}" srcId="{A4B93CAA-CF06-494C-B47C-F57378564CB3}" destId="{15AAD51C-A7EF-43C4-9B89-DF55E9619623}" srcOrd="0" destOrd="0" parTransId="{A5301703-AE59-4D38-981F-DBA0419E3483}" sibTransId="{0A9E20D3-0B3C-4CF3-80C4-CD284C5FC198}"/>
    <dgm:cxn modelId="{27F314D1-DC23-425E-B43B-17C44A4062C8}" srcId="{15AAD51C-A7EF-43C4-9B89-DF55E9619623}" destId="{B808F2B8-A998-4C29-973D-CBCF1EEAC458}" srcOrd="2" destOrd="0" parTransId="{38BE841A-B938-4371-A04E-FE599091CB70}" sibTransId="{075BE927-AF39-4405-89C0-4615A7CAF953}"/>
    <dgm:cxn modelId="{4E41D0DB-DE74-47AA-AE87-857BD9D01C5A}" type="presOf" srcId="{B808F2B8-A998-4C29-973D-CBCF1EEAC458}" destId="{F656052A-73C5-4907-8252-273052B877A0}" srcOrd="0" destOrd="2" presId="urn:microsoft.com/office/officeart/2005/8/layout/vList2"/>
    <dgm:cxn modelId="{EF1BFB6F-939D-4DCF-ADB9-8EC0AA94134D}" type="presParOf" srcId="{59491F7C-0F43-4342-82D5-E24D61E0C0A1}" destId="{09A28C5F-00B6-4DDE-8C43-C7639C9F470A}" srcOrd="0" destOrd="0" presId="urn:microsoft.com/office/officeart/2005/8/layout/vList2"/>
    <dgm:cxn modelId="{5296C393-88D8-4196-822E-260F52383E98}" type="presParOf" srcId="{59491F7C-0F43-4342-82D5-E24D61E0C0A1}" destId="{F656052A-73C5-4907-8252-273052B877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5018CB-48D6-4762-8859-F32AAE8EAC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060CB6-4E21-4B39-A30F-021D150978B8}">
      <dgm:prSet/>
      <dgm:spPr/>
      <dgm:t>
        <a:bodyPr/>
        <a:lstStyle/>
        <a:p>
          <a:r>
            <a:rPr lang="en-US" dirty="0"/>
            <a:t>Blanket bans on individuals with criminal legal system involvement or denials based on arrest record alone are considered discriminatory</a:t>
          </a:r>
        </a:p>
      </dgm:t>
    </dgm:pt>
    <dgm:pt modelId="{D940FB63-D318-43DD-AD05-6E4EDC171DE6}" type="parTrans" cxnId="{33A3207F-11F7-4E16-A6E8-0B8A956136D3}">
      <dgm:prSet/>
      <dgm:spPr/>
      <dgm:t>
        <a:bodyPr/>
        <a:lstStyle/>
        <a:p>
          <a:endParaRPr lang="en-US"/>
        </a:p>
      </dgm:t>
    </dgm:pt>
    <dgm:pt modelId="{9AFADED8-23C0-498B-8E97-3CA9246E01BC}" type="sibTrans" cxnId="{33A3207F-11F7-4E16-A6E8-0B8A956136D3}">
      <dgm:prSet/>
      <dgm:spPr/>
      <dgm:t>
        <a:bodyPr/>
        <a:lstStyle/>
        <a:p>
          <a:endParaRPr lang="en-US"/>
        </a:p>
      </dgm:t>
    </dgm:pt>
    <dgm:pt modelId="{7FBF3613-0385-4A60-807F-C6A42468744F}">
      <dgm:prSet/>
      <dgm:spPr/>
      <dgm:t>
        <a:bodyPr/>
        <a:lstStyle/>
        <a:p>
          <a:r>
            <a:rPr lang="en-US"/>
            <a:t>Housing provider should conduct an individualized assessment that considers:</a:t>
          </a:r>
        </a:p>
      </dgm:t>
    </dgm:pt>
    <dgm:pt modelId="{AA3E8511-F1A2-45F4-AF5D-4B30648987E3}" type="parTrans" cxnId="{18B6D245-5FDE-4DB8-B980-FB47AB1FEAB2}">
      <dgm:prSet/>
      <dgm:spPr/>
      <dgm:t>
        <a:bodyPr/>
        <a:lstStyle/>
        <a:p>
          <a:endParaRPr lang="en-US"/>
        </a:p>
      </dgm:t>
    </dgm:pt>
    <dgm:pt modelId="{BCC7E1BA-3D41-4CDE-93DB-0A3222C9198A}" type="sibTrans" cxnId="{18B6D245-5FDE-4DB8-B980-FB47AB1FEAB2}">
      <dgm:prSet/>
      <dgm:spPr/>
      <dgm:t>
        <a:bodyPr/>
        <a:lstStyle/>
        <a:p>
          <a:endParaRPr lang="en-US"/>
        </a:p>
      </dgm:t>
    </dgm:pt>
    <dgm:pt modelId="{DD84063F-3666-4270-AA10-55BC0687C904}">
      <dgm:prSet/>
      <dgm:spPr/>
      <dgm:t>
        <a:bodyPr/>
        <a:lstStyle/>
        <a:p>
          <a:r>
            <a:rPr lang="en-US"/>
            <a:t>Nature and severity of offence</a:t>
          </a:r>
        </a:p>
      </dgm:t>
    </dgm:pt>
    <dgm:pt modelId="{2322A623-5141-4FC3-BEA8-23C8F2BA6CE4}" type="parTrans" cxnId="{44B91F92-D697-4AEC-8174-D6E8C183F78C}">
      <dgm:prSet/>
      <dgm:spPr/>
      <dgm:t>
        <a:bodyPr/>
        <a:lstStyle/>
        <a:p>
          <a:endParaRPr lang="en-US"/>
        </a:p>
      </dgm:t>
    </dgm:pt>
    <dgm:pt modelId="{790B37C2-E0A8-41DC-AF06-1200EFB75D3F}" type="sibTrans" cxnId="{44B91F92-D697-4AEC-8174-D6E8C183F78C}">
      <dgm:prSet/>
      <dgm:spPr/>
      <dgm:t>
        <a:bodyPr/>
        <a:lstStyle/>
        <a:p>
          <a:endParaRPr lang="en-US"/>
        </a:p>
      </dgm:t>
    </dgm:pt>
    <dgm:pt modelId="{C3588ADD-C287-43BD-BD0E-4DC88AE5848D}">
      <dgm:prSet/>
      <dgm:spPr/>
      <dgm:t>
        <a:bodyPr/>
        <a:lstStyle/>
        <a:p>
          <a:r>
            <a:rPr lang="en-US"/>
            <a:t>Time since conviction</a:t>
          </a:r>
        </a:p>
      </dgm:t>
    </dgm:pt>
    <dgm:pt modelId="{E8911870-D034-4056-8BED-94D19710249C}" type="parTrans" cxnId="{7F22DC6E-9CA6-4A43-B799-B95477C5B0A8}">
      <dgm:prSet/>
      <dgm:spPr/>
      <dgm:t>
        <a:bodyPr/>
        <a:lstStyle/>
        <a:p>
          <a:endParaRPr lang="en-US"/>
        </a:p>
      </dgm:t>
    </dgm:pt>
    <dgm:pt modelId="{90A2CBBB-B51A-4780-A694-631A3E7D7B64}" type="sibTrans" cxnId="{7F22DC6E-9CA6-4A43-B799-B95477C5B0A8}">
      <dgm:prSet/>
      <dgm:spPr/>
      <dgm:t>
        <a:bodyPr/>
        <a:lstStyle/>
        <a:p>
          <a:endParaRPr lang="en-US"/>
        </a:p>
      </dgm:t>
    </dgm:pt>
    <dgm:pt modelId="{589D0B21-B9AC-4F6A-9177-CC0709290805}">
      <dgm:prSet/>
      <dgm:spPr/>
      <dgm:t>
        <a:bodyPr/>
        <a:lstStyle/>
        <a:p>
          <a:r>
            <a:rPr lang="en-US"/>
            <a:t>Behavior in intervening time</a:t>
          </a:r>
        </a:p>
      </dgm:t>
    </dgm:pt>
    <dgm:pt modelId="{49D49458-DA29-4392-8F63-69FEBFBEE71D}" type="parTrans" cxnId="{8EC2A5DD-191A-43B1-8265-0AAC70EEE83F}">
      <dgm:prSet/>
      <dgm:spPr/>
      <dgm:t>
        <a:bodyPr/>
        <a:lstStyle/>
        <a:p>
          <a:endParaRPr lang="en-US"/>
        </a:p>
      </dgm:t>
    </dgm:pt>
    <dgm:pt modelId="{69C12291-8991-4734-9BBF-43BCC445886E}" type="sibTrans" cxnId="{8EC2A5DD-191A-43B1-8265-0AAC70EEE83F}">
      <dgm:prSet/>
      <dgm:spPr/>
      <dgm:t>
        <a:bodyPr/>
        <a:lstStyle/>
        <a:p>
          <a:endParaRPr lang="en-US"/>
        </a:p>
      </dgm:t>
    </dgm:pt>
    <dgm:pt modelId="{03446564-212A-40E1-B311-0A9E69C32090}">
      <dgm:prSet/>
      <dgm:spPr/>
      <dgm:t>
        <a:bodyPr/>
        <a:lstStyle/>
        <a:p>
          <a:r>
            <a:rPr lang="en-US"/>
            <a:t>Provider should be prepared to show their policy serves a “substantial, legitimate, nondiscriminatory interest”</a:t>
          </a:r>
        </a:p>
      </dgm:t>
    </dgm:pt>
    <dgm:pt modelId="{A5D5B417-EFFA-4A02-B3E4-DD1F31394288}" type="parTrans" cxnId="{B6C26EBF-201E-4B45-8B69-2B97E6153AD0}">
      <dgm:prSet/>
      <dgm:spPr/>
      <dgm:t>
        <a:bodyPr/>
        <a:lstStyle/>
        <a:p>
          <a:endParaRPr lang="en-US"/>
        </a:p>
      </dgm:t>
    </dgm:pt>
    <dgm:pt modelId="{1F544295-ADAF-418D-96D9-4CC2E3360428}" type="sibTrans" cxnId="{B6C26EBF-201E-4B45-8B69-2B97E6153AD0}">
      <dgm:prSet/>
      <dgm:spPr/>
      <dgm:t>
        <a:bodyPr/>
        <a:lstStyle/>
        <a:p>
          <a:endParaRPr lang="en-US"/>
        </a:p>
      </dgm:t>
    </dgm:pt>
    <dgm:pt modelId="{9AA9808C-B289-4512-A989-85BE9173A114}" type="pres">
      <dgm:prSet presAssocID="{FE5018CB-48D6-4762-8859-F32AAE8EAC9F}" presName="linear" presStyleCnt="0">
        <dgm:presLayoutVars>
          <dgm:animLvl val="lvl"/>
          <dgm:resizeHandles val="exact"/>
        </dgm:presLayoutVars>
      </dgm:prSet>
      <dgm:spPr/>
    </dgm:pt>
    <dgm:pt modelId="{C16947DA-1903-428E-9356-752F0BAD6526}" type="pres">
      <dgm:prSet presAssocID="{F5060CB6-4E21-4B39-A30F-021D150978B8}" presName="parentText" presStyleLbl="node1" presStyleIdx="0" presStyleCnt="3">
        <dgm:presLayoutVars>
          <dgm:chMax val="0"/>
          <dgm:bulletEnabled val="1"/>
        </dgm:presLayoutVars>
      </dgm:prSet>
      <dgm:spPr/>
    </dgm:pt>
    <dgm:pt modelId="{1D81464A-486B-41CE-B292-BB7F98472A42}" type="pres">
      <dgm:prSet presAssocID="{9AFADED8-23C0-498B-8E97-3CA9246E01BC}" presName="spacer" presStyleCnt="0"/>
      <dgm:spPr/>
    </dgm:pt>
    <dgm:pt modelId="{4FC5FCC8-C7A7-432F-85DE-4F4CF8A01897}" type="pres">
      <dgm:prSet presAssocID="{7FBF3613-0385-4A60-807F-C6A42468744F}" presName="parentText" presStyleLbl="node1" presStyleIdx="1" presStyleCnt="3">
        <dgm:presLayoutVars>
          <dgm:chMax val="0"/>
          <dgm:bulletEnabled val="1"/>
        </dgm:presLayoutVars>
      </dgm:prSet>
      <dgm:spPr/>
    </dgm:pt>
    <dgm:pt modelId="{79414BD0-7F6C-4BB4-A81A-5721B9AD4C78}" type="pres">
      <dgm:prSet presAssocID="{7FBF3613-0385-4A60-807F-C6A42468744F}" presName="childText" presStyleLbl="revTx" presStyleIdx="0" presStyleCnt="1">
        <dgm:presLayoutVars>
          <dgm:bulletEnabled val="1"/>
        </dgm:presLayoutVars>
      </dgm:prSet>
      <dgm:spPr/>
    </dgm:pt>
    <dgm:pt modelId="{9B8300DD-B54A-439C-925B-02CED78D2927}" type="pres">
      <dgm:prSet presAssocID="{03446564-212A-40E1-B311-0A9E69C32090}" presName="parentText" presStyleLbl="node1" presStyleIdx="2" presStyleCnt="3">
        <dgm:presLayoutVars>
          <dgm:chMax val="0"/>
          <dgm:bulletEnabled val="1"/>
        </dgm:presLayoutVars>
      </dgm:prSet>
      <dgm:spPr/>
    </dgm:pt>
  </dgm:ptLst>
  <dgm:cxnLst>
    <dgm:cxn modelId="{9388325E-37FD-465A-A909-44725BC3047B}" type="presOf" srcId="{589D0B21-B9AC-4F6A-9177-CC0709290805}" destId="{79414BD0-7F6C-4BB4-A81A-5721B9AD4C78}" srcOrd="0" destOrd="2" presId="urn:microsoft.com/office/officeart/2005/8/layout/vList2"/>
    <dgm:cxn modelId="{18B6D245-5FDE-4DB8-B980-FB47AB1FEAB2}" srcId="{FE5018CB-48D6-4762-8859-F32AAE8EAC9F}" destId="{7FBF3613-0385-4A60-807F-C6A42468744F}" srcOrd="1" destOrd="0" parTransId="{AA3E8511-F1A2-45F4-AF5D-4B30648987E3}" sibTransId="{BCC7E1BA-3D41-4CDE-93DB-0A3222C9198A}"/>
    <dgm:cxn modelId="{5E765E6B-A355-4A53-B73D-F1CEE869C0B1}" type="presOf" srcId="{F5060CB6-4E21-4B39-A30F-021D150978B8}" destId="{C16947DA-1903-428E-9356-752F0BAD6526}" srcOrd="0" destOrd="0" presId="urn:microsoft.com/office/officeart/2005/8/layout/vList2"/>
    <dgm:cxn modelId="{E3D3B16D-9702-4328-8C51-B468EABEDFD0}" type="presOf" srcId="{DD84063F-3666-4270-AA10-55BC0687C904}" destId="{79414BD0-7F6C-4BB4-A81A-5721B9AD4C78}" srcOrd="0" destOrd="0" presId="urn:microsoft.com/office/officeart/2005/8/layout/vList2"/>
    <dgm:cxn modelId="{7F22DC6E-9CA6-4A43-B799-B95477C5B0A8}" srcId="{7FBF3613-0385-4A60-807F-C6A42468744F}" destId="{C3588ADD-C287-43BD-BD0E-4DC88AE5848D}" srcOrd="1" destOrd="0" parTransId="{E8911870-D034-4056-8BED-94D19710249C}" sibTransId="{90A2CBBB-B51A-4780-A694-631A3E7D7B64}"/>
    <dgm:cxn modelId="{33A3207F-11F7-4E16-A6E8-0B8A956136D3}" srcId="{FE5018CB-48D6-4762-8859-F32AAE8EAC9F}" destId="{F5060CB6-4E21-4B39-A30F-021D150978B8}" srcOrd="0" destOrd="0" parTransId="{D940FB63-D318-43DD-AD05-6E4EDC171DE6}" sibTransId="{9AFADED8-23C0-498B-8E97-3CA9246E01BC}"/>
    <dgm:cxn modelId="{44B91F92-D697-4AEC-8174-D6E8C183F78C}" srcId="{7FBF3613-0385-4A60-807F-C6A42468744F}" destId="{DD84063F-3666-4270-AA10-55BC0687C904}" srcOrd="0" destOrd="0" parTransId="{2322A623-5141-4FC3-BEA8-23C8F2BA6CE4}" sibTransId="{790B37C2-E0A8-41DC-AF06-1200EFB75D3F}"/>
    <dgm:cxn modelId="{FEAEB1B1-B080-4F53-819E-978DB9021C99}" type="presOf" srcId="{03446564-212A-40E1-B311-0A9E69C32090}" destId="{9B8300DD-B54A-439C-925B-02CED78D2927}" srcOrd="0" destOrd="0" presId="urn:microsoft.com/office/officeart/2005/8/layout/vList2"/>
    <dgm:cxn modelId="{B6C26EBF-201E-4B45-8B69-2B97E6153AD0}" srcId="{FE5018CB-48D6-4762-8859-F32AAE8EAC9F}" destId="{03446564-212A-40E1-B311-0A9E69C32090}" srcOrd="2" destOrd="0" parTransId="{A5D5B417-EFFA-4A02-B3E4-DD1F31394288}" sibTransId="{1F544295-ADAF-418D-96D9-4CC2E3360428}"/>
    <dgm:cxn modelId="{8EC2A5DD-191A-43B1-8265-0AAC70EEE83F}" srcId="{7FBF3613-0385-4A60-807F-C6A42468744F}" destId="{589D0B21-B9AC-4F6A-9177-CC0709290805}" srcOrd="2" destOrd="0" parTransId="{49D49458-DA29-4392-8F63-69FEBFBEE71D}" sibTransId="{69C12291-8991-4734-9BBF-43BCC445886E}"/>
    <dgm:cxn modelId="{021B8AE2-465C-4169-AA38-2C76AF44354A}" type="presOf" srcId="{FE5018CB-48D6-4762-8859-F32AAE8EAC9F}" destId="{9AA9808C-B289-4512-A989-85BE9173A114}" srcOrd="0" destOrd="0" presId="urn:microsoft.com/office/officeart/2005/8/layout/vList2"/>
    <dgm:cxn modelId="{925507F5-8F11-43C7-9DC8-8892A5E55BF2}" type="presOf" srcId="{7FBF3613-0385-4A60-807F-C6A42468744F}" destId="{4FC5FCC8-C7A7-432F-85DE-4F4CF8A01897}" srcOrd="0" destOrd="0" presId="urn:microsoft.com/office/officeart/2005/8/layout/vList2"/>
    <dgm:cxn modelId="{628DB0FB-3AE6-4F19-ABA9-0393F16BCC8B}" type="presOf" srcId="{C3588ADD-C287-43BD-BD0E-4DC88AE5848D}" destId="{79414BD0-7F6C-4BB4-A81A-5721B9AD4C78}" srcOrd="0" destOrd="1" presId="urn:microsoft.com/office/officeart/2005/8/layout/vList2"/>
    <dgm:cxn modelId="{BC9977CF-8689-4B17-9499-C8CA9858CC1F}" type="presParOf" srcId="{9AA9808C-B289-4512-A989-85BE9173A114}" destId="{C16947DA-1903-428E-9356-752F0BAD6526}" srcOrd="0" destOrd="0" presId="urn:microsoft.com/office/officeart/2005/8/layout/vList2"/>
    <dgm:cxn modelId="{27A0ACCC-8462-49CC-8EBD-BE236B85868F}" type="presParOf" srcId="{9AA9808C-B289-4512-A989-85BE9173A114}" destId="{1D81464A-486B-41CE-B292-BB7F98472A42}" srcOrd="1" destOrd="0" presId="urn:microsoft.com/office/officeart/2005/8/layout/vList2"/>
    <dgm:cxn modelId="{AC0C5C70-F23B-40E7-950D-C1D467742AD8}" type="presParOf" srcId="{9AA9808C-B289-4512-A989-85BE9173A114}" destId="{4FC5FCC8-C7A7-432F-85DE-4F4CF8A01897}" srcOrd="2" destOrd="0" presId="urn:microsoft.com/office/officeart/2005/8/layout/vList2"/>
    <dgm:cxn modelId="{6B544DFD-1125-4435-AD3F-917BACF01866}" type="presParOf" srcId="{9AA9808C-B289-4512-A989-85BE9173A114}" destId="{79414BD0-7F6C-4BB4-A81A-5721B9AD4C78}" srcOrd="3" destOrd="0" presId="urn:microsoft.com/office/officeart/2005/8/layout/vList2"/>
    <dgm:cxn modelId="{3F48895C-ED90-4029-84E5-50C38914451C}" type="presParOf" srcId="{9AA9808C-B289-4512-A989-85BE9173A114}" destId="{9B8300DD-B54A-439C-925B-02CED78D292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B32A7-98E3-4D4A-A4F1-975CEE87E8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51EFF64-B68E-407F-991C-5F0C6A0357E8}">
      <dgm:prSet/>
      <dgm:spPr/>
      <dgm:t>
        <a:bodyPr/>
        <a:lstStyle/>
        <a:p>
          <a:r>
            <a:rPr lang="en-US"/>
            <a:t>Fair Housing Act and New York State Human Rights Law provide protections against harassment based on protected class</a:t>
          </a:r>
        </a:p>
      </dgm:t>
    </dgm:pt>
    <dgm:pt modelId="{D093CD5F-262A-40E4-A518-48FCC9D58B49}" type="parTrans" cxnId="{8E81DCEC-B672-462B-B74F-B13F737307F3}">
      <dgm:prSet/>
      <dgm:spPr/>
      <dgm:t>
        <a:bodyPr/>
        <a:lstStyle/>
        <a:p>
          <a:endParaRPr lang="en-US"/>
        </a:p>
      </dgm:t>
    </dgm:pt>
    <dgm:pt modelId="{810CC9DF-99F2-46F2-890B-3979FE3BAC18}" type="sibTrans" cxnId="{8E81DCEC-B672-462B-B74F-B13F737307F3}">
      <dgm:prSet/>
      <dgm:spPr/>
      <dgm:t>
        <a:bodyPr/>
        <a:lstStyle/>
        <a:p>
          <a:endParaRPr lang="en-US"/>
        </a:p>
      </dgm:t>
    </dgm:pt>
    <dgm:pt modelId="{4CCBC570-DBB6-420C-B4E1-8137806AF722}">
      <dgm:prSet/>
      <dgm:spPr/>
      <dgm:t>
        <a:bodyPr/>
        <a:lstStyle/>
        <a:p>
          <a:r>
            <a:rPr lang="en-US" dirty="0"/>
            <a:t>Includes Harassment based on Race, Ethnicity, Sexual Orientation, Disability, etc.</a:t>
          </a:r>
        </a:p>
      </dgm:t>
    </dgm:pt>
    <dgm:pt modelId="{BFC3CA2F-2C38-4FFD-BE3D-C7022EBFB78C}" type="parTrans" cxnId="{D9363550-91BA-4E7F-9C6A-3F9443C85381}">
      <dgm:prSet/>
      <dgm:spPr/>
      <dgm:t>
        <a:bodyPr/>
        <a:lstStyle/>
        <a:p>
          <a:endParaRPr lang="en-US"/>
        </a:p>
      </dgm:t>
    </dgm:pt>
    <dgm:pt modelId="{1D728802-977F-4B59-864A-44729D2DF864}" type="sibTrans" cxnId="{D9363550-91BA-4E7F-9C6A-3F9443C85381}">
      <dgm:prSet/>
      <dgm:spPr/>
      <dgm:t>
        <a:bodyPr/>
        <a:lstStyle/>
        <a:p>
          <a:endParaRPr lang="en-US"/>
        </a:p>
      </dgm:t>
    </dgm:pt>
    <dgm:pt modelId="{C7F4BA43-A702-4D4C-BE0C-CDFF9B72D375}">
      <dgm:prSet/>
      <dgm:spPr/>
      <dgm:t>
        <a:bodyPr/>
        <a:lstStyle/>
        <a:p>
          <a:r>
            <a:rPr lang="en-US" dirty="0"/>
            <a:t>Sexual harassment is covered under gender protections</a:t>
          </a:r>
        </a:p>
      </dgm:t>
    </dgm:pt>
    <dgm:pt modelId="{00849FC3-3367-465B-AF9F-D0BF14038D25}" type="parTrans" cxnId="{C257FB5A-DCC7-4E4A-AC3D-B36EC46661D1}">
      <dgm:prSet/>
      <dgm:spPr/>
      <dgm:t>
        <a:bodyPr/>
        <a:lstStyle/>
        <a:p>
          <a:endParaRPr lang="en-US"/>
        </a:p>
      </dgm:t>
    </dgm:pt>
    <dgm:pt modelId="{48F4C84E-BE2D-4E9E-A98A-961B8EEF875A}" type="sibTrans" cxnId="{C257FB5A-DCC7-4E4A-AC3D-B36EC46661D1}">
      <dgm:prSet/>
      <dgm:spPr/>
      <dgm:t>
        <a:bodyPr/>
        <a:lstStyle/>
        <a:p>
          <a:endParaRPr lang="en-US"/>
        </a:p>
      </dgm:t>
    </dgm:pt>
    <dgm:pt modelId="{ACA4FEA6-B0E7-497E-B710-F3C0771C745B}">
      <dgm:prSet/>
      <dgm:spPr/>
      <dgm:t>
        <a:bodyPr/>
        <a:lstStyle/>
        <a:p>
          <a:r>
            <a:rPr lang="en-US"/>
            <a:t>Two types of harassment:</a:t>
          </a:r>
        </a:p>
      </dgm:t>
    </dgm:pt>
    <dgm:pt modelId="{D7FC38DD-6EFD-48AB-A044-EBE35E9109A5}" type="parTrans" cxnId="{D05280B2-20E9-4D69-9DA6-72B0DE0754BF}">
      <dgm:prSet/>
      <dgm:spPr/>
      <dgm:t>
        <a:bodyPr/>
        <a:lstStyle/>
        <a:p>
          <a:endParaRPr lang="en-US"/>
        </a:p>
      </dgm:t>
    </dgm:pt>
    <dgm:pt modelId="{57C5CE62-2E3D-4517-A828-C59FAE43B84C}" type="sibTrans" cxnId="{D05280B2-20E9-4D69-9DA6-72B0DE0754BF}">
      <dgm:prSet/>
      <dgm:spPr/>
      <dgm:t>
        <a:bodyPr/>
        <a:lstStyle/>
        <a:p>
          <a:endParaRPr lang="en-US"/>
        </a:p>
      </dgm:t>
    </dgm:pt>
    <dgm:pt modelId="{3423DFD0-F05E-4B85-92ED-54C5B9B3682E}">
      <dgm:prSet/>
      <dgm:spPr/>
      <dgm:t>
        <a:bodyPr/>
        <a:lstStyle/>
        <a:p>
          <a:r>
            <a:rPr lang="en-US" dirty="0"/>
            <a:t>Quid pro quo – involves the exchange of sexual favors for rental benefits</a:t>
          </a:r>
        </a:p>
      </dgm:t>
    </dgm:pt>
    <dgm:pt modelId="{823ABB71-23E2-4054-AC69-FD7F92AF8474}" type="parTrans" cxnId="{8653BC27-0C2E-4CED-A2F1-A423A4D05A73}">
      <dgm:prSet/>
      <dgm:spPr/>
      <dgm:t>
        <a:bodyPr/>
        <a:lstStyle/>
        <a:p>
          <a:endParaRPr lang="en-US"/>
        </a:p>
      </dgm:t>
    </dgm:pt>
    <dgm:pt modelId="{1F8A3832-082B-4DE4-B94B-4BFCCCD31DBF}" type="sibTrans" cxnId="{8653BC27-0C2E-4CED-A2F1-A423A4D05A73}">
      <dgm:prSet/>
      <dgm:spPr/>
      <dgm:t>
        <a:bodyPr/>
        <a:lstStyle/>
        <a:p>
          <a:endParaRPr lang="en-US"/>
        </a:p>
      </dgm:t>
    </dgm:pt>
    <dgm:pt modelId="{1ACCDD0A-FFB4-42F2-908B-9B1325EDEFED}">
      <dgm:prSet/>
      <dgm:spPr/>
      <dgm:t>
        <a:bodyPr/>
        <a:lstStyle/>
        <a:p>
          <a:r>
            <a:rPr lang="en-US" dirty="0"/>
            <a:t>Hostile environment – severe and pervasive conduct that creates a hostile environment</a:t>
          </a:r>
        </a:p>
      </dgm:t>
    </dgm:pt>
    <dgm:pt modelId="{480BA88A-4236-44D5-992B-7091C5C2B0CF}" type="sibTrans" cxnId="{4BA9DC9C-9FE7-4475-B73B-94936B1674D5}">
      <dgm:prSet/>
      <dgm:spPr/>
      <dgm:t>
        <a:bodyPr/>
        <a:lstStyle/>
        <a:p>
          <a:endParaRPr lang="en-US"/>
        </a:p>
      </dgm:t>
    </dgm:pt>
    <dgm:pt modelId="{8B9E61F5-DC85-468C-8E6E-7B323509E0E5}" type="parTrans" cxnId="{4BA9DC9C-9FE7-4475-B73B-94936B1674D5}">
      <dgm:prSet/>
      <dgm:spPr/>
      <dgm:t>
        <a:bodyPr/>
        <a:lstStyle/>
        <a:p>
          <a:endParaRPr lang="en-US"/>
        </a:p>
      </dgm:t>
    </dgm:pt>
    <dgm:pt modelId="{6E5AF714-0A39-4DAE-8B17-06062A264419}" type="pres">
      <dgm:prSet presAssocID="{FD9B32A7-98E3-4D4A-A4F1-975CEE87E8A8}" presName="linear" presStyleCnt="0">
        <dgm:presLayoutVars>
          <dgm:animLvl val="lvl"/>
          <dgm:resizeHandles val="exact"/>
        </dgm:presLayoutVars>
      </dgm:prSet>
      <dgm:spPr/>
    </dgm:pt>
    <dgm:pt modelId="{28304341-9162-4EC0-A568-B0D81B35A553}" type="pres">
      <dgm:prSet presAssocID="{451EFF64-B68E-407F-991C-5F0C6A0357E8}" presName="parentText" presStyleLbl="node1" presStyleIdx="0" presStyleCnt="4">
        <dgm:presLayoutVars>
          <dgm:chMax val="0"/>
          <dgm:bulletEnabled val="1"/>
        </dgm:presLayoutVars>
      </dgm:prSet>
      <dgm:spPr/>
    </dgm:pt>
    <dgm:pt modelId="{ECA1621B-667D-4352-836E-727812B43EB5}" type="pres">
      <dgm:prSet presAssocID="{810CC9DF-99F2-46F2-890B-3979FE3BAC18}" presName="spacer" presStyleCnt="0"/>
      <dgm:spPr/>
    </dgm:pt>
    <dgm:pt modelId="{ABB1C4E4-7E05-4DBA-922C-A257336BFA4E}" type="pres">
      <dgm:prSet presAssocID="{4CCBC570-DBB6-420C-B4E1-8137806AF722}" presName="parentText" presStyleLbl="node1" presStyleIdx="1" presStyleCnt="4">
        <dgm:presLayoutVars>
          <dgm:chMax val="0"/>
          <dgm:bulletEnabled val="1"/>
        </dgm:presLayoutVars>
      </dgm:prSet>
      <dgm:spPr/>
    </dgm:pt>
    <dgm:pt modelId="{BF57519A-AF9B-49A0-9BD7-66172500B6B5}" type="pres">
      <dgm:prSet presAssocID="{1D728802-977F-4B59-864A-44729D2DF864}" presName="spacer" presStyleCnt="0"/>
      <dgm:spPr/>
    </dgm:pt>
    <dgm:pt modelId="{8CA2902E-C22A-41B5-8696-523A4D674468}" type="pres">
      <dgm:prSet presAssocID="{C7F4BA43-A702-4D4C-BE0C-CDFF9B72D375}" presName="parentText" presStyleLbl="node1" presStyleIdx="2" presStyleCnt="4">
        <dgm:presLayoutVars>
          <dgm:chMax val="0"/>
          <dgm:bulletEnabled val="1"/>
        </dgm:presLayoutVars>
      </dgm:prSet>
      <dgm:spPr/>
    </dgm:pt>
    <dgm:pt modelId="{F7258F8E-A3F6-4213-8B20-280FF3B2BB4A}" type="pres">
      <dgm:prSet presAssocID="{48F4C84E-BE2D-4E9E-A98A-961B8EEF875A}" presName="spacer" presStyleCnt="0"/>
      <dgm:spPr/>
    </dgm:pt>
    <dgm:pt modelId="{57A6DDE6-DD50-47AD-B81D-CBC58E7A9003}" type="pres">
      <dgm:prSet presAssocID="{ACA4FEA6-B0E7-497E-B710-F3C0771C745B}" presName="parentText" presStyleLbl="node1" presStyleIdx="3" presStyleCnt="4">
        <dgm:presLayoutVars>
          <dgm:chMax val="0"/>
          <dgm:bulletEnabled val="1"/>
        </dgm:presLayoutVars>
      </dgm:prSet>
      <dgm:spPr/>
    </dgm:pt>
    <dgm:pt modelId="{88A28613-10D3-4321-A719-3AE4617F1F8F}" type="pres">
      <dgm:prSet presAssocID="{ACA4FEA6-B0E7-497E-B710-F3C0771C745B}" presName="childText" presStyleLbl="revTx" presStyleIdx="0" presStyleCnt="1">
        <dgm:presLayoutVars>
          <dgm:bulletEnabled val="1"/>
        </dgm:presLayoutVars>
      </dgm:prSet>
      <dgm:spPr/>
    </dgm:pt>
  </dgm:ptLst>
  <dgm:cxnLst>
    <dgm:cxn modelId="{C2EC7711-0079-405F-A8BF-16861797B7CC}" type="presOf" srcId="{451EFF64-B68E-407F-991C-5F0C6A0357E8}" destId="{28304341-9162-4EC0-A568-B0D81B35A553}" srcOrd="0" destOrd="0" presId="urn:microsoft.com/office/officeart/2005/8/layout/vList2"/>
    <dgm:cxn modelId="{FDB38021-F01E-4D36-981F-4A4AF45E0571}" type="presOf" srcId="{4CCBC570-DBB6-420C-B4E1-8137806AF722}" destId="{ABB1C4E4-7E05-4DBA-922C-A257336BFA4E}" srcOrd="0" destOrd="0" presId="urn:microsoft.com/office/officeart/2005/8/layout/vList2"/>
    <dgm:cxn modelId="{1B687823-F66E-49A8-B6BA-CFCDAE814A6A}" type="presOf" srcId="{ACA4FEA6-B0E7-497E-B710-F3C0771C745B}" destId="{57A6DDE6-DD50-47AD-B81D-CBC58E7A9003}" srcOrd="0" destOrd="0" presId="urn:microsoft.com/office/officeart/2005/8/layout/vList2"/>
    <dgm:cxn modelId="{9609CF26-871E-4B05-9F07-75E53ABF31D7}" type="presOf" srcId="{FD9B32A7-98E3-4D4A-A4F1-975CEE87E8A8}" destId="{6E5AF714-0A39-4DAE-8B17-06062A264419}" srcOrd="0" destOrd="0" presId="urn:microsoft.com/office/officeart/2005/8/layout/vList2"/>
    <dgm:cxn modelId="{8653BC27-0C2E-4CED-A2F1-A423A4D05A73}" srcId="{ACA4FEA6-B0E7-497E-B710-F3C0771C745B}" destId="{3423DFD0-F05E-4B85-92ED-54C5B9B3682E}" srcOrd="0" destOrd="0" parTransId="{823ABB71-23E2-4054-AC69-FD7F92AF8474}" sibTransId="{1F8A3832-082B-4DE4-B94B-4BFCCCD31DBF}"/>
    <dgm:cxn modelId="{D9363550-91BA-4E7F-9C6A-3F9443C85381}" srcId="{FD9B32A7-98E3-4D4A-A4F1-975CEE87E8A8}" destId="{4CCBC570-DBB6-420C-B4E1-8137806AF722}" srcOrd="1" destOrd="0" parTransId="{BFC3CA2F-2C38-4FFD-BE3D-C7022EBFB78C}" sibTransId="{1D728802-977F-4B59-864A-44729D2DF864}"/>
    <dgm:cxn modelId="{C257FB5A-DCC7-4E4A-AC3D-B36EC46661D1}" srcId="{FD9B32A7-98E3-4D4A-A4F1-975CEE87E8A8}" destId="{C7F4BA43-A702-4D4C-BE0C-CDFF9B72D375}" srcOrd="2" destOrd="0" parTransId="{00849FC3-3367-465B-AF9F-D0BF14038D25}" sibTransId="{48F4C84E-BE2D-4E9E-A98A-961B8EEF875A}"/>
    <dgm:cxn modelId="{F9E51490-CC31-4D9B-A8BA-44D7823E0BF8}" type="presOf" srcId="{3423DFD0-F05E-4B85-92ED-54C5B9B3682E}" destId="{88A28613-10D3-4321-A719-3AE4617F1F8F}" srcOrd="0" destOrd="0" presId="urn:microsoft.com/office/officeart/2005/8/layout/vList2"/>
    <dgm:cxn modelId="{9161EE96-4673-4141-AFC5-9850FC336409}" type="presOf" srcId="{1ACCDD0A-FFB4-42F2-908B-9B1325EDEFED}" destId="{88A28613-10D3-4321-A719-3AE4617F1F8F}" srcOrd="0" destOrd="1" presId="urn:microsoft.com/office/officeart/2005/8/layout/vList2"/>
    <dgm:cxn modelId="{4BA9DC9C-9FE7-4475-B73B-94936B1674D5}" srcId="{ACA4FEA6-B0E7-497E-B710-F3C0771C745B}" destId="{1ACCDD0A-FFB4-42F2-908B-9B1325EDEFED}" srcOrd="1" destOrd="0" parTransId="{8B9E61F5-DC85-468C-8E6E-7B323509E0E5}" sibTransId="{480BA88A-4236-44D5-992B-7091C5C2B0CF}"/>
    <dgm:cxn modelId="{2FC0C3A0-15E8-4BDE-8456-3C87A144802F}" type="presOf" srcId="{C7F4BA43-A702-4D4C-BE0C-CDFF9B72D375}" destId="{8CA2902E-C22A-41B5-8696-523A4D674468}" srcOrd="0" destOrd="0" presId="urn:microsoft.com/office/officeart/2005/8/layout/vList2"/>
    <dgm:cxn modelId="{D05280B2-20E9-4D69-9DA6-72B0DE0754BF}" srcId="{FD9B32A7-98E3-4D4A-A4F1-975CEE87E8A8}" destId="{ACA4FEA6-B0E7-497E-B710-F3C0771C745B}" srcOrd="3" destOrd="0" parTransId="{D7FC38DD-6EFD-48AB-A044-EBE35E9109A5}" sibTransId="{57C5CE62-2E3D-4517-A828-C59FAE43B84C}"/>
    <dgm:cxn modelId="{8E81DCEC-B672-462B-B74F-B13F737307F3}" srcId="{FD9B32A7-98E3-4D4A-A4F1-975CEE87E8A8}" destId="{451EFF64-B68E-407F-991C-5F0C6A0357E8}" srcOrd="0" destOrd="0" parTransId="{D093CD5F-262A-40E4-A518-48FCC9D58B49}" sibTransId="{810CC9DF-99F2-46F2-890B-3979FE3BAC18}"/>
    <dgm:cxn modelId="{1B0528AD-7FCC-484D-B533-BB5A9CF3FC20}" type="presParOf" srcId="{6E5AF714-0A39-4DAE-8B17-06062A264419}" destId="{28304341-9162-4EC0-A568-B0D81B35A553}" srcOrd="0" destOrd="0" presId="urn:microsoft.com/office/officeart/2005/8/layout/vList2"/>
    <dgm:cxn modelId="{10BB2753-7A33-402F-9047-0797562A5719}" type="presParOf" srcId="{6E5AF714-0A39-4DAE-8B17-06062A264419}" destId="{ECA1621B-667D-4352-836E-727812B43EB5}" srcOrd="1" destOrd="0" presId="urn:microsoft.com/office/officeart/2005/8/layout/vList2"/>
    <dgm:cxn modelId="{74124D6E-D2EE-47A4-A781-77096F7FBA52}" type="presParOf" srcId="{6E5AF714-0A39-4DAE-8B17-06062A264419}" destId="{ABB1C4E4-7E05-4DBA-922C-A257336BFA4E}" srcOrd="2" destOrd="0" presId="urn:microsoft.com/office/officeart/2005/8/layout/vList2"/>
    <dgm:cxn modelId="{E1CEA321-4675-4F10-AC1B-45281A1D21DA}" type="presParOf" srcId="{6E5AF714-0A39-4DAE-8B17-06062A264419}" destId="{BF57519A-AF9B-49A0-9BD7-66172500B6B5}" srcOrd="3" destOrd="0" presId="urn:microsoft.com/office/officeart/2005/8/layout/vList2"/>
    <dgm:cxn modelId="{30CB7105-3AB7-4B4C-9E54-7B5EAFE8FBBA}" type="presParOf" srcId="{6E5AF714-0A39-4DAE-8B17-06062A264419}" destId="{8CA2902E-C22A-41B5-8696-523A4D674468}" srcOrd="4" destOrd="0" presId="urn:microsoft.com/office/officeart/2005/8/layout/vList2"/>
    <dgm:cxn modelId="{30809CDD-9A1A-4F39-A197-3B33E5423B65}" type="presParOf" srcId="{6E5AF714-0A39-4DAE-8B17-06062A264419}" destId="{F7258F8E-A3F6-4213-8B20-280FF3B2BB4A}" srcOrd="5" destOrd="0" presId="urn:microsoft.com/office/officeart/2005/8/layout/vList2"/>
    <dgm:cxn modelId="{FD702F74-73FB-4004-8FD8-6DF98932A34A}" type="presParOf" srcId="{6E5AF714-0A39-4DAE-8B17-06062A264419}" destId="{57A6DDE6-DD50-47AD-B81D-CBC58E7A9003}" srcOrd="6" destOrd="0" presId="urn:microsoft.com/office/officeart/2005/8/layout/vList2"/>
    <dgm:cxn modelId="{527800A6-D76C-4C1D-A824-576BBD62FF92}" type="presParOf" srcId="{6E5AF714-0A39-4DAE-8B17-06062A264419}" destId="{88A28613-10D3-4321-A719-3AE4617F1F8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626D76-572E-4588-B960-A384797DE06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B28A5D6-3018-4728-892E-365CC990379F}">
      <dgm:prSet/>
      <dgm:spPr/>
      <dgm:t>
        <a:bodyPr/>
        <a:lstStyle/>
        <a:p>
          <a:r>
            <a:rPr lang="en-US"/>
            <a:t>Harassment can be written, verbal, or other conduct, and does not require physical contact</a:t>
          </a:r>
        </a:p>
      </dgm:t>
    </dgm:pt>
    <dgm:pt modelId="{987EE7E7-3499-4787-B34D-724CADE405B3}" type="parTrans" cxnId="{4358B831-A5AC-4B76-A60A-E6471F47C9FF}">
      <dgm:prSet/>
      <dgm:spPr/>
      <dgm:t>
        <a:bodyPr/>
        <a:lstStyle/>
        <a:p>
          <a:endParaRPr lang="en-US"/>
        </a:p>
      </dgm:t>
    </dgm:pt>
    <dgm:pt modelId="{4A539555-22CF-4EE6-91EA-5CFAF6A873D8}" type="sibTrans" cxnId="{4358B831-A5AC-4B76-A60A-E6471F47C9FF}">
      <dgm:prSet/>
      <dgm:spPr/>
      <dgm:t>
        <a:bodyPr/>
        <a:lstStyle/>
        <a:p>
          <a:endParaRPr lang="en-US"/>
        </a:p>
      </dgm:t>
    </dgm:pt>
    <dgm:pt modelId="{735EDD8D-1CF2-4D0A-A533-7BCFC268AB4F}">
      <dgm:prSet/>
      <dgm:spPr/>
      <dgm:t>
        <a:bodyPr/>
        <a:lstStyle/>
        <a:p>
          <a:r>
            <a:rPr lang="en-US" dirty="0"/>
            <a:t>A housing provider cannot retaliate because someone asserted their fair housing rights or helped someone else assert their fair housing rights</a:t>
          </a:r>
        </a:p>
      </dgm:t>
    </dgm:pt>
    <dgm:pt modelId="{7EDDB79E-39AE-4531-92F0-0DB20C50FB1C}" type="parTrans" cxnId="{E4C9F29D-93E6-4FF1-9A09-E082F9313891}">
      <dgm:prSet/>
      <dgm:spPr/>
      <dgm:t>
        <a:bodyPr/>
        <a:lstStyle/>
        <a:p>
          <a:endParaRPr lang="en-US"/>
        </a:p>
      </dgm:t>
    </dgm:pt>
    <dgm:pt modelId="{EF2C9AF1-4FB9-452A-AA0E-9D2FF0CBC7F4}" type="sibTrans" cxnId="{E4C9F29D-93E6-4FF1-9A09-E082F9313891}">
      <dgm:prSet/>
      <dgm:spPr/>
      <dgm:t>
        <a:bodyPr/>
        <a:lstStyle/>
        <a:p>
          <a:endParaRPr lang="en-US"/>
        </a:p>
      </dgm:t>
    </dgm:pt>
    <dgm:pt modelId="{6AC106FF-17F8-43B6-A54F-FADA4A98FB46}" type="pres">
      <dgm:prSet presAssocID="{21626D76-572E-4588-B960-A384797DE064}" presName="hierChild1" presStyleCnt="0">
        <dgm:presLayoutVars>
          <dgm:chPref val="1"/>
          <dgm:dir/>
          <dgm:animOne val="branch"/>
          <dgm:animLvl val="lvl"/>
          <dgm:resizeHandles/>
        </dgm:presLayoutVars>
      </dgm:prSet>
      <dgm:spPr/>
    </dgm:pt>
    <dgm:pt modelId="{29D70DAD-7FBA-4DD3-8991-C1E5ABB60EBB}" type="pres">
      <dgm:prSet presAssocID="{0B28A5D6-3018-4728-892E-365CC990379F}" presName="hierRoot1" presStyleCnt="0"/>
      <dgm:spPr/>
    </dgm:pt>
    <dgm:pt modelId="{76BB2310-4804-4D64-9470-9FFCDB647FE3}" type="pres">
      <dgm:prSet presAssocID="{0B28A5D6-3018-4728-892E-365CC990379F}" presName="composite" presStyleCnt="0"/>
      <dgm:spPr/>
    </dgm:pt>
    <dgm:pt modelId="{1B85761D-5D02-4320-9D69-777847E58AB7}" type="pres">
      <dgm:prSet presAssocID="{0B28A5D6-3018-4728-892E-365CC990379F}" presName="background" presStyleLbl="node0" presStyleIdx="0" presStyleCnt="2"/>
      <dgm:spPr/>
    </dgm:pt>
    <dgm:pt modelId="{9BEE2E2D-8248-4F95-A1E7-F0414795771D}" type="pres">
      <dgm:prSet presAssocID="{0B28A5D6-3018-4728-892E-365CC990379F}" presName="text" presStyleLbl="fgAcc0" presStyleIdx="0" presStyleCnt="2">
        <dgm:presLayoutVars>
          <dgm:chPref val="3"/>
        </dgm:presLayoutVars>
      </dgm:prSet>
      <dgm:spPr/>
    </dgm:pt>
    <dgm:pt modelId="{21D71C92-4A1F-4106-9EBB-D37194A91645}" type="pres">
      <dgm:prSet presAssocID="{0B28A5D6-3018-4728-892E-365CC990379F}" presName="hierChild2" presStyleCnt="0"/>
      <dgm:spPr/>
    </dgm:pt>
    <dgm:pt modelId="{0E0BBFFA-0ADA-4F65-B7A5-0D94C2756B0D}" type="pres">
      <dgm:prSet presAssocID="{735EDD8D-1CF2-4D0A-A533-7BCFC268AB4F}" presName="hierRoot1" presStyleCnt="0"/>
      <dgm:spPr/>
    </dgm:pt>
    <dgm:pt modelId="{BDF64386-694E-4286-B28E-656ADC46F419}" type="pres">
      <dgm:prSet presAssocID="{735EDD8D-1CF2-4D0A-A533-7BCFC268AB4F}" presName="composite" presStyleCnt="0"/>
      <dgm:spPr/>
    </dgm:pt>
    <dgm:pt modelId="{4B2D4B27-CA11-4DF2-A1C1-771C2B4D801F}" type="pres">
      <dgm:prSet presAssocID="{735EDD8D-1CF2-4D0A-A533-7BCFC268AB4F}" presName="background" presStyleLbl="node0" presStyleIdx="1" presStyleCnt="2"/>
      <dgm:spPr/>
    </dgm:pt>
    <dgm:pt modelId="{7D33B3E6-343E-4631-B805-0138BCE4C38D}" type="pres">
      <dgm:prSet presAssocID="{735EDD8D-1CF2-4D0A-A533-7BCFC268AB4F}" presName="text" presStyleLbl="fgAcc0" presStyleIdx="1" presStyleCnt="2">
        <dgm:presLayoutVars>
          <dgm:chPref val="3"/>
        </dgm:presLayoutVars>
      </dgm:prSet>
      <dgm:spPr/>
    </dgm:pt>
    <dgm:pt modelId="{2C3A5801-7572-4FB9-BA45-7A169CF4AD2C}" type="pres">
      <dgm:prSet presAssocID="{735EDD8D-1CF2-4D0A-A533-7BCFC268AB4F}" presName="hierChild2" presStyleCnt="0"/>
      <dgm:spPr/>
    </dgm:pt>
  </dgm:ptLst>
  <dgm:cxnLst>
    <dgm:cxn modelId="{4358B831-A5AC-4B76-A60A-E6471F47C9FF}" srcId="{21626D76-572E-4588-B960-A384797DE064}" destId="{0B28A5D6-3018-4728-892E-365CC990379F}" srcOrd="0" destOrd="0" parTransId="{987EE7E7-3499-4787-B34D-724CADE405B3}" sibTransId="{4A539555-22CF-4EE6-91EA-5CFAF6A873D8}"/>
    <dgm:cxn modelId="{1167CC99-7CE1-4EE8-A519-0FBCACBAD40E}" type="presOf" srcId="{735EDD8D-1CF2-4D0A-A533-7BCFC268AB4F}" destId="{7D33B3E6-343E-4631-B805-0138BCE4C38D}" srcOrd="0" destOrd="0" presId="urn:microsoft.com/office/officeart/2005/8/layout/hierarchy1"/>
    <dgm:cxn modelId="{E4C9F29D-93E6-4FF1-9A09-E082F9313891}" srcId="{21626D76-572E-4588-B960-A384797DE064}" destId="{735EDD8D-1CF2-4D0A-A533-7BCFC268AB4F}" srcOrd="1" destOrd="0" parTransId="{7EDDB79E-39AE-4531-92F0-0DB20C50FB1C}" sibTransId="{EF2C9AF1-4FB9-452A-AA0E-9D2FF0CBC7F4}"/>
    <dgm:cxn modelId="{034E67E2-F1B3-4BD1-9C6F-FD9449899077}" type="presOf" srcId="{21626D76-572E-4588-B960-A384797DE064}" destId="{6AC106FF-17F8-43B6-A54F-FADA4A98FB46}" srcOrd="0" destOrd="0" presId="urn:microsoft.com/office/officeart/2005/8/layout/hierarchy1"/>
    <dgm:cxn modelId="{369677E7-754C-45B5-88D5-EF85D815EBF7}" type="presOf" srcId="{0B28A5D6-3018-4728-892E-365CC990379F}" destId="{9BEE2E2D-8248-4F95-A1E7-F0414795771D}" srcOrd="0" destOrd="0" presId="urn:microsoft.com/office/officeart/2005/8/layout/hierarchy1"/>
    <dgm:cxn modelId="{BBAD5928-F855-48C1-BAF9-B0923603F71D}" type="presParOf" srcId="{6AC106FF-17F8-43B6-A54F-FADA4A98FB46}" destId="{29D70DAD-7FBA-4DD3-8991-C1E5ABB60EBB}" srcOrd="0" destOrd="0" presId="urn:microsoft.com/office/officeart/2005/8/layout/hierarchy1"/>
    <dgm:cxn modelId="{CB44A8C7-9792-4FD4-B95E-7E7C7E880B46}" type="presParOf" srcId="{29D70DAD-7FBA-4DD3-8991-C1E5ABB60EBB}" destId="{76BB2310-4804-4D64-9470-9FFCDB647FE3}" srcOrd="0" destOrd="0" presId="urn:microsoft.com/office/officeart/2005/8/layout/hierarchy1"/>
    <dgm:cxn modelId="{B0E1A955-C4BC-4E81-880A-112EA7DAC66C}" type="presParOf" srcId="{76BB2310-4804-4D64-9470-9FFCDB647FE3}" destId="{1B85761D-5D02-4320-9D69-777847E58AB7}" srcOrd="0" destOrd="0" presId="urn:microsoft.com/office/officeart/2005/8/layout/hierarchy1"/>
    <dgm:cxn modelId="{B1137051-D541-403E-83F6-9BEBAE84F8A8}" type="presParOf" srcId="{76BB2310-4804-4D64-9470-9FFCDB647FE3}" destId="{9BEE2E2D-8248-4F95-A1E7-F0414795771D}" srcOrd="1" destOrd="0" presId="urn:microsoft.com/office/officeart/2005/8/layout/hierarchy1"/>
    <dgm:cxn modelId="{6A25C18C-3985-4829-8B3A-AE5AD8D5F969}" type="presParOf" srcId="{29D70DAD-7FBA-4DD3-8991-C1E5ABB60EBB}" destId="{21D71C92-4A1F-4106-9EBB-D37194A91645}" srcOrd="1" destOrd="0" presId="urn:microsoft.com/office/officeart/2005/8/layout/hierarchy1"/>
    <dgm:cxn modelId="{E2B0794F-9930-4D09-9450-8F6AD05AC158}" type="presParOf" srcId="{6AC106FF-17F8-43B6-A54F-FADA4A98FB46}" destId="{0E0BBFFA-0ADA-4F65-B7A5-0D94C2756B0D}" srcOrd="1" destOrd="0" presId="urn:microsoft.com/office/officeart/2005/8/layout/hierarchy1"/>
    <dgm:cxn modelId="{8CA291AC-A461-411F-9739-0F5FC1943F32}" type="presParOf" srcId="{0E0BBFFA-0ADA-4F65-B7A5-0D94C2756B0D}" destId="{BDF64386-694E-4286-B28E-656ADC46F419}" srcOrd="0" destOrd="0" presId="urn:microsoft.com/office/officeart/2005/8/layout/hierarchy1"/>
    <dgm:cxn modelId="{95D52E8F-18C5-46F7-BBC0-8708A16062A3}" type="presParOf" srcId="{BDF64386-694E-4286-B28E-656ADC46F419}" destId="{4B2D4B27-CA11-4DF2-A1C1-771C2B4D801F}" srcOrd="0" destOrd="0" presId="urn:microsoft.com/office/officeart/2005/8/layout/hierarchy1"/>
    <dgm:cxn modelId="{1D809382-4425-40B7-AD9D-7BB66623734E}" type="presParOf" srcId="{BDF64386-694E-4286-B28E-656ADC46F419}" destId="{7D33B3E6-343E-4631-B805-0138BCE4C38D}" srcOrd="1" destOrd="0" presId="urn:microsoft.com/office/officeart/2005/8/layout/hierarchy1"/>
    <dgm:cxn modelId="{289AFACF-FC06-4204-9ECD-3EE7728243CF}" type="presParOf" srcId="{0E0BBFFA-0ADA-4F65-B7A5-0D94C2756B0D}" destId="{2C3A5801-7572-4FB9-BA45-7A169CF4AD2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76661A-FAF9-42EC-A3FF-D58670C51C7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2A1E89F-157C-4802-B79A-0FBA1C4D21A6}">
      <dgm:prSet/>
      <dgm:spPr/>
      <dgm:t>
        <a:bodyPr/>
        <a:lstStyle/>
        <a:p>
          <a:r>
            <a:rPr lang="en-US" dirty="0"/>
            <a:t>Examples:</a:t>
          </a:r>
        </a:p>
      </dgm:t>
    </dgm:pt>
    <dgm:pt modelId="{5C67B8EA-FD88-4AD3-A141-2490BE51F25B}" type="parTrans" cxnId="{B8D91BC7-DD5E-4E79-B313-BF78994356C1}">
      <dgm:prSet/>
      <dgm:spPr/>
      <dgm:t>
        <a:bodyPr/>
        <a:lstStyle/>
        <a:p>
          <a:endParaRPr lang="en-US"/>
        </a:p>
      </dgm:t>
    </dgm:pt>
    <dgm:pt modelId="{0C46F7DB-F04D-403E-9CB1-1D9D7BFCDC0E}" type="sibTrans" cxnId="{B8D91BC7-DD5E-4E79-B313-BF78994356C1}">
      <dgm:prSet/>
      <dgm:spPr/>
      <dgm:t>
        <a:bodyPr/>
        <a:lstStyle/>
        <a:p>
          <a:endParaRPr lang="en-US"/>
        </a:p>
      </dgm:t>
    </dgm:pt>
    <dgm:pt modelId="{B495C501-2A5B-43CC-9818-66B479B29AB6}">
      <dgm:prSet/>
      <dgm:spPr/>
      <dgm:t>
        <a:bodyPr/>
        <a:lstStyle/>
        <a:p>
          <a:r>
            <a:rPr lang="en-US"/>
            <a:t>Use of lewd comments or gestures</a:t>
          </a:r>
        </a:p>
      </dgm:t>
    </dgm:pt>
    <dgm:pt modelId="{FED54BFE-B2B7-4DB2-A5B3-B45584C68757}" type="parTrans" cxnId="{A5C577A1-2EF0-44E3-842A-D6548B308B6B}">
      <dgm:prSet/>
      <dgm:spPr/>
      <dgm:t>
        <a:bodyPr/>
        <a:lstStyle/>
        <a:p>
          <a:endParaRPr lang="en-US"/>
        </a:p>
      </dgm:t>
    </dgm:pt>
    <dgm:pt modelId="{07F553EB-2468-43C0-89D8-67AD60F202CA}" type="sibTrans" cxnId="{A5C577A1-2EF0-44E3-842A-D6548B308B6B}">
      <dgm:prSet/>
      <dgm:spPr/>
      <dgm:t>
        <a:bodyPr/>
        <a:lstStyle/>
        <a:p>
          <a:endParaRPr lang="en-US"/>
        </a:p>
      </dgm:t>
    </dgm:pt>
    <dgm:pt modelId="{B14E0404-17DD-446E-B27D-F7A0292C611A}">
      <dgm:prSet/>
      <dgm:spPr/>
      <dgm:t>
        <a:bodyPr/>
        <a:lstStyle/>
        <a:p>
          <a:r>
            <a:rPr lang="en-US" dirty="0"/>
            <a:t>Exposure</a:t>
          </a:r>
        </a:p>
      </dgm:t>
    </dgm:pt>
    <dgm:pt modelId="{143901C4-EFD8-4130-A167-C5709A0229C7}" type="parTrans" cxnId="{D7CEDAC4-3759-4B25-9DFC-6D84EF1DC6BE}">
      <dgm:prSet/>
      <dgm:spPr/>
      <dgm:t>
        <a:bodyPr/>
        <a:lstStyle/>
        <a:p>
          <a:endParaRPr lang="en-US"/>
        </a:p>
      </dgm:t>
    </dgm:pt>
    <dgm:pt modelId="{E93996CA-5510-42A5-8E4B-C151859FD813}" type="sibTrans" cxnId="{D7CEDAC4-3759-4B25-9DFC-6D84EF1DC6BE}">
      <dgm:prSet/>
      <dgm:spPr/>
      <dgm:t>
        <a:bodyPr/>
        <a:lstStyle/>
        <a:p>
          <a:endParaRPr lang="en-US"/>
        </a:p>
      </dgm:t>
    </dgm:pt>
    <dgm:pt modelId="{149595DB-6D56-4C99-ABA0-F4B59D615A35}">
      <dgm:prSet/>
      <dgm:spPr/>
      <dgm:t>
        <a:bodyPr/>
        <a:lstStyle/>
        <a:p>
          <a:r>
            <a:rPr lang="en-US" dirty="0"/>
            <a:t>Use of gender-related derogatory comments</a:t>
          </a:r>
        </a:p>
      </dgm:t>
    </dgm:pt>
    <dgm:pt modelId="{0A4C3DA6-BDE0-48D8-B2BA-3A38A06A7A61}" type="parTrans" cxnId="{9FE94B51-0AF6-47A6-A55E-8D44AC9AF8E9}">
      <dgm:prSet/>
      <dgm:spPr/>
      <dgm:t>
        <a:bodyPr/>
        <a:lstStyle/>
        <a:p>
          <a:endParaRPr lang="en-US"/>
        </a:p>
      </dgm:t>
    </dgm:pt>
    <dgm:pt modelId="{E6B37314-3D95-424E-9D6D-80776D71AAB7}" type="sibTrans" cxnId="{9FE94B51-0AF6-47A6-A55E-8D44AC9AF8E9}">
      <dgm:prSet/>
      <dgm:spPr/>
      <dgm:t>
        <a:bodyPr/>
        <a:lstStyle/>
        <a:p>
          <a:endParaRPr lang="en-US"/>
        </a:p>
      </dgm:t>
    </dgm:pt>
    <dgm:pt modelId="{4B9D2B4D-1829-4FB8-9F16-768BAF0C1DFE}">
      <dgm:prSet/>
      <dgm:spPr/>
      <dgm:t>
        <a:bodyPr/>
        <a:lstStyle/>
        <a:p>
          <a:r>
            <a:rPr lang="en-US" dirty="0"/>
            <a:t>Displays of lewd photos or pictures</a:t>
          </a:r>
        </a:p>
      </dgm:t>
    </dgm:pt>
    <dgm:pt modelId="{A5616512-287C-49D7-838C-2B1E2CE99731}" type="parTrans" cxnId="{33E7C190-6AFF-4726-B38E-84C5FD8852B3}">
      <dgm:prSet/>
      <dgm:spPr/>
      <dgm:t>
        <a:bodyPr/>
        <a:lstStyle/>
        <a:p>
          <a:endParaRPr lang="en-US"/>
        </a:p>
      </dgm:t>
    </dgm:pt>
    <dgm:pt modelId="{382C7653-EFE8-48CB-9724-88EA8BBCE81E}" type="sibTrans" cxnId="{33E7C190-6AFF-4726-B38E-84C5FD8852B3}">
      <dgm:prSet/>
      <dgm:spPr/>
      <dgm:t>
        <a:bodyPr/>
        <a:lstStyle/>
        <a:p>
          <a:endParaRPr lang="en-US"/>
        </a:p>
      </dgm:t>
    </dgm:pt>
    <dgm:pt modelId="{1898253B-8BCE-4C29-94BE-724EE3889AF8}">
      <dgm:prSet/>
      <dgm:spPr/>
      <dgm:t>
        <a:bodyPr/>
        <a:lstStyle/>
        <a:p>
          <a:r>
            <a:rPr lang="en-US"/>
            <a:t>Asking about sex life or relationships</a:t>
          </a:r>
        </a:p>
      </dgm:t>
    </dgm:pt>
    <dgm:pt modelId="{24F2788F-F047-4A19-B0B1-8B1B35DEAFE9}" type="parTrans" cxnId="{00645E31-84DD-437F-8239-04DD2FC40335}">
      <dgm:prSet/>
      <dgm:spPr/>
      <dgm:t>
        <a:bodyPr/>
        <a:lstStyle/>
        <a:p>
          <a:endParaRPr lang="en-US"/>
        </a:p>
      </dgm:t>
    </dgm:pt>
    <dgm:pt modelId="{318AF045-24CB-4648-BCC7-792E4493CBC1}" type="sibTrans" cxnId="{00645E31-84DD-437F-8239-04DD2FC40335}">
      <dgm:prSet/>
      <dgm:spPr/>
      <dgm:t>
        <a:bodyPr/>
        <a:lstStyle/>
        <a:p>
          <a:endParaRPr lang="en-US"/>
        </a:p>
      </dgm:t>
    </dgm:pt>
    <dgm:pt modelId="{48C66254-8A98-44AD-98F4-4434069128D1}">
      <dgm:prSet/>
      <dgm:spPr/>
      <dgm:t>
        <a:bodyPr/>
        <a:lstStyle/>
        <a:p>
          <a:r>
            <a:rPr lang="en-US"/>
            <a:t>Use of racial and ethnic slurs</a:t>
          </a:r>
        </a:p>
      </dgm:t>
    </dgm:pt>
    <dgm:pt modelId="{AB1EC8F3-9B27-4F15-9AD3-88D5DB0C4D13}" type="parTrans" cxnId="{8268AA6F-2A67-4419-B34C-1F08898EB3B4}">
      <dgm:prSet/>
      <dgm:spPr/>
      <dgm:t>
        <a:bodyPr/>
        <a:lstStyle/>
        <a:p>
          <a:endParaRPr lang="en-US"/>
        </a:p>
      </dgm:t>
    </dgm:pt>
    <dgm:pt modelId="{40B01B54-EF7F-4A01-9EC1-987D2F00A12E}" type="sibTrans" cxnId="{8268AA6F-2A67-4419-B34C-1F08898EB3B4}">
      <dgm:prSet/>
      <dgm:spPr/>
      <dgm:t>
        <a:bodyPr/>
        <a:lstStyle/>
        <a:p>
          <a:endParaRPr lang="en-US"/>
        </a:p>
      </dgm:t>
    </dgm:pt>
    <dgm:pt modelId="{EC043783-4ED4-467C-BB4D-9FC827B35F03}">
      <dgm:prSet/>
      <dgm:spPr/>
      <dgm:t>
        <a:bodyPr/>
        <a:lstStyle/>
        <a:p>
          <a:r>
            <a:rPr lang="en-US"/>
            <a:t>Derogatory comments about disability</a:t>
          </a:r>
        </a:p>
      </dgm:t>
    </dgm:pt>
    <dgm:pt modelId="{C31878EA-40E8-49F5-ABD3-521EE85F305C}" type="parTrans" cxnId="{A6D29BCA-ECFA-4CF4-891F-A0D420FF5417}">
      <dgm:prSet/>
      <dgm:spPr/>
      <dgm:t>
        <a:bodyPr/>
        <a:lstStyle/>
        <a:p>
          <a:endParaRPr lang="en-US"/>
        </a:p>
      </dgm:t>
    </dgm:pt>
    <dgm:pt modelId="{66C27E2A-B7F3-4992-B3A5-8E0E589DB03E}" type="sibTrans" cxnId="{A6D29BCA-ECFA-4CF4-891F-A0D420FF5417}">
      <dgm:prSet/>
      <dgm:spPr/>
      <dgm:t>
        <a:bodyPr/>
        <a:lstStyle/>
        <a:p>
          <a:endParaRPr lang="en-US"/>
        </a:p>
      </dgm:t>
    </dgm:pt>
    <dgm:pt modelId="{1D5FEDDC-095B-4BDD-8600-63C15B3FC020}" type="pres">
      <dgm:prSet presAssocID="{2876661A-FAF9-42EC-A3FF-D58670C51C70}" presName="diagram" presStyleCnt="0">
        <dgm:presLayoutVars>
          <dgm:dir/>
          <dgm:resizeHandles val="exact"/>
        </dgm:presLayoutVars>
      </dgm:prSet>
      <dgm:spPr/>
    </dgm:pt>
    <dgm:pt modelId="{70EE1E17-E0A5-4975-B7EB-6393F848E519}" type="pres">
      <dgm:prSet presAssocID="{52A1E89F-157C-4802-B79A-0FBA1C4D21A6}" presName="node" presStyleLbl="node1" presStyleIdx="0" presStyleCnt="1">
        <dgm:presLayoutVars>
          <dgm:bulletEnabled val="1"/>
        </dgm:presLayoutVars>
      </dgm:prSet>
      <dgm:spPr/>
    </dgm:pt>
  </dgm:ptLst>
  <dgm:cxnLst>
    <dgm:cxn modelId="{30EF1631-0A80-460B-A35B-E82A6BA15119}" type="presOf" srcId="{2876661A-FAF9-42EC-A3FF-D58670C51C70}" destId="{1D5FEDDC-095B-4BDD-8600-63C15B3FC020}" srcOrd="0" destOrd="0" presId="urn:microsoft.com/office/officeart/2005/8/layout/default"/>
    <dgm:cxn modelId="{00645E31-84DD-437F-8239-04DD2FC40335}" srcId="{52A1E89F-157C-4802-B79A-0FBA1C4D21A6}" destId="{1898253B-8BCE-4C29-94BE-724EE3889AF8}" srcOrd="4" destOrd="0" parTransId="{24F2788F-F047-4A19-B0B1-8B1B35DEAFE9}" sibTransId="{318AF045-24CB-4648-BCC7-792E4493CBC1}"/>
    <dgm:cxn modelId="{575CEE31-77FA-4B9E-A1E6-98268AC82041}" type="presOf" srcId="{1898253B-8BCE-4C29-94BE-724EE3889AF8}" destId="{70EE1E17-E0A5-4975-B7EB-6393F848E519}" srcOrd="0" destOrd="5" presId="urn:microsoft.com/office/officeart/2005/8/layout/default"/>
    <dgm:cxn modelId="{7A419E60-81D1-4893-8976-E92E9D2ECF03}" type="presOf" srcId="{149595DB-6D56-4C99-ABA0-F4B59D615A35}" destId="{70EE1E17-E0A5-4975-B7EB-6393F848E519}" srcOrd="0" destOrd="3" presId="urn:microsoft.com/office/officeart/2005/8/layout/default"/>
    <dgm:cxn modelId="{8268AA6F-2A67-4419-B34C-1F08898EB3B4}" srcId="{52A1E89F-157C-4802-B79A-0FBA1C4D21A6}" destId="{48C66254-8A98-44AD-98F4-4434069128D1}" srcOrd="5" destOrd="0" parTransId="{AB1EC8F3-9B27-4F15-9AD3-88D5DB0C4D13}" sibTransId="{40B01B54-EF7F-4A01-9EC1-987D2F00A12E}"/>
    <dgm:cxn modelId="{9FE94B51-0AF6-47A6-A55E-8D44AC9AF8E9}" srcId="{52A1E89F-157C-4802-B79A-0FBA1C4D21A6}" destId="{149595DB-6D56-4C99-ABA0-F4B59D615A35}" srcOrd="2" destOrd="0" parTransId="{0A4C3DA6-BDE0-48D8-B2BA-3A38A06A7A61}" sibTransId="{E6B37314-3D95-424E-9D6D-80776D71AAB7}"/>
    <dgm:cxn modelId="{16831353-10C9-45FB-AFA0-79A4D3C59AC3}" type="presOf" srcId="{EC043783-4ED4-467C-BB4D-9FC827B35F03}" destId="{70EE1E17-E0A5-4975-B7EB-6393F848E519}" srcOrd="0" destOrd="7" presId="urn:microsoft.com/office/officeart/2005/8/layout/default"/>
    <dgm:cxn modelId="{A7A45E56-3C0E-473D-8EF2-5E7A46108005}" type="presOf" srcId="{48C66254-8A98-44AD-98F4-4434069128D1}" destId="{70EE1E17-E0A5-4975-B7EB-6393F848E519}" srcOrd="0" destOrd="6" presId="urn:microsoft.com/office/officeart/2005/8/layout/default"/>
    <dgm:cxn modelId="{33E7C190-6AFF-4726-B38E-84C5FD8852B3}" srcId="{52A1E89F-157C-4802-B79A-0FBA1C4D21A6}" destId="{4B9D2B4D-1829-4FB8-9F16-768BAF0C1DFE}" srcOrd="3" destOrd="0" parTransId="{A5616512-287C-49D7-838C-2B1E2CE99731}" sibTransId="{382C7653-EFE8-48CB-9724-88EA8BBCE81E}"/>
    <dgm:cxn modelId="{A5C577A1-2EF0-44E3-842A-D6548B308B6B}" srcId="{52A1E89F-157C-4802-B79A-0FBA1C4D21A6}" destId="{B495C501-2A5B-43CC-9818-66B479B29AB6}" srcOrd="0" destOrd="0" parTransId="{FED54BFE-B2B7-4DB2-A5B3-B45584C68757}" sibTransId="{07F553EB-2468-43C0-89D8-67AD60F202CA}"/>
    <dgm:cxn modelId="{A96266AF-05B0-4980-BFE2-6EB68B55BC40}" type="presOf" srcId="{52A1E89F-157C-4802-B79A-0FBA1C4D21A6}" destId="{70EE1E17-E0A5-4975-B7EB-6393F848E519}" srcOrd="0" destOrd="0" presId="urn:microsoft.com/office/officeart/2005/8/layout/default"/>
    <dgm:cxn modelId="{474040B0-95FA-4294-985A-AA29E3EFA1F0}" type="presOf" srcId="{B14E0404-17DD-446E-B27D-F7A0292C611A}" destId="{70EE1E17-E0A5-4975-B7EB-6393F848E519}" srcOrd="0" destOrd="2" presId="urn:microsoft.com/office/officeart/2005/8/layout/default"/>
    <dgm:cxn modelId="{D7CEDAC4-3759-4B25-9DFC-6D84EF1DC6BE}" srcId="{52A1E89F-157C-4802-B79A-0FBA1C4D21A6}" destId="{B14E0404-17DD-446E-B27D-F7A0292C611A}" srcOrd="1" destOrd="0" parTransId="{143901C4-EFD8-4130-A167-C5709A0229C7}" sibTransId="{E93996CA-5510-42A5-8E4B-C151859FD813}"/>
    <dgm:cxn modelId="{B8D91BC7-DD5E-4E79-B313-BF78994356C1}" srcId="{2876661A-FAF9-42EC-A3FF-D58670C51C70}" destId="{52A1E89F-157C-4802-B79A-0FBA1C4D21A6}" srcOrd="0" destOrd="0" parTransId="{5C67B8EA-FD88-4AD3-A141-2490BE51F25B}" sibTransId="{0C46F7DB-F04D-403E-9CB1-1D9D7BFCDC0E}"/>
    <dgm:cxn modelId="{A6D29BCA-ECFA-4CF4-891F-A0D420FF5417}" srcId="{52A1E89F-157C-4802-B79A-0FBA1C4D21A6}" destId="{EC043783-4ED4-467C-BB4D-9FC827B35F03}" srcOrd="6" destOrd="0" parTransId="{C31878EA-40E8-49F5-ABD3-521EE85F305C}" sibTransId="{66C27E2A-B7F3-4992-B3A5-8E0E589DB03E}"/>
    <dgm:cxn modelId="{263EA2D9-CA25-494B-9600-525F6332FAC3}" type="presOf" srcId="{B495C501-2A5B-43CC-9818-66B479B29AB6}" destId="{70EE1E17-E0A5-4975-B7EB-6393F848E519}" srcOrd="0" destOrd="1" presId="urn:microsoft.com/office/officeart/2005/8/layout/default"/>
    <dgm:cxn modelId="{0D558DFA-802B-42D4-BA57-8A23C67A0B60}" type="presOf" srcId="{4B9D2B4D-1829-4FB8-9F16-768BAF0C1DFE}" destId="{70EE1E17-E0A5-4975-B7EB-6393F848E519}" srcOrd="0" destOrd="4" presId="urn:microsoft.com/office/officeart/2005/8/layout/default"/>
    <dgm:cxn modelId="{E5821C63-157F-45ED-A9CA-9A54284431C3}" type="presParOf" srcId="{1D5FEDDC-095B-4BDD-8600-63C15B3FC020}" destId="{70EE1E17-E0A5-4975-B7EB-6393F848E51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D955AF-7423-48BE-81A3-C666E96A059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630A35B-8932-4776-8D7F-FA3714B943BD}">
      <dgm:prSet custT="1"/>
      <dgm:spPr/>
      <dgm:t>
        <a:bodyPr/>
        <a:lstStyle/>
        <a:p>
          <a:r>
            <a:rPr lang="en-US" sz="2400" dirty="0"/>
            <a:t>Involves an exchange or request for sexual favors for rental benefits</a:t>
          </a:r>
        </a:p>
      </dgm:t>
    </dgm:pt>
    <dgm:pt modelId="{016968CF-91DF-4993-8D8C-79366E772217}" type="parTrans" cxnId="{520620A2-EBEE-4EA2-8A73-4B246E331096}">
      <dgm:prSet/>
      <dgm:spPr/>
      <dgm:t>
        <a:bodyPr/>
        <a:lstStyle/>
        <a:p>
          <a:endParaRPr lang="en-US"/>
        </a:p>
      </dgm:t>
    </dgm:pt>
    <dgm:pt modelId="{7EABC6C3-F24F-4D48-BBC5-F6C83132A035}" type="sibTrans" cxnId="{520620A2-EBEE-4EA2-8A73-4B246E331096}">
      <dgm:prSet/>
      <dgm:spPr/>
      <dgm:t>
        <a:bodyPr/>
        <a:lstStyle/>
        <a:p>
          <a:endParaRPr lang="en-US"/>
        </a:p>
      </dgm:t>
    </dgm:pt>
    <dgm:pt modelId="{B003BD94-486B-4287-8550-E0AEF5811E50}">
      <dgm:prSet custT="1"/>
      <dgm:spPr/>
      <dgm:t>
        <a:bodyPr/>
        <a:lstStyle/>
        <a:p>
          <a:r>
            <a:rPr lang="en-US" sz="2400" dirty="0"/>
            <a:t>Rental benefits may include:</a:t>
          </a:r>
        </a:p>
      </dgm:t>
    </dgm:pt>
    <dgm:pt modelId="{931B38BC-9E89-492F-9A32-D1B6CBBB53DA}" type="parTrans" cxnId="{9F8B3263-3AEA-4F36-A3EC-F4659BEB220F}">
      <dgm:prSet/>
      <dgm:spPr/>
      <dgm:t>
        <a:bodyPr/>
        <a:lstStyle/>
        <a:p>
          <a:endParaRPr lang="en-US"/>
        </a:p>
      </dgm:t>
    </dgm:pt>
    <dgm:pt modelId="{296C899D-680D-40B5-BF59-F2EA8CCBB2E7}" type="sibTrans" cxnId="{9F8B3263-3AEA-4F36-A3EC-F4659BEB220F}">
      <dgm:prSet/>
      <dgm:spPr/>
      <dgm:t>
        <a:bodyPr/>
        <a:lstStyle/>
        <a:p>
          <a:endParaRPr lang="en-US"/>
        </a:p>
      </dgm:t>
    </dgm:pt>
    <dgm:pt modelId="{8C6E80FA-A934-42FC-8E04-E02AE32C4760}">
      <dgm:prSet custT="1"/>
      <dgm:spPr/>
      <dgm:t>
        <a:bodyPr/>
        <a:lstStyle/>
        <a:p>
          <a:r>
            <a:rPr lang="en-US" sz="1800" dirty="0"/>
            <a:t>Ability to rent an apartment</a:t>
          </a:r>
        </a:p>
      </dgm:t>
    </dgm:pt>
    <dgm:pt modelId="{83677C96-4115-4B63-BE68-8A68CCCA3236}" type="parTrans" cxnId="{320BD68B-DFBC-4FF3-B758-3387629C7775}">
      <dgm:prSet/>
      <dgm:spPr/>
      <dgm:t>
        <a:bodyPr/>
        <a:lstStyle/>
        <a:p>
          <a:endParaRPr lang="en-US"/>
        </a:p>
      </dgm:t>
    </dgm:pt>
    <dgm:pt modelId="{300298EE-DA62-4CDC-A8E3-BB9AB32A9F00}" type="sibTrans" cxnId="{320BD68B-DFBC-4FF3-B758-3387629C7775}">
      <dgm:prSet/>
      <dgm:spPr/>
      <dgm:t>
        <a:bodyPr/>
        <a:lstStyle/>
        <a:p>
          <a:endParaRPr lang="en-US"/>
        </a:p>
      </dgm:t>
    </dgm:pt>
    <dgm:pt modelId="{AFE81EF9-2C53-4619-8439-BC1AFFBD8C45}">
      <dgm:prSet custT="1"/>
      <dgm:spPr/>
      <dgm:t>
        <a:bodyPr/>
        <a:lstStyle/>
        <a:p>
          <a:r>
            <a:rPr lang="en-US" sz="1800" dirty="0"/>
            <a:t>Favorable application review</a:t>
          </a:r>
        </a:p>
      </dgm:t>
    </dgm:pt>
    <dgm:pt modelId="{CEBE07B5-5D27-4A2F-933A-5DB1EE7A02CA}" type="parTrans" cxnId="{F49F344B-2009-468E-A476-482FDC7CB3F1}">
      <dgm:prSet/>
      <dgm:spPr/>
      <dgm:t>
        <a:bodyPr/>
        <a:lstStyle/>
        <a:p>
          <a:endParaRPr lang="en-US"/>
        </a:p>
      </dgm:t>
    </dgm:pt>
    <dgm:pt modelId="{A3BD74E7-D7B0-4C99-ADA1-8751DCE30727}" type="sibTrans" cxnId="{F49F344B-2009-468E-A476-482FDC7CB3F1}">
      <dgm:prSet/>
      <dgm:spPr/>
      <dgm:t>
        <a:bodyPr/>
        <a:lstStyle/>
        <a:p>
          <a:endParaRPr lang="en-US"/>
        </a:p>
      </dgm:t>
    </dgm:pt>
    <dgm:pt modelId="{801381ED-0048-4EA4-8E6F-EAD7EC7F6ADB}">
      <dgm:prSet custT="1"/>
      <dgm:spPr/>
      <dgm:t>
        <a:bodyPr/>
        <a:lstStyle/>
        <a:p>
          <a:r>
            <a:rPr lang="en-US" sz="1800" dirty="0"/>
            <a:t>Reduction in rent</a:t>
          </a:r>
        </a:p>
      </dgm:t>
    </dgm:pt>
    <dgm:pt modelId="{D9947D1E-3CAC-45CD-BD58-45FBFE1E295D}" type="parTrans" cxnId="{F19DE988-7192-49B4-A9E2-DA7064659603}">
      <dgm:prSet/>
      <dgm:spPr/>
      <dgm:t>
        <a:bodyPr/>
        <a:lstStyle/>
        <a:p>
          <a:endParaRPr lang="en-US"/>
        </a:p>
      </dgm:t>
    </dgm:pt>
    <dgm:pt modelId="{E62DFAB7-A001-491C-BD3F-868860FE9220}" type="sibTrans" cxnId="{F19DE988-7192-49B4-A9E2-DA7064659603}">
      <dgm:prSet/>
      <dgm:spPr/>
      <dgm:t>
        <a:bodyPr/>
        <a:lstStyle/>
        <a:p>
          <a:endParaRPr lang="en-US"/>
        </a:p>
      </dgm:t>
    </dgm:pt>
    <dgm:pt modelId="{BC11170D-2AD5-42F9-897A-7DBD144F8DB0}">
      <dgm:prSet custT="1"/>
      <dgm:spPr/>
      <dgm:t>
        <a:bodyPr/>
        <a:lstStyle/>
        <a:p>
          <a:r>
            <a:rPr lang="en-US" sz="1800" dirty="0"/>
            <a:t>Reduction in security deposit</a:t>
          </a:r>
        </a:p>
      </dgm:t>
    </dgm:pt>
    <dgm:pt modelId="{26A684FD-B101-447F-9303-96F2C96221E9}" type="parTrans" cxnId="{AE72CA2A-1B1A-4B1D-9BC7-755DED068AB8}">
      <dgm:prSet/>
      <dgm:spPr/>
      <dgm:t>
        <a:bodyPr/>
        <a:lstStyle/>
        <a:p>
          <a:endParaRPr lang="en-US"/>
        </a:p>
      </dgm:t>
    </dgm:pt>
    <dgm:pt modelId="{488CF671-3F10-41E8-B671-A7ED7903CD6E}" type="sibTrans" cxnId="{AE72CA2A-1B1A-4B1D-9BC7-755DED068AB8}">
      <dgm:prSet/>
      <dgm:spPr/>
      <dgm:t>
        <a:bodyPr/>
        <a:lstStyle/>
        <a:p>
          <a:endParaRPr lang="en-US"/>
        </a:p>
      </dgm:t>
    </dgm:pt>
    <dgm:pt modelId="{5A0351E5-682B-40BF-8970-2B62F4C77A1E}">
      <dgm:prSet custT="1"/>
      <dgm:spPr/>
      <dgm:t>
        <a:bodyPr/>
        <a:lstStyle/>
        <a:p>
          <a:r>
            <a:rPr lang="en-US" sz="1800" dirty="0"/>
            <a:t>Maintenance </a:t>
          </a:r>
        </a:p>
      </dgm:t>
    </dgm:pt>
    <dgm:pt modelId="{41A219AF-5AED-411F-B204-094E65279597}" type="parTrans" cxnId="{3A4E2568-B462-4417-9D12-818D97B41453}">
      <dgm:prSet/>
      <dgm:spPr/>
      <dgm:t>
        <a:bodyPr/>
        <a:lstStyle/>
        <a:p>
          <a:endParaRPr lang="en-US"/>
        </a:p>
      </dgm:t>
    </dgm:pt>
    <dgm:pt modelId="{E1AD575B-9A30-4319-8E3C-DA2EC693776F}" type="sibTrans" cxnId="{3A4E2568-B462-4417-9D12-818D97B41453}">
      <dgm:prSet/>
      <dgm:spPr/>
      <dgm:t>
        <a:bodyPr/>
        <a:lstStyle/>
        <a:p>
          <a:endParaRPr lang="en-US"/>
        </a:p>
      </dgm:t>
    </dgm:pt>
    <dgm:pt modelId="{382CF00D-A9DD-482D-B9B1-564F92CD1B02}">
      <dgm:prSet custT="1"/>
      <dgm:spPr/>
      <dgm:t>
        <a:bodyPr/>
        <a:lstStyle/>
        <a:p>
          <a:r>
            <a:rPr lang="en-US" sz="1800" dirty="0"/>
            <a:t>Forgiveness of back rent</a:t>
          </a:r>
        </a:p>
      </dgm:t>
    </dgm:pt>
    <dgm:pt modelId="{236BF577-E902-4681-8158-7526CD7B4A98}" type="parTrans" cxnId="{35B9EE70-8594-43EC-9F90-727B7E1AC12B}">
      <dgm:prSet/>
      <dgm:spPr/>
      <dgm:t>
        <a:bodyPr/>
        <a:lstStyle/>
        <a:p>
          <a:endParaRPr lang="en-US"/>
        </a:p>
      </dgm:t>
    </dgm:pt>
    <dgm:pt modelId="{00E2E863-D3C9-48A5-8E2B-10C3CD984D88}" type="sibTrans" cxnId="{35B9EE70-8594-43EC-9F90-727B7E1AC12B}">
      <dgm:prSet/>
      <dgm:spPr/>
      <dgm:t>
        <a:bodyPr/>
        <a:lstStyle/>
        <a:p>
          <a:endParaRPr lang="en-US"/>
        </a:p>
      </dgm:t>
    </dgm:pt>
    <dgm:pt modelId="{EB60A196-1ADD-4E34-B4C1-94C302E1DAD0}" type="pres">
      <dgm:prSet presAssocID="{D4D955AF-7423-48BE-81A3-C666E96A059E}" presName="linear" presStyleCnt="0">
        <dgm:presLayoutVars>
          <dgm:dir/>
          <dgm:animLvl val="lvl"/>
          <dgm:resizeHandles val="exact"/>
        </dgm:presLayoutVars>
      </dgm:prSet>
      <dgm:spPr/>
    </dgm:pt>
    <dgm:pt modelId="{65043AC6-907E-4F45-8E62-3889E1023D77}" type="pres">
      <dgm:prSet presAssocID="{0630A35B-8932-4776-8D7F-FA3714B943BD}" presName="parentLin" presStyleCnt="0"/>
      <dgm:spPr/>
    </dgm:pt>
    <dgm:pt modelId="{15FA2B06-7F91-4AB5-9B41-C1373C4E13FE}" type="pres">
      <dgm:prSet presAssocID="{0630A35B-8932-4776-8D7F-FA3714B943BD}" presName="parentLeftMargin" presStyleLbl="node1" presStyleIdx="0" presStyleCnt="2"/>
      <dgm:spPr/>
    </dgm:pt>
    <dgm:pt modelId="{23DBFEA7-21E6-437B-9B3E-0E4D03EB793D}" type="pres">
      <dgm:prSet presAssocID="{0630A35B-8932-4776-8D7F-FA3714B943BD}" presName="parentText" presStyleLbl="node1" presStyleIdx="0" presStyleCnt="2" custScaleX="118141" custScaleY="209609">
        <dgm:presLayoutVars>
          <dgm:chMax val="0"/>
          <dgm:bulletEnabled val="1"/>
        </dgm:presLayoutVars>
      </dgm:prSet>
      <dgm:spPr/>
    </dgm:pt>
    <dgm:pt modelId="{35DABB62-EBFF-459A-8ADA-2EFFBF9EBB2F}" type="pres">
      <dgm:prSet presAssocID="{0630A35B-8932-4776-8D7F-FA3714B943BD}" presName="negativeSpace" presStyleCnt="0"/>
      <dgm:spPr/>
    </dgm:pt>
    <dgm:pt modelId="{C40D248C-90EF-4793-B034-8B9724193224}" type="pres">
      <dgm:prSet presAssocID="{0630A35B-8932-4776-8D7F-FA3714B943BD}" presName="childText" presStyleLbl="conFgAcc1" presStyleIdx="0" presStyleCnt="2">
        <dgm:presLayoutVars>
          <dgm:bulletEnabled val="1"/>
        </dgm:presLayoutVars>
      </dgm:prSet>
      <dgm:spPr/>
    </dgm:pt>
    <dgm:pt modelId="{6D0547DC-BAED-4CF5-B933-A4A45766CC94}" type="pres">
      <dgm:prSet presAssocID="{7EABC6C3-F24F-4D48-BBC5-F6C83132A035}" presName="spaceBetweenRectangles" presStyleCnt="0"/>
      <dgm:spPr/>
    </dgm:pt>
    <dgm:pt modelId="{A20FF5AC-ACC4-4673-A904-CBC3C40C38E3}" type="pres">
      <dgm:prSet presAssocID="{B003BD94-486B-4287-8550-E0AEF5811E50}" presName="parentLin" presStyleCnt="0"/>
      <dgm:spPr/>
    </dgm:pt>
    <dgm:pt modelId="{3FC64000-F7C0-4811-9DBE-836E6D83365B}" type="pres">
      <dgm:prSet presAssocID="{B003BD94-486B-4287-8550-E0AEF5811E50}" presName="parentLeftMargin" presStyleLbl="node1" presStyleIdx="0" presStyleCnt="2"/>
      <dgm:spPr/>
    </dgm:pt>
    <dgm:pt modelId="{903215F0-71DD-407F-9E07-E3D9CAC3F444}" type="pres">
      <dgm:prSet presAssocID="{B003BD94-486B-4287-8550-E0AEF5811E50}" presName="parentText" presStyleLbl="node1" presStyleIdx="1" presStyleCnt="2" custScaleX="119032" custScaleY="178990">
        <dgm:presLayoutVars>
          <dgm:chMax val="0"/>
          <dgm:bulletEnabled val="1"/>
        </dgm:presLayoutVars>
      </dgm:prSet>
      <dgm:spPr/>
    </dgm:pt>
    <dgm:pt modelId="{E3E6BEE8-A508-4688-B745-DBB07F1A75B1}" type="pres">
      <dgm:prSet presAssocID="{B003BD94-486B-4287-8550-E0AEF5811E50}" presName="negativeSpace" presStyleCnt="0"/>
      <dgm:spPr/>
    </dgm:pt>
    <dgm:pt modelId="{C95C98B4-3115-41F0-80DA-D1DF6AB921B8}" type="pres">
      <dgm:prSet presAssocID="{B003BD94-486B-4287-8550-E0AEF5811E50}" presName="childText" presStyleLbl="conFgAcc1" presStyleIdx="1" presStyleCnt="2" custScaleY="122549">
        <dgm:presLayoutVars>
          <dgm:bulletEnabled val="1"/>
        </dgm:presLayoutVars>
      </dgm:prSet>
      <dgm:spPr/>
    </dgm:pt>
  </dgm:ptLst>
  <dgm:cxnLst>
    <dgm:cxn modelId="{C4D9D606-4D96-480F-A742-7628F68E479F}" type="presOf" srcId="{0630A35B-8932-4776-8D7F-FA3714B943BD}" destId="{15FA2B06-7F91-4AB5-9B41-C1373C4E13FE}" srcOrd="0" destOrd="0" presId="urn:microsoft.com/office/officeart/2005/8/layout/list1"/>
    <dgm:cxn modelId="{4B824D19-0638-4C64-8374-2D9DE569F2D8}" type="presOf" srcId="{8C6E80FA-A934-42FC-8E04-E02AE32C4760}" destId="{C95C98B4-3115-41F0-80DA-D1DF6AB921B8}" srcOrd="0" destOrd="0" presId="urn:microsoft.com/office/officeart/2005/8/layout/list1"/>
    <dgm:cxn modelId="{AE72CA2A-1B1A-4B1D-9BC7-755DED068AB8}" srcId="{B003BD94-486B-4287-8550-E0AEF5811E50}" destId="{BC11170D-2AD5-42F9-897A-7DBD144F8DB0}" srcOrd="3" destOrd="0" parTransId="{26A684FD-B101-447F-9303-96F2C96221E9}" sibTransId="{488CF671-3F10-41E8-B671-A7ED7903CD6E}"/>
    <dgm:cxn modelId="{E6757960-994C-4729-A3DE-E9E22D78350E}" type="presOf" srcId="{D4D955AF-7423-48BE-81A3-C666E96A059E}" destId="{EB60A196-1ADD-4E34-B4C1-94C302E1DAD0}" srcOrd="0" destOrd="0" presId="urn:microsoft.com/office/officeart/2005/8/layout/list1"/>
    <dgm:cxn modelId="{9F8B3263-3AEA-4F36-A3EC-F4659BEB220F}" srcId="{D4D955AF-7423-48BE-81A3-C666E96A059E}" destId="{B003BD94-486B-4287-8550-E0AEF5811E50}" srcOrd="1" destOrd="0" parTransId="{931B38BC-9E89-492F-9A32-D1B6CBBB53DA}" sibTransId="{296C899D-680D-40B5-BF59-F2EA8CCBB2E7}"/>
    <dgm:cxn modelId="{3A4E2568-B462-4417-9D12-818D97B41453}" srcId="{B003BD94-486B-4287-8550-E0AEF5811E50}" destId="{5A0351E5-682B-40BF-8970-2B62F4C77A1E}" srcOrd="4" destOrd="0" parTransId="{41A219AF-5AED-411F-B204-094E65279597}" sibTransId="{E1AD575B-9A30-4319-8E3C-DA2EC693776F}"/>
    <dgm:cxn modelId="{F49F344B-2009-468E-A476-482FDC7CB3F1}" srcId="{B003BD94-486B-4287-8550-E0AEF5811E50}" destId="{AFE81EF9-2C53-4619-8439-BC1AFFBD8C45}" srcOrd="1" destOrd="0" parTransId="{CEBE07B5-5D27-4A2F-933A-5DB1EE7A02CA}" sibTransId="{A3BD74E7-D7B0-4C99-ADA1-8751DCE30727}"/>
    <dgm:cxn modelId="{35B9EE70-8594-43EC-9F90-727B7E1AC12B}" srcId="{B003BD94-486B-4287-8550-E0AEF5811E50}" destId="{382CF00D-A9DD-482D-B9B1-564F92CD1B02}" srcOrd="5" destOrd="0" parTransId="{236BF577-E902-4681-8158-7526CD7B4A98}" sibTransId="{00E2E863-D3C9-48A5-8E2B-10C3CD984D88}"/>
    <dgm:cxn modelId="{F19DE988-7192-49B4-A9E2-DA7064659603}" srcId="{B003BD94-486B-4287-8550-E0AEF5811E50}" destId="{801381ED-0048-4EA4-8E6F-EAD7EC7F6ADB}" srcOrd="2" destOrd="0" parTransId="{D9947D1E-3CAC-45CD-BD58-45FBFE1E295D}" sibTransId="{E62DFAB7-A001-491C-BD3F-868860FE9220}"/>
    <dgm:cxn modelId="{9CCF3C8B-788E-48B7-93CB-7DE3AF3F0E74}" type="presOf" srcId="{801381ED-0048-4EA4-8E6F-EAD7EC7F6ADB}" destId="{C95C98B4-3115-41F0-80DA-D1DF6AB921B8}" srcOrd="0" destOrd="2" presId="urn:microsoft.com/office/officeart/2005/8/layout/list1"/>
    <dgm:cxn modelId="{320BD68B-DFBC-4FF3-B758-3387629C7775}" srcId="{B003BD94-486B-4287-8550-E0AEF5811E50}" destId="{8C6E80FA-A934-42FC-8E04-E02AE32C4760}" srcOrd="0" destOrd="0" parTransId="{83677C96-4115-4B63-BE68-8A68CCCA3236}" sibTransId="{300298EE-DA62-4CDC-A8E3-BB9AB32A9F00}"/>
    <dgm:cxn modelId="{896EED9B-43AE-433F-9A33-1DF0DF6E8B39}" type="presOf" srcId="{0630A35B-8932-4776-8D7F-FA3714B943BD}" destId="{23DBFEA7-21E6-437B-9B3E-0E4D03EB793D}" srcOrd="1" destOrd="0" presId="urn:microsoft.com/office/officeart/2005/8/layout/list1"/>
    <dgm:cxn modelId="{520620A2-EBEE-4EA2-8A73-4B246E331096}" srcId="{D4D955AF-7423-48BE-81A3-C666E96A059E}" destId="{0630A35B-8932-4776-8D7F-FA3714B943BD}" srcOrd="0" destOrd="0" parTransId="{016968CF-91DF-4993-8D8C-79366E772217}" sibTransId="{7EABC6C3-F24F-4D48-BBC5-F6C83132A035}"/>
    <dgm:cxn modelId="{CBA454A8-3264-4876-BD73-29CEDA0CE2FD}" type="presOf" srcId="{5A0351E5-682B-40BF-8970-2B62F4C77A1E}" destId="{C95C98B4-3115-41F0-80DA-D1DF6AB921B8}" srcOrd="0" destOrd="4" presId="urn:microsoft.com/office/officeart/2005/8/layout/list1"/>
    <dgm:cxn modelId="{C398ECB1-B74D-4682-AAF0-94C9BB051589}" type="presOf" srcId="{B003BD94-486B-4287-8550-E0AEF5811E50}" destId="{903215F0-71DD-407F-9E07-E3D9CAC3F444}" srcOrd="1" destOrd="0" presId="urn:microsoft.com/office/officeart/2005/8/layout/list1"/>
    <dgm:cxn modelId="{41169BC9-94F3-4AEC-904C-4FC55AFED15F}" type="presOf" srcId="{AFE81EF9-2C53-4619-8439-BC1AFFBD8C45}" destId="{C95C98B4-3115-41F0-80DA-D1DF6AB921B8}" srcOrd="0" destOrd="1" presId="urn:microsoft.com/office/officeart/2005/8/layout/list1"/>
    <dgm:cxn modelId="{2A0AECE1-4818-4985-8977-E9C50882D30E}" type="presOf" srcId="{382CF00D-A9DD-482D-B9B1-564F92CD1B02}" destId="{C95C98B4-3115-41F0-80DA-D1DF6AB921B8}" srcOrd="0" destOrd="5" presId="urn:microsoft.com/office/officeart/2005/8/layout/list1"/>
    <dgm:cxn modelId="{5AC381E3-FD10-44AD-BD5B-7C63E4FDF2FC}" type="presOf" srcId="{B003BD94-486B-4287-8550-E0AEF5811E50}" destId="{3FC64000-F7C0-4811-9DBE-836E6D83365B}" srcOrd="0" destOrd="0" presId="urn:microsoft.com/office/officeart/2005/8/layout/list1"/>
    <dgm:cxn modelId="{9EEA6EE7-ECC1-458E-A71B-262239A0B860}" type="presOf" srcId="{BC11170D-2AD5-42F9-897A-7DBD144F8DB0}" destId="{C95C98B4-3115-41F0-80DA-D1DF6AB921B8}" srcOrd="0" destOrd="3" presId="urn:microsoft.com/office/officeart/2005/8/layout/list1"/>
    <dgm:cxn modelId="{65995CA2-57F6-4403-97F7-1251C08FE58D}" type="presParOf" srcId="{EB60A196-1ADD-4E34-B4C1-94C302E1DAD0}" destId="{65043AC6-907E-4F45-8E62-3889E1023D77}" srcOrd="0" destOrd="0" presId="urn:microsoft.com/office/officeart/2005/8/layout/list1"/>
    <dgm:cxn modelId="{47BE1855-4D11-41AA-9B0F-00244A52D735}" type="presParOf" srcId="{65043AC6-907E-4F45-8E62-3889E1023D77}" destId="{15FA2B06-7F91-4AB5-9B41-C1373C4E13FE}" srcOrd="0" destOrd="0" presId="urn:microsoft.com/office/officeart/2005/8/layout/list1"/>
    <dgm:cxn modelId="{B174A2C8-76FF-48A5-8945-82041A395C72}" type="presParOf" srcId="{65043AC6-907E-4F45-8E62-3889E1023D77}" destId="{23DBFEA7-21E6-437B-9B3E-0E4D03EB793D}" srcOrd="1" destOrd="0" presId="urn:microsoft.com/office/officeart/2005/8/layout/list1"/>
    <dgm:cxn modelId="{94D8B84C-2950-4AF8-B288-62439E82C122}" type="presParOf" srcId="{EB60A196-1ADD-4E34-B4C1-94C302E1DAD0}" destId="{35DABB62-EBFF-459A-8ADA-2EFFBF9EBB2F}" srcOrd="1" destOrd="0" presId="urn:microsoft.com/office/officeart/2005/8/layout/list1"/>
    <dgm:cxn modelId="{D1B498F5-3F93-4105-9C7B-0A0C0E164C59}" type="presParOf" srcId="{EB60A196-1ADD-4E34-B4C1-94C302E1DAD0}" destId="{C40D248C-90EF-4793-B034-8B9724193224}" srcOrd="2" destOrd="0" presId="urn:microsoft.com/office/officeart/2005/8/layout/list1"/>
    <dgm:cxn modelId="{802FCC98-5960-4E07-9288-FD3DB22456F7}" type="presParOf" srcId="{EB60A196-1ADD-4E34-B4C1-94C302E1DAD0}" destId="{6D0547DC-BAED-4CF5-B933-A4A45766CC94}" srcOrd="3" destOrd="0" presId="urn:microsoft.com/office/officeart/2005/8/layout/list1"/>
    <dgm:cxn modelId="{6412AE4C-038D-4156-90D7-EC870A290C8C}" type="presParOf" srcId="{EB60A196-1ADD-4E34-B4C1-94C302E1DAD0}" destId="{A20FF5AC-ACC4-4673-A904-CBC3C40C38E3}" srcOrd="4" destOrd="0" presId="urn:microsoft.com/office/officeart/2005/8/layout/list1"/>
    <dgm:cxn modelId="{3F894DE9-7D20-4931-8C52-C3A8CC7376CE}" type="presParOf" srcId="{A20FF5AC-ACC4-4673-A904-CBC3C40C38E3}" destId="{3FC64000-F7C0-4811-9DBE-836E6D83365B}" srcOrd="0" destOrd="0" presId="urn:microsoft.com/office/officeart/2005/8/layout/list1"/>
    <dgm:cxn modelId="{9747D1CF-91F6-47FA-87E9-53D201E66394}" type="presParOf" srcId="{A20FF5AC-ACC4-4673-A904-CBC3C40C38E3}" destId="{903215F0-71DD-407F-9E07-E3D9CAC3F444}" srcOrd="1" destOrd="0" presId="urn:microsoft.com/office/officeart/2005/8/layout/list1"/>
    <dgm:cxn modelId="{A0AF600F-04E0-4CF8-8F69-77A8FB204711}" type="presParOf" srcId="{EB60A196-1ADD-4E34-B4C1-94C302E1DAD0}" destId="{E3E6BEE8-A508-4688-B745-DBB07F1A75B1}" srcOrd="5" destOrd="0" presId="urn:microsoft.com/office/officeart/2005/8/layout/list1"/>
    <dgm:cxn modelId="{85F63C00-C025-468F-B1F3-698522BAE14F}" type="presParOf" srcId="{EB60A196-1ADD-4E34-B4C1-94C302E1DAD0}" destId="{C95C98B4-3115-41F0-80DA-D1DF6AB921B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76661A-FAF9-42EC-A3FF-D58670C51C7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D5FEDDC-095B-4BDD-8600-63C15B3FC020}" type="pres">
      <dgm:prSet presAssocID="{2876661A-FAF9-42EC-A3FF-D58670C51C70}" presName="diagram" presStyleCnt="0">
        <dgm:presLayoutVars>
          <dgm:dir/>
          <dgm:resizeHandles val="exact"/>
        </dgm:presLayoutVars>
      </dgm:prSet>
      <dgm:spPr/>
    </dgm:pt>
  </dgm:ptLst>
  <dgm:cxnLst>
    <dgm:cxn modelId="{ABAFB148-741F-4542-8DE8-00C4E2C5106B}" type="presOf" srcId="{2876661A-FAF9-42EC-A3FF-D58670C51C70}" destId="{1D5FEDDC-095B-4BDD-8600-63C15B3FC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FC20A-134F-4733-9E68-B9D2BFFD6C45}">
      <dsp:nvSpPr>
        <dsp:cNvPr id="0" name=""/>
        <dsp:cNvSpPr/>
      </dsp:nvSpPr>
      <dsp:spPr>
        <a:xfrm>
          <a:off x="0" y="0"/>
          <a:ext cx="10058399" cy="894551"/>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E8C21875-41FB-487F-9F3F-85C1B25A1B79}">
      <dsp:nvSpPr>
        <dsp:cNvPr id="0" name=""/>
        <dsp:cNvSpPr/>
      </dsp:nvSpPr>
      <dsp:spPr>
        <a:xfrm>
          <a:off x="255738" y="196979"/>
          <a:ext cx="492484" cy="4920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DFF02B-D7C3-4726-835F-371E12B5F450}">
      <dsp:nvSpPr>
        <dsp:cNvPr id="0" name=""/>
        <dsp:cNvSpPr/>
      </dsp:nvSpPr>
      <dsp:spPr>
        <a:xfrm>
          <a:off x="1034048" y="0"/>
          <a:ext cx="9008793" cy="92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32" tIns="97632" rIns="97632" bIns="97632" numCol="1" spcCol="1270" anchor="ctr" anchorCtr="0">
          <a:noAutofit/>
        </a:bodyPr>
        <a:lstStyle/>
        <a:p>
          <a:pPr marL="0" lvl="0" indent="0" algn="l" defTabSz="844550">
            <a:lnSpc>
              <a:spcPct val="100000"/>
            </a:lnSpc>
            <a:spcBef>
              <a:spcPct val="0"/>
            </a:spcBef>
            <a:spcAft>
              <a:spcPct val="35000"/>
            </a:spcAft>
            <a:buNone/>
          </a:pPr>
          <a:r>
            <a:rPr lang="en-US" sz="1900" kern="1200" dirty="0"/>
            <a:t>Familial Status:  families with children under the age of 18, pregnant people, anyone who has or is trying to obtain custody of minor children (adoption, foster care, grandparents)</a:t>
          </a:r>
        </a:p>
      </dsp:txBody>
      <dsp:txXfrm>
        <a:off x="1034048" y="0"/>
        <a:ext cx="9008793" cy="922506"/>
      </dsp:txXfrm>
    </dsp:sp>
    <dsp:sp modelId="{F4018801-5E8A-48AD-9B74-59A54B52C934}">
      <dsp:nvSpPr>
        <dsp:cNvPr id="0" name=""/>
        <dsp:cNvSpPr/>
      </dsp:nvSpPr>
      <dsp:spPr>
        <a:xfrm>
          <a:off x="0" y="1019084"/>
          <a:ext cx="10058399" cy="17806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B66D2-A21C-4D2E-AEB1-B40BD87AE4DD}">
      <dsp:nvSpPr>
        <dsp:cNvPr id="0" name=""/>
        <dsp:cNvSpPr/>
      </dsp:nvSpPr>
      <dsp:spPr>
        <a:xfrm>
          <a:off x="247543" y="1671837"/>
          <a:ext cx="492484" cy="4920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181EF5-4539-4B60-A764-AF8514D6C9FA}">
      <dsp:nvSpPr>
        <dsp:cNvPr id="0" name=""/>
        <dsp:cNvSpPr/>
      </dsp:nvSpPr>
      <dsp:spPr>
        <a:xfrm>
          <a:off x="1001370" y="1478676"/>
          <a:ext cx="4526280" cy="92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32" tIns="97632" rIns="97632" bIns="97632" numCol="1" spcCol="1270" anchor="ctr" anchorCtr="0">
          <a:noAutofit/>
        </a:bodyPr>
        <a:lstStyle/>
        <a:p>
          <a:pPr marL="0" lvl="0" indent="0" algn="l" defTabSz="711200">
            <a:lnSpc>
              <a:spcPct val="100000"/>
            </a:lnSpc>
            <a:spcBef>
              <a:spcPct val="0"/>
            </a:spcBef>
            <a:spcAft>
              <a:spcPct val="35000"/>
            </a:spcAft>
            <a:buNone/>
          </a:pPr>
          <a:r>
            <a:rPr lang="en-US" sz="1600" kern="1200" dirty="0"/>
            <a:t>Landlords can limit the number of people that live in an apartment, but it has to be based on the size of the apartment and is determined by local codes.</a:t>
          </a:r>
        </a:p>
      </dsp:txBody>
      <dsp:txXfrm>
        <a:off x="1001370" y="1478676"/>
        <a:ext cx="4526280" cy="922506"/>
      </dsp:txXfrm>
    </dsp:sp>
    <dsp:sp modelId="{DC44FC9B-89D4-47FC-A12E-A79233115A92}">
      <dsp:nvSpPr>
        <dsp:cNvPr id="0" name=""/>
        <dsp:cNvSpPr/>
      </dsp:nvSpPr>
      <dsp:spPr>
        <a:xfrm>
          <a:off x="5560281" y="1125039"/>
          <a:ext cx="4482513" cy="163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73" tIns="94673" rIns="94673" bIns="94673" numCol="1" spcCol="1270" anchor="ctr" anchorCtr="0">
          <a:noAutofit/>
        </a:bodyPr>
        <a:lstStyle/>
        <a:p>
          <a:pPr marL="0" lvl="0" indent="0" algn="l" defTabSz="711200">
            <a:lnSpc>
              <a:spcPct val="100000"/>
            </a:lnSpc>
            <a:spcBef>
              <a:spcPct val="0"/>
            </a:spcBef>
            <a:spcAft>
              <a:spcPct val="35000"/>
            </a:spcAft>
            <a:buNone/>
          </a:pPr>
          <a:r>
            <a:rPr lang="en-US" sz="1600" kern="1200" dirty="0"/>
            <a:t>Very small bedrooms can be limited to one person while large bedrooms may be able to have three or more people</a:t>
          </a:r>
        </a:p>
        <a:p>
          <a:pPr marL="0" lvl="0" indent="0" algn="l" defTabSz="711200">
            <a:lnSpc>
              <a:spcPct val="100000"/>
            </a:lnSpc>
            <a:spcBef>
              <a:spcPct val="0"/>
            </a:spcBef>
            <a:spcAft>
              <a:spcPct val="35000"/>
            </a:spcAft>
            <a:buNone/>
          </a:pPr>
          <a:r>
            <a:rPr lang="en-US" sz="1600" kern="1200" dirty="0"/>
            <a:t>Children under 2 do not count when determining the number of people per bedroom.</a:t>
          </a:r>
        </a:p>
      </dsp:txBody>
      <dsp:txXfrm>
        <a:off x="5560281" y="1125039"/>
        <a:ext cx="4482513" cy="1639184"/>
      </dsp:txXfrm>
    </dsp:sp>
    <dsp:sp modelId="{F7EF8765-A8D9-470C-B1B3-2DF259AF5B18}">
      <dsp:nvSpPr>
        <dsp:cNvPr id="0" name=""/>
        <dsp:cNvSpPr/>
      </dsp:nvSpPr>
      <dsp:spPr>
        <a:xfrm>
          <a:off x="0" y="2877239"/>
          <a:ext cx="10058399" cy="894551"/>
        </a:xfrm>
        <a:prstGeom prst="roundRect">
          <a:avLst>
            <a:gd name="adj" fmla="val 10000"/>
          </a:avLst>
        </a:prstGeom>
        <a:solidFill>
          <a:srgbClr val="AF3787"/>
        </a:solidFill>
        <a:ln>
          <a:noFill/>
        </a:ln>
        <a:effectLst/>
      </dsp:spPr>
      <dsp:style>
        <a:lnRef idx="0">
          <a:scrgbClr r="0" g="0" b="0"/>
        </a:lnRef>
        <a:fillRef idx="1">
          <a:scrgbClr r="0" g="0" b="0"/>
        </a:fillRef>
        <a:effectRef idx="0">
          <a:scrgbClr r="0" g="0" b="0"/>
        </a:effectRef>
        <a:fontRef idx="minor"/>
      </dsp:style>
    </dsp:sp>
    <dsp:sp modelId="{D08DCFFA-5702-4A34-9EE3-F1FDA33EED29}">
      <dsp:nvSpPr>
        <dsp:cNvPr id="0" name=""/>
        <dsp:cNvSpPr/>
      </dsp:nvSpPr>
      <dsp:spPr>
        <a:xfrm>
          <a:off x="285666" y="3092424"/>
          <a:ext cx="492484" cy="492003"/>
        </a:xfrm>
        <a:prstGeom prst="rect">
          <a:avLst/>
        </a:prstGeom>
        <a:solidFill>
          <a:srgbClr val="AF3787"/>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799A64-A27B-4FAB-963A-3E8AB1DC08AF}">
      <dsp:nvSpPr>
        <dsp:cNvPr id="0" name=""/>
        <dsp:cNvSpPr/>
      </dsp:nvSpPr>
      <dsp:spPr>
        <a:xfrm>
          <a:off x="1033687" y="3194564"/>
          <a:ext cx="9008793" cy="92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32" tIns="97632" rIns="97632" bIns="97632" numCol="1" spcCol="1270" anchor="ctr" anchorCtr="0">
          <a:noAutofit/>
        </a:bodyPr>
        <a:lstStyle/>
        <a:p>
          <a:pPr marL="0" lvl="0" indent="0" algn="l" defTabSz="844550">
            <a:lnSpc>
              <a:spcPct val="100000"/>
            </a:lnSpc>
            <a:spcBef>
              <a:spcPct val="0"/>
            </a:spcBef>
            <a:spcAft>
              <a:spcPct val="35000"/>
            </a:spcAft>
            <a:buNone/>
          </a:pPr>
          <a:endParaRPr lang="en-US" sz="1900" kern="1200"/>
        </a:p>
      </dsp:txBody>
      <dsp:txXfrm>
        <a:off x="1033687" y="3194564"/>
        <a:ext cx="9008793" cy="9225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7B3A-E4AF-4590-A0B3-039314DDB210}">
      <dsp:nvSpPr>
        <dsp:cNvPr id="0" name=""/>
        <dsp:cNvSpPr/>
      </dsp:nvSpPr>
      <dsp:spPr>
        <a:xfrm>
          <a:off x="588325" y="969"/>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9EF84-C0E2-4A98-891F-66C87551DCF4}">
      <dsp:nvSpPr>
        <dsp:cNvPr id="0" name=""/>
        <dsp:cNvSpPr/>
      </dsp:nvSpPr>
      <dsp:spPr>
        <a:xfrm>
          <a:off x="786448" y="199092"/>
          <a:ext cx="533408" cy="5334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2D78EC-F50D-4717-BE67-AF1C09F91ED3}">
      <dsp:nvSpPr>
        <dsp:cNvPr id="0" name=""/>
        <dsp:cNvSpPr/>
      </dsp:nvSpPr>
      <dsp:spPr>
        <a:xfrm>
          <a:off x="291140" y="1220188"/>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Assistance animals</a:t>
          </a:r>
        </a:p>
      </dsp:txBody>
      <dsp:txXfrm>
        <a:off x="291140" y="1220188"/>
        <a:ext cx="1524023" cy="609609"/>
      </dsp:txXfrm>
    </dsp:sp>
    <dsp:sp modelId="{63BC3293-A6FC-41F4-BE49-3E40365BAC10}">
      <dsp:nvSpPr>
        <dsp:cNvPr id="0" name=""/>
        <dsp:cNvSpPr/>
      </dsp:nvSpPr>
      <dsp:spPr>
        <a:xfrm>
          <a:off x="2379053" y="969"/>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95145-A590-43A0-BA43-6000EEB38CA2}">
      <dsp:nvSpPr>
        <dsp:cNvPr id="0" name=""/>
        <dsp:cNvSpPr/>
      </dsp:nvSpPr>
      <dsp:spPr>
        <a:xfrm>
          <a:off x="2577176" y="199092"/>
          <a:ext cx="533408" cy="5334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C984A4-18FC-4C76-8604-4CB0D1FBECED}">
      <dsp:nvSpPr>
        <dsp:cNvPr id="0" name=""/>
        <dsp:cNvSpPr/>
      </dsp:nvSpPr>
      <dsp:spPr>
        <a:xfrm>
          <a:off x="2081868" y="1220188"/>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Assigned parking spaces</a:t>
          </a:r>
        </a:p>
      </dsp:txBody>
      <dsp:txXfrm>
        <a:off x="2081868" y="1220188"/>
        <a:ext cx="1524023" cy="609609"/>
      </dsp:txXfrm>
    </dsp:sp>
    <dsp:sp modelId="{ABEC723B-D1CD-4CB6-B2CB-040AC1BAA625}">
      <dsp:nvSpPr>
        <dsp:cNvPr id="0" name=""/>
        <dsp:cNvSpPr/>
      </dsp:nvSpPr>
      <dsp:spPr>
        <a:xfrm>
          <a:off x="4169780" y="969"/>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7D985-42BD-4BF9-B7B6-628BC2D5026A}">
      <dsp:nvSpPr>
        <dsp:cNvPr id="0" name=""/>
        <dsp:cNvSpPr/>
      </dsp:nvSpPr>
      <dsp:spPr>
        <a:xfrm>
          <a:off x="4367903" y="199092"/>
          <a:ext cx="533408" cy="5334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0D4F15-CD6F-478D-9D70-C36C705E9B5C}">
      <dsp:nvSpPr>
        <dsp:cNvPr id="0" name=""/>
        <dsp:cNvSpPr/>
      </dsp:nvSpPr>
      <dsp:spPr>
        <a:xfrm>
          <a:off x="3872596" y="1220188"/>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Transferring Units</a:t>
          </a:r>
        </a:p>
      </dsp:txBody>
      <dsp:txXfrm>
        <a:off x="3872596" y="1220188"/>
        <a:ext cx="1524023" cy="609609"/>
      </dsp:txXfrm>
    </dsp:sp>
    <dsp:sp modelId="{911CF368-D5DC-44D5-B0CF-8F3135CEAA85}">
      <dsp:nvSpPr>
        <dsp:cNvPr id="0" name=""/>
        <dsp:cNvSpPr/>
      </dsp:nvSpPr>
      <dsp:spPr>
        <a:xfrm>
          <a:off x="5960508" y="969"/>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092BF-3DEE-4864-9334-366B7CB52BBB}">
      <dsp:nvSpPr>
        <dsp:cNvPr id="0" name=""/>
        <dsp:cNvSpPr/>
      </dsp:nvSpPr>
      <dsp:spPr>
        <a:xfrm>
          <a:off x="6158631" y="199092"/>
          <a:ext cx="533408" cy="5334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15075B-E0DC-4AF7-8C8F-9713F1AE9897}">
      <dsp:nvSpPr>
        <dsp:cNvPr id="0" name=""/>
        <dsp:cNvSpPr/>
      </dsp:nvSpPr>
      <dsp:spPr>
        <a:xfrm>
          <a:off x="5663323" y="1220188"/>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Communication methods</a:t>
          </a:r>
        </a:p>
      </dsp:txBody>
      <dsp:txXfrm>
        <a:off x="5663323" y="1220188"/>
        <a:ext cx="1524023" cy="609609"/>
      </dsp:txXfrm>
    </dsp:sp>
    <dsp:sp modelId="{2BF82BBA-E91E-4B9C-B54C-40D00C366056}">
      <dsp:nvSpPr>
        <dsp:cNvPr id="0" name=""/>
        <dsp:cNvSpPr/>
      </dsp:nvSpPr>
      <dsp:spPr>
        <a:xfrm>
          <a:off x="1483689" y="2192145"/>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5DB85-FEB8-40F8-9A14-5A3D477A8B2D}">
      <dsp:nvSpPr>
        <dsp:cNvPr id="0" name=""/>
        <dsp:cNvSpPr/>
      </dsp:nvSpPr>
      <dsp:spPr>
        <a:xfrm>
          <a:off x="1693616" y="2423126"/>
          <a:ext cx="533408" cy="5334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5FD8FF-FB50-4950-8B86-D32F6B0F53E0}">
      <dsp:nvSpPr>
        <dsp:cNvPr id="0" name=""/>
        <dsp:cNvSpPr/>
      </dsp:nvSpPr>
      <dsp:spPr>
        <a:xfrm>
          <a:off x="1186504" y="3430022"/>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Trash Pickup</a:t>
          </a:r>
        </a:p>
      </dsp:txBody>
      <dsp:txXfrm>
        <a:off x="1186504" y="3430022"/>
        <a:ext cx="1524023" cy="609609"/>
      </dsp:txXfrm>
    </dsp:sp>
    <dsp:sp modelId="{FF4CD4F1-7E4A-42AE-BEE5-B3C1830658B6}">
      <dsp:nvSpPr>
        <dsp:cNvPr id="0" name=""/>
        <dsp:cNvSpPr/>
      </dsp:nvSpPr>
      <dsp:spPr>
        <a:xfrm>
          <a:off x="3274416" y="2210803"/>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79605-7552-41F5-B71C-19D4C2F1F329}">
      <dsp:nvSpPr>
        <dsp:cNvPr id="0" name=""/>
        <dsp:cNvSpPr/>
      </dsp:nvSpPr>
      <dsp:spPr>
        <a:xfrm>
          <a:off x="3472539" y="2408926"/>
          <a:ext cx="533408" cy="5334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4B6542-42E4-426E-9046-0C415EF35995}">
      <dsp:nvSpPr>
        <dsp:cNvPr id="0" name=""/>
        <dsp:cNvSpPr/>
      </dsp:nvSpPr>
      <dsp:spPr>
        <a:xfrm>
          <a:off x="2977232" y="3430022"/>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Snow</a:t>
          </a:r>
          <a:r>
            <a:rPr lang="en-US" sz="1100" kern="1200" dirty="0"/>
            <a:t> </a:t>
          </a:r>
          <a:r>
            <a:rPr lang="en-US" sz="1400" kern="1200" dirty="0"/>
            <a:t>Removal</a:t>
          </a:r>
        </a:p>
      </dsp:txBody>
      <dsp:txXfrm>
        <a:off x="2977232" y="3430022"/>
        <a:ext cx="1524023" cy="609609"/>
      </dsp:txXfrm>
    </dsp:sp>
    <dsp:sp modelId="{264C1110-9EAE-4EE2-9A70-4EFEBED04FCC}">
      <dsp:nvSpPr>
        <dsp:cNvPr id="0" name=""/>
        <dsp:cNvSpPr/>
      </dsp:nvSpPr>
      <dsp:spPr>
        <a:xfrm>
          <a:off x="5065144" y="2210803"/>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3646D-E30F-4BB1-9D87-ACE88D6185AF}">
      <dsp:nvSpPr>
        <dsp:cNvPr id="0" name=""/>
        <dsp:cNvSpPr/>
      </dsp:nvSpPr>
      <dsp:spPr>
        <a:xfrm>
          <a:off x="5263267" y="2408926"/>
          <a:ext cx="533408" cy="5334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B0E75E-DB62-4753-A120-C455C4C075C3}">
      <dsp:nvSpPr>
        <dsp:cNvPr id="0" name=""/>
        <dsp:cNvSpPr/>
      </dsp:nvSpPr>
      <dsp:spPr>
        <a:xfrm>
          <a:off x="4767959" y="3430022"/>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Leniency for behavior that violates a lease</a:t>
          </a:r>
        </a:p>
      </dsp:txBody>
      <dsp:txXfrm>
        <a:off x="4767959" y="3430022"/>
        <a:ext cx="1524023" cy="6096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4337D-BF69-4A30-8B33-2DED2368AEF1}">
      <dsp:nvSpPr>
        <dsp:cNvPr id="0" name=""/>
        <dsp:cNvSpPr/>
      </dsp:nvSpPr>
      <dsp:spPr>
        <a:xfrm>
          <a:off x="866222" y="1367"/>
          <a:ext cx="1054037" cy="10540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32932-5629-41C7-9FB4-6CA3C098D8A1}">
      <dsp:nvSpPr>
        <dsp:cNvPr id="0" name=""/>
        <dsp:cNvSpPr/>
      </dsp:nvSpPr>
      <dsp:spPr>
        <a:xfrm>
          <a:off x="1090853" y="225998"/>
          <a:ext cx="604775" cy="604775"/>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8FE2C0-15F4-4C0E-810E-DF657D07B445}">
      <dsp:nvSpPr>
        <dsp:cNvPr id="0" name=""/>
        <dsp:cNvSpPr/>
      </dsp:nvSpPr>
      <dsp:spPr>
        <a:xfrm>
          <a:off x="529276" y="1383711"/>
          <a:ext cx="1727929" cy="69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Ramps</a:t>
          </a:r>
        </a:p>
      </dsp:txBody>
      <dsp:txXfrm>
        <a:off x="529276" y="1383711"/>
        <a:ext cx="1727929" cy="691171"/>
      </dsp:txXfrm>
    </dsp:sp>
    <dsp:sp modelId="{1E22AADC-44E5-4874-8516-C9B8CBD10907}">
      <dsp:nvSpPr>
        <dsp:cNvPr id="0" name=""/>
        <dsp:cNvSpPr/>
      </dsp:nvSpPr>
      <dsp:spPr>
        <a:xfrm>
          <a:off x="2896539" y="1367"/>
          <a:ext cx="1054037" cy="10540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57887-BC12-486C-AE17-92A133BF7EAD}">
      <dsp:nvSpPr>
        <dsp:cNvPr id="0" name=""/>
        <dsp:cNvSpPr/>
      </dsp:nvSpPr>
      <dsp:spPr>
        <a:xfrm>
          <a:off x="3121170" y="225998"/>
          <a:ext cx="604775" cy="60477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AE5056-BD16-43BE-B4BB-811FCAC74D78}">
      <dsp:nvSpPr>
        <dsp:cNvPr id="0" name=""/>
        <dsp:cNvSpPr/>
      </dsp:nvSpPr>
      <dsp:spPr>
        <a:xfrm>
          <a:off x="2559593" y="1383711"/>
          <a:ext cx="1727929" cy="69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Grab bars</a:t>
          </a:r>
        </a:p>
      </dsp:txBody>
      <dsp:txXfrm>
        <a:off x="2559593" y="1383711"/>
        <a:ext cx="1727929" cy="691171"/>
      </dsp:txXfrm>
    </dsp:sp>
    <dsp:sp modelId="{9EFAF5C2-F939-4937-99DA-72D6D023AB21}">
      <dsp:nvSpPr>
        <dsp:cNvPr id="0" name=""/>
        <dsp:cNvSpPr/>
      </dsp:nvSpPr>
      <dsp:spPr>
        <a:xfrm>
          <a:off x="4926857" y="1367"/>
          <a:ext cx="1054037" cy="10540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FE65F-4034-406B-BA99-0E96D4C533BE}">
      <dsp:nvSpPr>
        <dsp:cNvPr id="0" name=""/>
        <dsp:cNvSpPr/>
      </dsp:nvSpPr>
      <dsp:spPr>
        <a:xfrm>
          <a:off x="5151488" y="225998"/>
          <a:ext cx="604775" cy="60477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FA2634-9A7F-433D-81A4-0053C2539E93}">
      <dsp:nvSpPr>
        <dsp:cNvPr id="0" name=""/>
        <dsp:cNvSpPr/>
      </dsp:nvSpPr>
      <dsp:spPr>
        <a:xfrm>
          <a:off x="4589911" y="1383711"/>
          <a:ext cx="1727929" cy="69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Sidewalks</a:t>
          </a:r>
        </a:p>
      </dsp:txBody>
      <dsp:txXfrm>
        <a:off x="4589911" y="1383711"/>
        <a:ext cx="1727929" cy="691171"/>
      </dsp:txXfrm>
    </dsp:sp>
    <dsp:sp modelId="{09440798-5226-4816-932D-F6233CE60B03}">
      <dsp:nvSpPr>
        <dsp:cNvPr id="0" name=""/>
        <dsp:cNvSpPr/>
      </dsp:nvSpPr>
      <dsp:spPr>
        <a:xfrm>
          <a:off x="1730306" y="2508341"/>
          <a:ext cx="1054037" cy="10540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A0768-0772-497B-8705-4DF93FA94890}">
      <dsp:nvSpPr>
        <dsp:cNvPr id="0" name=""/>
        <dsp:cNvSpPr/>
      </dsp:nvSpPr>
      <dsp:spPr>
        <a:xfrm>
          <a:off x="5469416" y="1920123"/>
          <a:ext cx="604775" cy="60477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1B5E54-9F68-4726-ABA0-2612229004E8}">
      <dsp:nvSpPr>
        <dsp:cNvPr id="0" name=""/>
        <dsp:cNvSpPr/>
      </dsp:nvSpPr>
      <dsp:spPr>
        <a:xfrm>
          <a:off x="1392221" y="3799488"/>
          <a:ext cx="1727929" cy="69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Power Assisted Doors</a:t>
          </a:r>
        </a:p>
      </dsp:txBody>
      <dsp:txXfrm>
        <a:off x="1392221" y="3799488"/>
        <a:ext cx="1727929" cy="691171"/>
      </dsp:txXfrm>
    </dsp:sp>
    <dsp:sp modelId="{9F74BBE2-2E76-4B89-A20D-DC93CCEE1352}">
      <dsp:nvSpPr>
        <dsp:cNvPr id="0" name=""/>
        <dsp:cNvSpPr/>
      </dsp:nvSpPr>
      <dsp:spPr>
        <a:xfrm>
          <a:off x="3988959" y="2524900"/>
          <a:ext cx="1054037" cy="10540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BDE7F-EA19-433F-AD38-F44A22FE268C}">
      <dsp:nvSpPr>
        <dsp:cNvPr id="0" name=""/>
        <dsp:cNvSpPr/>
      </dsp:nvSpPr>
      <dsp:spPr>
        <a:xfrm>
          <a:off x="4205727" y="2684039"/>
          <a:ext cx="604775" cy="60477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14395-6286-444A-A850-2C3F927A5B16}">
      <dsp:nvSpPr>
        <dsp:cNvPr id="0" name=""/>
        <dsp:cNvSpPr/>
      </dsp:nvSpPr>
      <dsp:spPr>
        <a:xfrm>
          <a:off x="3646305" y="3712027"/>
          <a:ext cx="1727929" cy="69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Flashing smoke alarms or doorbells</a:t>
          </a:r>
        </a:p>
      </dsp:txBody>
      <dsp:txXfrm>
        <a:off x="3646305" y="3712027"/>
        <a:ext cx="1727929" cy="6911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6033A-66CA-4174-A153-063E25AC4DD1}">
      <dsp:nvSpPr>
        <dsp:cNvPr id="0" name=""/>
        <dsp:cNvSpPr/>
      </dsp:nvSpPr>
      <dsp:spPr>
        <a:xfrm>
          <a:off x="0" y="1964"/>
          <a:ext cx="6454987"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4C44A7F-96A3-4FA5-845C-7F2FD2025DFD}">
      <dsp:nvSpPr>
        <dsp:cNvPr id="0" name=""/>
        <dsp:cNvSpPr/>
      </dsp:nvSpPr>
      <dsp:spPr>
        <a:xfrm>
          <a:off x="0" y="1964"/>
          <a:ext cx="6454987"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Federally subsidized housing (includes HUD and USDA subsidized housing) - housing provider is responsible for costs of all modifications.</a:t>
          </a:r>
        </a:p>
      </dsp:txBody>
      <dsp:txXfrm>
        <a:off x="0" y="1964"/>
        <a:ext cx="6454987" cy="1339810"/>
      </dsp:txXfrm>
    </dsp:sp>
    <dsp:sp modelId="{56EFBADE-3159-416C-92AC-D7C29DCFD733}">
      <dsp:nvSpPr>
        <dsp:cNvPr id="0" name=""/>
        <dsp:cNvSpPr/>
      </dsp:nvSpPr>
      <dsp:spPr>
        <a:xfrm>
          <a:off x="0" y="1341774"/>
          <a:ext cx="6454987"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63F1910-3F0D-4C2F-8218-36F126F8D0F7}">
      <dsp:nvSpPr>
        <dsp:cNvPr id="0" name=""/>
        <dsp:cNvSpPr/>
      </dsp:nvSpPr>
      <dsp:spPr>
        <a:xfrm>
          <a:off x="0" y="1341774"/>
          <a:ext cx="6454987"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Private housing - tenant is responsible for paying for modifications within their units while the landlord is responsible for paying for some modifications to common areas.</a:t>
          </a:r>
        </a:p>
      </dsp:txBody>
      <dsp:txXfrm>
        <a:off x="0" y="1341774"/>
        <a:ext cx="6454987" cy="1339810"/>
      </dsp:txXfrm>
    </dsp:sp>
    <dsp:sp modelId="{144BE276-8AE3-45A2-BC7C-1E19F3AE688B}">
      <dsp:nvSpPr>
        <dsp:cNvPr id="0" name=""/>
        <dsp:cNvSpPr/>
      </dsp:nvSpPr>
      <dsp:spPr>
        <a:xfrm>
          <a:off x="0" y="2681585"/>
          <a:ext cx="6454987"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2045B17-AC2A-431C-BCD5-48E25752269F}">
      <dsp:nvSpPr>
        <dsp:cNvPr id="0" name=""/>
        <dsp:cNvSpPr/>
      </dsp:nvSpPr>
      <dsp:spPr>
        <a:xfrm>
          <a:off x="0" y="2681585"/>
          <a:ext cx="6454987"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If modifications are necessary due to failure to comply with design and construction standards, the housing provider is responsible for paying for the modification</a:t>
          </a:r>
        </a:p>
      </dsp:txBody>
      <dsp:txXfrm>
        <a:off x="0" y="2681585"/>
        <a:ext cx="6454987" cy="13398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182FD-3C08-4265-AE07-D15AD3143695}">
      <dsp:nvSpPr>
        <dsp:cNvPr id="0" name=""/>
        <dsp:cNvSpPr/>
      </dsp:nvSpPr>
      <dsp:spPr>
        <a:xfrm>
          <a:off x="0" y="65520"/>
          <a:ext cx="10058399" cy="171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All animals reasonably kept in households, including a dog, cat, small bird, rabbit, hamster, gerbil, other rodent, fish, turtle, or other small, domesticated animal that is traditionally kept in the home for pleasure rather than for commercial purposes.</a:t>
          </a:r>
        </a:p>
      </dsp:txBody>
      <dsp:txXfrm>
        <a:off x="83616" y="149136"/>
        <a:ext cx="9891167" cy="1545648"/>
      </dsp:txXfrm>
    </dsp:sp>
    <dsp:sp modelId="{DD18770B-3ABF-48E1-8543-73C5E9536612}">
      <dsp:nvSpPr>
        <dsp:cNvPr id="0" name=""/>
        <dsp:cNvSpPr/>
      </dsp:nvSpPr>
      <dsp:spPr>
        <a:xfrm>
          <a:off x="0" y="1847520"/>
          <a:ext cx="10058399" cy="171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Unique animals or multiple animals may be requested as support animals, but the requester must specifically demonstrate a disability-related need for that specific animal. </a:t>
          </a:r>
        </a:p>
      </dsp:txBody>
      <dsp:txXfrm>
        <a:off x="83616" y="1931136"/>
        <a:ext cx="9891167" cy="1545648"/>
      </dsp:txXfrm>
    </dsp:sp>
    <dsp:sp modelId="{9F133146-9ED4-458C-A684-C8224B08E89C}">
      <dsp:nvSpPr>
        <dsp:cNvPr id="0" name=""/>
        <dsp:cNvSpPr/>
      </dsp:nvSpPr>
      <dsp:spPr>
        <a:xfrm>
          <a:off x="0" y="3560400"/>
          <a:ext cx="10058399"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US" sz="1900" kern="1200" dirty="0"/>
        </a:p>
      </dsp:txBody>
      <dsp:txXfrm>
        <a:off x="0" y="3560400"/>
        <a:ext cx="10058399" cy="3974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4E43E-69D0-4FA4-9F4B-519F2E29A9E2}">
      <dsp:nvSpPr>
        <dsp:cNvPr id="0" name=""/>
        <dsp:cNvSpPr/>
      </dsp:nvSpPr>
      <dsp:spPr>
        <a:xfrm>
          <a:off x="1735199" y="44552"/>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B7D322-0304-4E66-92AE-7106DD31AF73}">
      <dsp:nvSpPr>
        <dsp:cNvPr id="0" name=""/>
        <dsp:cNvSpPr/>
      </dsp:nvSpPr>
      <dsp:spPr>
        <a:xfrm>
          <a:off x="331199" y="17155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a:t>OCA created pro se forms for Article 7d petitions</a:t>
          </a:r>
        </a:p>
      </dsp:txBody>
      <dsp:txXfrm>
        <a:off x="331199" y="1715522"/>
        <a:ext cx="4320000" cy="648000"/>
      </dsp:txXfrm>
    </dsp:sp>
    <dsp:sp modelId="{A47FA5F0-5607-4687-94CA-B8B11154BE27}">
      <dsp:nvSpPr>
        <dsp:cNvPr id="0" name=""/>
        <dsp:cNvSpPr/>
      </dsp:nvSpPr>
      <dsp:spPr>
        <a:xfrm>
          <a:off x="331199" y="2437462"/>
          <a:ext cx="4320000" cy="130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Pro se forms available at: </a:t>
          </a:r>
          <a:r>
            <a:rPr lang="en-US" sz="1700" kern="1200">
              <a:hlinkClick xmlns:r="http://schemas.openxmlformats.org/officeDocument/2006/relationships" r:id="rId2"/>
            </a:rPr>
            <a:t>https://ww2.nycourts.gov/article-7-d-english-36716</a:t>
          </a:r>
          <a:r>
            <a:rPr lang="en-US" sz="1700" kern="1200"/>
            <a:t> </a:t>
          </a:r>
        </a:p>
        <a:p>
          <a:pPr marL="0" lvl="0" indent="0" algn="ctr" defTabSz="755650">
            <a:lnSpc>
              <a:spcPct val="90000"/>
            </a:lnSpc>
            <a:spcBef>
              <a:spcPct val="0"/>
            </a:spcBef>
            <a:spcAft>
              <a:spcPct val="35000"/>
            </a:spcAft>
            <a:buNone/>
          </a:pPr>
          <a:r>
            <a:rPr lang="en-US" sz="1700" kern="1200"/>
            <a:t>Most court clerks will provide the forms to pro se litigants</a:t>
          </a:r>
        </a:p>
      </dsp:txBody>
      <dsp:txXfrm>
        <a:off x="331199" y="2437462"/>
        <a:ext cx="4320000" cy="1304064"/>
      </dsp:txXfrm>
    </dsp:sp>
    <dsp:sp modelId="{84D3D51F-1728-4AFB-926F-F9BBCA46B207}">
      <dsp:nvSpPr>
        <dsp:cNvPr id="0" name=""/>
        <dsp:cNvSpPr/>
      </dsp:nvSpPr>
      <dsp:spPr>
        <a:xfrm>
          <a:off x="6811200" y="44552"/>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8505F4-6AE7-4DAC-BDBA-DC8B04E58B47}">
      <dsp:nvSpPr>
        <dsp:cNvPr id="0" name=""/>
        <dsp:cNvSpPr/>
      </dsp:nvSpPr>
      <dsp:spPr>
        <a:xfrm>
          <a:off x="5407199" y="17155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a:t>Filing fee $45</a:t>
          </a:r>
        </a:p>
      </dsp:txBody>
      <dsp:txXfrm>
        <a:off x="5407199" y="1715522"/>
        <a:ext cx="4320000" cy="648000"/>
      </dsp:txXfrm>
    </dsp:sp>
    <dsp:sp modelId="{B90F1210-1855-4F2B-BF96-230D5811CF4F}">
      <dsp:nvSpPr>
        <dsp:cNvPr id="0" name=""/>
        <dsp:cNvSpPr/>
      </dsp:nvSpPr>
      <dsp:spPr>
        <a:xfrm>
          <a:off x="5407199" y="2437462"/>
          <a:ext cx="4320000" cy="130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Fee can be waived for indigent persons</a:t>
          </a:r>
        </a:p>
        <a:p>
          <a:pPr marL="0" lvl="0" indent="0" algn="ctr" defTabSz="755650">
            <a:lnSpc>
              <a:spcPct val="90000"/>
            </a:lnSpc>
            <a:spcBef>
              <a:spcPct val="0"/>
            </a:spcBef>
            <a:spcAft>
              <a:spcPct val="35000"/>
            </a:spcAft>
            <a:buNone/>
          </a:pPr>
          <a:r>
            <a:rPr lang="en-US" sz="1700" kern="1200"/>
            <a:t>Fee waiver application available at: </a:t>
          </a:r>
          <a:r>
            <a:rPr lang="en-US" sz="1700" u="sng" kern="1200">
              <a:hlinkClick xmlns:r="http://schemas.openxmlformats.org/officeDocument/2006/relationships" r:id="rId4"/>
            </a:rPr>
            <a:t>https://ww2.nycourts.gov/fee-waiver-application-36856</a:t>
          </a:r>
          <a:r>
            <a:rPr lang="en-US" sz="1700" u="sng" kern="1200"/>
            <a:t>  </a:t>
          </a:r>
          <a:endParaRPr lang="en-US" sz="1700" kern="1200"/>
        </a:p>
      </dsp:txBody>
      <dsp:txXfrm>
        <a:off x="5407199" y="2437462"/>
        <a:ext cx="4320000" cy="1304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28C5F-00B6-4DDE-8C43-C7639C9F470A}">
      <dsp:nvSpPr>
        <dsp:cNvPr id="0" name=""/>
        <dsp:cNvSpPr/>
      </dsp:nvSpPr>
      <dsp:spPr>
        <a:xfrm>
          <a:off x="0" y="80591"/>
          <a:ext cx="6847117"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Domestic violence survivors are protected under fair housing laws and other state laws</a:t>
          </a:r>
        </a:p>
      </dsp:txBody>
      <dsp:txXfrm>
        <a:off x="34954" y="115545"/>
        <a:ext cx="6777209" cy="646132"/>
      </dsp:txXfrm>
    </dsp:sp>
    <dsp:sp modelId="{5B9FBD77-927C-4F90-BCE6-44CB1AF8BB58}">
      <dsp:nvSpPr>
        <dsp:cNvPr id="0" name=""/>
        <dsp:cNvSpPr/>
      </dsp:nvSpPr>
      <dsp:spPr>
        <a:xfrm>
          <a:off x="0" y="848471"/>
          <a:ext cx="6847117"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Housing providers can not evict domestic violence survivors because of incidents or police activity at the property</a:t>
          </a:r>
        </a:p>
      </dsp:txBody>
      <dsp:txXfrm>
        <a:off x="34954" y="883425"/>
        <a:ext cx="6777209" cy="646132"/>
      </dsp:txXfrm>
    </dsp:sp>
    <dsp:sp modelId="{70D6162D-3EDD-4528-B50A-8237613CB0A4}">
      <dsp:nvSpPr>
        <dsp:cNvPr id="0" name=""/>
        <dsp:cNvSpPr/>
      </dsp:nvSpPr>
      <dsp:spPr>
        <a:xfrm>
          <a:off x="0" y="1564511"/>
          <a:ext cx="6847117"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3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Permissible Evictions – </a:t>
          </a:r>
        </a:p>
        <a:p>
          <a:pPr marL="228600" lvl="2" indent="-114300" algn="l" defTabSz="622300">
            <a:lnSpc>
              <a:spcPct val="90000"/>
            </a:lnSpc>
            <a:spcBef>
              <a:spcPct val="0"/>
            </a:spcBef>
            <a:spcAft>
              <a:spcPct val="20000"/>
            </a:spcAft>
            <a:buChar char="•"/>
          </a:pPr>
          <a:r>
            <a:rPr lang="en-US" sz="1400" kern="1200" dirty="0"/>
            <a:t>Other violation of the lease not related to the domestic violence as long as survivor is not subjected to stricter standard</a:t>
          </a:r>
        </a:p>
        <a:p>
          <a:pPr marL="228600" lvl="2" indent="-114300" algn="l" defTabSz="622300">
            <a:lnSpc>
              <a:spcPct val="90000"/>
            </a:lnSpc>
            <a:spcBef>
              <a:spcPct val="0"/>
            </a:spcBef>
            <a:spcAft>
              <a:spcPct val="20000"/>
            </a:spcAft>
            <a:buChar char="•"/>
          </a:pPr>
          <a:r>
            <a:rPr lang="en-US" sz="1400" kern="1200" dirty="0"/>
            <a:t>Actual or imminent threat to employees or others at the property and there are no other actions that can be taken to reduce the threat</a:t>
          </a:r>
        </a:p>
      </dsp:txBody>
      <dsp:txXfrm>
        <a:off x="0" y="1564511"/>
        <a:ext cx="6847117" cy="1117800"/>
      </dsp:txXfrm>
    </dsp:sp>
    <dsp:sp modelId="{86F2C51E-BE1B-418A-9DFA-8F6482AC838C}">
      <dsp:nvSpPr>
        <dsp:cNvPr id="0" name=""/>
        <dsp:cNvSpPr/>
      </dsp:nvSpPr>
      <dsp:spPr>
        <a:xfrm>
          <a:off x="0" y="2682311"/>
          <a:ext cx="6847117"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Domestic violence survivors living in subsidized properties have rights under VAWA</a:t>
          </a:r>
        </a:p>
      </dsp:txBody>
      <dsp:txXfrm>
        <a:off x="34954" y="2717265"/>
        <a:ext cx="6777209" cy="646132"/>
      </dsp:txXfrm>
    </dsp:sp>
    <dsp:sp modelId="{F648C383-4FD4-4F43-A45C-E7C1F01BE149}">
      <dsp:nvSpPr>
        <dsp:cNvPr id="0" name=""/>
        <dsp:cNvSpPr/>
      </dsp:nvSpPr>
      <dsp:spPr>
        <a:xfrm>
          <a:off x="0" y="3398351"/>
          <a:ext cx="6847117"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3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Emergency transfers</a:t>
          </a:r>
        </a:p>
        <a:p>
          <a:pPr marL="114300" lvl="1" indent="-114300" algn="l" defTabSz="622300">
            <a:lnSpc>
              <a:spcPct val="90000"/>
            </a:lnSpc>
            <a:spcBef>
              <a:spcPct val="0"/>
            </a:spcBef>
            <a:spcAft>
              <a:spcPct val="20000"/>
            </a:spcAft>
            <a:buChar char="•"/>
          </a:pPr>
          <a:r>
            <a:rPr lang="en-US" sz="1400" kern="1200" dirty="0"/>
            <a:t>Self-certification by survivors</a:t>
          </a:r>
        </a:p>
        <a:p>
          <a:pPr marL="114300" lvl="1" indent="-114300" algn="l" defTabSz="622300">
            <a:lnSpc>
              <a:spcPct val="90000"/>
            </a:lnSpc>
            <a:spcBef>
              <a:spcPct val="0"/>
            </a:spcBef>
            <a:spcAft>
              <a:spcPct val="20000"/>
            </a:spcAft>
            <a:buChar char="•"/>
          </a:pPr>
          <a:r>
            <a:rPr lang="en-US" sz="1400" kern="1200"/>
            <a:t>Can’t deny housing due to adverse effects of abuse</a:t>
          </a:r>
        </a:p>
      </dsp:txBody>
      <dsp:txXfrm>
        <a:off x="0" y="3398351"/>
        <a:ext cx="6847117" cy="726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28C5F-00B6-4DDE-8C43-C7639C9F470A}">
      <dsp:nvSpPr>
        <dsp:cNvPr id="0" name=""/>
        <dsp:cNvSpPr/>
      </dsp:nvSpPr>
      <dsp:spPr>
        <a:xfrm>
          <a:off x="0" y="127436"/>
          <a:ext cx="6847117" cy="17046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Local governments can not require that landlords evict domestic violence survivors because of police activity</a:t>
          </a:r>
        </a:p>
      </dsp:txBody>
      <dsp:txXfrm>
        <a:off x="83216" y="210652"/>
        <a:ext cx="6680685" cy="1538258"/>
      </dsp:txXfrm>
    </dsp:sp>
    <dsp:sp modelId="{F656052A-73C5-4907-8252-273052B877A0}">
      <dsp:nvSpPr>
        <dsp:cNvPr id="0" name=""/>
        <dsp:cNvSpPr/>
      </dsp:nvSpPr>
      <dsp:spPr>
        <a:xfrm>
          <a:off x="0" y="1832126"/>
          <a:ext cx="6847117" cy="224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3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Target Calls for Police Activity</a:t>
          </a:r>
        </a:p>
        <a:p>
          <a:pPr marL="228600" lvl="1" indent="-228600" algn="l" defTabSz="1066800">
            <a:lnSpc>
              <a:spcPct val="90000"/>
            </a:lnSpc>
            <a:spcBef>
              <a:spcPct val="0"/>
            </a:spcBef>
            <a:spcAft>
              <a:spcPct val="20000"/>
            </a:spcAft>
            <a:buChar char="•"/>
          </a:pPr>
          <a:r>
            <a:rPr lang="en-US" sz="2400" kern="1200" dirty="0"/>
            <a:t>Designate property as a nuisance – no exception for victims of crime or for emergency aid</a:t>
          </a:r>
        </a:p>
        <a:p>
          <a:pPr marL="228600" lvl="1" indent="-228600" algn="l" defTabSz="1066800">
            <a:lnSpc>
              <a:spcPct val="90000"/>
            </a:lnSpc>
            <a:spcBef>
              <a:spcPct val="0"/>
            </a:spcBef>
            <a:spcAft>
              <a:spcPct val="20000"/>
            </a:spcAft>
            <a:buChar char="•"/>
          </a:pPr>
          <a:r>
            <a:rPr lang="en-US" sz="2400" kern="1200" dirty="0"/>
            <a:t>Penalties include civil and criminal fines, revocation of rental permits, certificate of occupancy</a:t>
          </a:r>
        </a:p>
      </dsp:txBody>
      <dsp:txXfrm>
        <a:off x="0" y="1832126"/>
        <a:ext cx="6847117" cy="2245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947DA-1903-428E-9356-752F0BAD6526}">
      <dsp:nvSpPr>
        <dsp:cNvPr id="0" name=""/>
        <dsp:cNvSpPr/>
      </dsp:nvSpPr>
      <dsp:spPr>
        <a:xfrm>
          <a:off x="0" y="472577"/>
          <a:ext cx="6847117"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Blanket bans on individuals with criminal legal system involvement or denials based on arrest record alone are considered discriminatory</a:t>
          </a:r>
        </a:p>
      </dsp:txBody>
      <dsp:txXfrm>
        <a:off x="34954" y="507531"/>
        <a:ext cx="6777209" cy="646132"/>
      </dsp:txXfrm>
    </dsp:sp>
    <dsp:sp modelId="{4FC5FCC8-C7A7-432F-85DE-4F4CF8A01897}">
      <dsp:nvSpPr>
        <dsp:cNvPr id="0" name=""/>
        <dsp:cNvSpPr/>
      </dsp:nvSpPr>
      <dsp:spPr>
        <a:xfrm>
          <a:off x="0" y="1240457"/>
          <a:ext cx="6847117"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Housing provider should conduct an individualized assessment that considers:</a:t>
          </a:r>
        </a:p>
      </dsp:txBody>
      <dsp:txXfrm>
        <a:off x="34954" y="1275411"/>
        <a:ext cx="6777209" cy="646132"/>
      </dsp:txXfrm>
    </dsp:sp>
    <dsp:sp modelId="{79414BD0-7F6C-4BB4-A81A-5721B9AD4C78}">
      <dsp:nvSpPr>
        <dsp:cNvPr id="0" name=""/>
        <dsp:cNvSpPr/>
      </dsp:nvSpPr>
      <dsp:spPr>
        <a:xfrm>
          <a:off x="0" y="1956497"/>
          <a:ext cx="6847117"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3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Nature and severity of offence</a:t>
          </a:r>
        </a:p>
        <a:p>
          <a:pPr marL="114300" lvl="1" indent="-114300" algn="l" defTabSz="622300">
            <a:lnSpc>
              <a:spcPct val="90000"/>
            </a:lnSpc>
            <a:spcBef>
              <a:spcPct val="0"/>
            </a:spcBef>
            <a:spcAft>
              <a:spcPct val="20000"/>
            </a:spcAft>
            <a:buChar char="•"/>
          </a:pPr>
          <a:r>
            <a:rPr lang="en-US" sz="1400" kern="1200"/>
            <a:t>Time since conviction</a:t>
          </a:r>
        </a:p>
        <a:p>
          <a:pPr marL="114300" lvl="1" indent="-114300" algn="l" defTabSz="622300">
            <a:lnSpc>
              <a:spcPct val="90000"/>
            </a:lnSpc>
            <a:spcBef>
              <a:spcPct val="0"/>
            </a:spcBef>
            <a:spcAft>
              <a:spcPct val="20000"/>
            </a:spcAft>
            <a:buChar char="•"/>
          </a:pPr>
          <a:r>
            <a:rPr lang="en-US" sz="1400" kern="1200"/>
            <a:t>Behavior in intervening time</a:t>
          </a:r>
        </a:p>
      </dsp:txBody>
      <dsp:txXfrm>
        <a:off x="0" y="1956497"/>
        <a:ext cx="6847117" cy="726570"/>
      </dsp:txXfrm>
    </dsp:sp>
    <dsp:sp modelId="{9B8300DD-B54A-439C-925B-02CED78D2927}">
      <dsp:nvSpPr>
        <dsp:cNvPr id="0" name=""/>
        <dsp:cNvSpPr/>
      </dsp:nvSpPr>
      <dsp:spPr>
        <a:xfrm>
          <a:off x="0" y="2683067"/>
          <a:ext cx="6847117"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Provider should be prepared to show their policy serves a “substantial, legitimate, nondiscriminatory interest”</a:t>
          </a:r>
        </a:p>
      </dsp:txBody>
      <dsp:txXfrm>
        <a:off x="34954" y="2718021"/>
        <a:ext cx="6777209" cy="646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04341-9162-4EC0-A568-B0D81B35A553}">
      <dsp:nvSpPr>
        <dsp:cNvPr id="0" name=""/>
        <dsp:cNvSpPr/>
      </dsp:nvSpPr>
      <dsp:spPr>
        <a:xfrm>
          <a:off x="0" y="54157"/>
          <a:ext cx="6515947" cy="755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Fair Housing Act and New York State Human Rights Law provide protections against harassment based on protected class</a:t>
          </a:r>
        </a:p>
      </dsp:txBody>
      <dsp:txXfrm>
        <a:off x="36896" y="91053"/>
        <a:ext cx="6442155" cy="682028"/>
      </dsp:txXfrm>
    </dsp:sp>
    <dsp:sp modelId="{ABB1C4E4-7E05-4DBA-922C-A257336BFA4E}">
      <dsp:nvSpPr>
        <dsp:cNvPr id="0" name=""/>
        <dsp:cNvSpPr/>
      </dsp:nvSpPr>
      <dsp:spPr>
        <a:xfrm>
          <a:off x="0" y="864697"/>
          <a:ext cx="6515947" cy="755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Includes Harassment based on Race, Ethnicity, Sexual Orientation, Disability, etc.</a:t>
          </a:r>
        </a:p>
      </dsp:txBody>
      <dsp:txXfrm>
        <a:off x="36896" y="901593"/>
        <a:ext cx="6442155" cy="682028"/>
      </dsp:txXfrm>
    </dsp:sp>
    <dsp:sp modelId="{8CA2902E-C22A-41B5-8696-523A4D674468}">
      <dsp:nvSpPr>
        <dsp:cNvPr id="0" name=""/>
        <dsp:cNvSpPr/>
      </dsp:nvSpPr>
      <dsp:spPr>
        <a:xfrm>
          <a:off x="0" y="1675237"/>
          <a:ext cx="6515947" cy="755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Sexual harassment is covered under gender protections</a:t>
          </a:r>
        </a:p>
      </dsp:txBody>
      <dsp:txXfrm>
        <a:off x="36896" y="1712133"/>
        <a:ext cx="6442155" cy="682028"/>
      </dsp:txXfrm>
    </dsp:sp>
    <dsp:sp modelId="{57A6DDE6-DD50-47AD-B81D-CBC58E7A9003}">
      <dsp:nvSpPr>
        <dsp:cNvPr id="0" name=""/>
        <dsp:cNvSpPr/>
      </dsp:nvSpPr>
      <dsp:spPr>
        <a:xfrm>
          <a:off x="0" y="2485777"/>
          <a:ext cx="6515947" cy="755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Two types of harassment:</a:t>
          </a:r>
        </a:p>
      </dsp:txBody>
      <dsp:txXfrm>
        <a:off x="36896" y="2522673"/>
        <a:ext cx="6442155" cy="682028"/>
      </dsp:txXfrm>
    </dsp:sp>
    <dsp:sp modelId="{88A28613-10D3-4321-A719-3AE4617F1F8F}">
      <dsp:nvSpPr>
        <dsp:cNvPr id="0" name=""/>
        <dsp:cNvSpPr/>
      </dsp:nvSpPr>
      <dsp:spPr>
        <a:xfrm>
          <a:off x="0" y="3241597"/>
          <a:ext cx="6515947"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Quid pro quo – involves the exchange of sexual favors for rental benefits</a:t>
          </a:r>
        </a:p>
        <a:p>
          <a:pPr marL="114300" lvl="1" indent="-114300" algn="l" defTabSz="666750">
            <a:lnSpc>
              <a:spcPct val="90000"/>
            </a:lnSpc>
            <a:spcBef>
              <a:spcPct val="0"/>
            </a:spcBef>
            <a:spcAft>
              <a:spcPct val="20000"/>
            </a:spcAft>
            <a:buChar char="•"/>
          </a:pPr>
          <a:r>
            <a:rPr lang="en-US" sz="1500" kern="1200" dirty="0"/>
            <a:t>Hostile environment – severe and pervasive conduct that creates a hostile environment</a:t>
          </a:r>
        </a:p>
      </dsp:txBody>
      <dsp:txXfrm>
        <a:off x="0" y="3241597"/>
        <a:ext cx="6515947" cy="7276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5761D-5D02-4320-9D69-777847E58AB7}">
      <dsp:nvSpPr>
        <dsp:cNvPr id="0" name=""/>
        <dsp:cNvSpPr/>
      </dsp:nvSpPr>
      <dsp:spPr>
        <a:xfrm>
          <a:off x="795" y="977913"/>
          <a:ext cx="2791866" cy="17728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E2E2D-8248-4F95-A1E7-F0414795771D}">
      <dsp:nvSpPr>
        <dsp:cNvPr id="0" name=""/>
        <dsp:cNvSpPr/>
      </dsp:nvSpPr>
      <dsp:spPr>
        <a:xfrm>
          <a:off x="311002" y="1272610"/>
          <a:ext cx="2791866" cy="17728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Harassment can be written, verbal, or other conduct, and does not require physical contact</a:t>
          </a:r>
        </a:p>
      </dsp:txBody>
      <dsp:txXfrm>
        <a:off x="362927" y="1324535"/>
        <a:ext cx="2688016" cy="1668985"/>
      </dsp:txXfrm>
    </dsp:sp>
    <dsp:sp modelId="{4B2D4B27-CA11-4DF2-A1C1-771C2B4D801F}">
      <dsp:nvSpPr>
        <dsp:cNvPr id="0" name=""/>
        <dsp:cNvSpPr/>
      </dsp:nvSpPr>
      <dsp:spPr>
        <a:xfrm>
          <a:off x="3413077" y="977913"/>
          <a:ext cx="2791866" cy="17728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3B3E6-343E-4631-B805-0138BCE4C38D}">
      <dsp:nvSpPr>
        <dsp:cNvPr id="0" name=""/>
        <dsp:cNvSpPr/>
      </dsp:nvSpPr>
      <dsp:spPr>
        <a:xfrm>
          <a:off x="3723284" y="1272610"/>
          <a:ext cx="2791866" cy="17728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housing provider cannot retaliate because someone asserted their fair housing rights or helped someone else assert their fair housing rights</a:t>
          </a:r>
        </a:p>
      </dsp:txBody>
      <dsp:txXfrm>
        <a:off x="3775209" y="1324535"/>
        <a:ext cx="2688016" cy="16689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E1E17-E0A5-4975-B7EB-6393F848E519}">
      <dsp:nvSpPr>
        <dsp:cNvPr id="0" name=""/>
        <dsp:cNvSpPr/>
      </dsp:nvSpPr>
      <dsp:spPr>
        <a:xfrm>
          <a:off x="849202" y="1227"/>
          <a:ext cx="5148711" cy="30892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Examples:</a:t>
          </a:r>
        </a:p>
        <a:p>
          <a:pPr marL="228600" lvl="1" indent="-228600" algn="l" defTabSz="889000">
            <a:lnSpc>
              <a:spcPct val="90000"/>
            </a:lnSpc>
            <a:spcBef>
              <a:spcPct val="0"/>
            </a:spcBef>
            <a:spcAft>
              <a:spcPct val="15000"/>
            </a:spcAft>
            <a:buChar char="•"/>
          </a:pPr>
          <a:r>
            <a:rPr lang="en-US" sz="2000" kern="1200"/>
            <a:t>Use of lewd comments or gestures</a:t>
          </a:r>
        </a:p>
        <a:p>
          <a:pPr marL="228600" lvl="1" indent="-228600" algn="l" defTabSz="889000">
            <a:lnSpc>
              <a:spcPct val="90000"/>
            </a:lnSpc>
            <a:spcBef>
              <a:spcPct val="0"/>
            </a:spcBef>
            <a:spcAft>
              <a:spcPct val="15000"/>
            </a:spcAft>
            <a:buChar char="•"/>
          </a:pPr>
          <a:r>
            <a:rPr lang="en-US" sz="2000" kern="1200" dirty="0"/>
            <a:t>Exposure</a:t>
          </a:r>
        </a:p>
        <a:p>
          <a:pPr marL="228600" lvl="1" indent="-228600" algn="l" defTabSz="889000">
            <a:lnSpc>
              <a:spcPct val="90000"/>
            </a:lnSpc>
            <a:spcBef>
              <a:spcPct val="0"/>
            </a:spcBef>
            <a:spcAft>
              <a:spcPct val="15000"/>
            </a:spcAft>
            <a:buChar char="•"/>
          </a:pPr>
          <a:r>
            <a:rPr lang="en-US" sz="2000" kern="1200" dirty="0"/>
            <a:t>Use of gender-related derogatory comments</a:t>
          </a:r>
        </a:p>
        <a:p>
          <a:pPr marL="228600" lvl="1" indent="-228600" algn="l" defTabSz="889000">
            <a:lnSpc>
              <a:spcPct val="90000"/>
            </a:lnSpc>
            <a:spcBef>
              <a:spcPct val="0"/>
            </a:spcBef>
            <a:spcAft>
              <a:spcPct val="15000"/>
            </a:spcAft>
            <a:buChar char="•"/>
          </a:pPr>
          <a:r>
            <a:rPr lang="en-US" sz="2000" kern="1200" dirty="0"/>
            <a:t>Displays of lewd photos or pictures</a:t>
          </a:r>
        </a:p>
        <a:p>
          <a:pPr marL="228600" lvl="1" indent="-228600" algn="l" defTabSz="889000">
            <a:lnSpc>
              <a:spcPct val="90000"/>
            </a:lnSpc>
            <a:spcBef>
              <a:spcPct val="0"/>
            </a:spcBef>
            <a:spcAft>
              <a:spcPct val="15000"/>
            </a:spcAft>
            <a:buChar char="•"/>
          </a:pPr>
          <a:r>
            <a:rPr lang="en-US" sz="2000" kern="1200"/>
            <a:t>Asking about sex life or relationships</a:t>
          </a:r>
        </a:p>
        <a:p>
          <a:pPr marL="228600" lvl="1" indent="-228600" algn="l" defTabSz="889000">
            <a:lnSpc>
              <a:spcPct val="90000"/>
            </a:lnSpc>
            <a:spcBef>
              <a:spcPct val="0"/>
            </a:spcBef>
            <a:spcAft>
              <a:spcPct val="15000"/>
            </a:spcAft>
            <a:buChar char="•"/>
          </a:pPr>
          <a:r>
            <a:rPr lang="en-US" sz="2000" kern="1200"/>
            <a:t>Use of racial and ethnic slurs</a:t>
          </a:r>
        </a:p>
        <a:p>
          <a:pPr marL="228600" lvl="1" indent="-228600" algn="l" defTabSz="889000">
            <a:lnSpc>
              <a:spcPct val="90000"/>
            </a:lnSpc>
            <a:spcBef>
              <a:spcPct val="0"/>
            </a:spcBef>
            <a:spcAft>
              <a:spcPct val="15000"/>
            </a:spcAft>
            <a:buChar char="•"/>
          </a:pPr>
          <a:r>
            <a:rPr lang="en-US" sz="2000" kern="1200"/>
            <a:t>Derogatory comments about disability</a:t>
          </a:r>
        </a:p>
      </dsp:txBody>
      <dsp:txXfrm>
        <a:off x="849202" y="1227"/>
        <a:ext cx="5148711" cy="3089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D248C-90EF-4793-B034-8B9724193224}">
      <dsp:nvSpPr>
        <dsp:cNvPr id="0" name=""/>
        <dsp:cNvSpPr/>
      </dsp:nvSpPr>
      <dsp:spPr>
        <a:xfrm>
          <a:off x="0" y="585253"/>
          <a:ext cx="651594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BFEA7-21E6-437B-9B3E-0E4D03EB793D}">
      <dsp:nvSpPr>
        <dsp:cNvPr id="0" name=""/>
        <dsp:cNvSpPr/>
      </dsp:nvSpPr>
      <dsp:spPr>
        <a:xfrm>
          <a:off x="325797" y="19854"/>
          <a:ext cx="5388603" cy="7425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01" tIns="0" rIns="172401" bIns="0" numCol="1" spcCol="1270" anchor="ctr" anchorCtr="0">
          <a:noAutofit/>
        </a:bodyPr>
        <a:lstStyle/>
        <a:p>
          <a:pPr marL="0" lvl="0" indent="0" algn="l" defTabSz="1066800">
            <a:lnSpc>
              <a:spcPct val="90000"/>
            </a:lnSpc>
            <a:spcBef>
              <a:spcPct val="0"/>
            </a:spcBef>
            <a:spcAft>
              <a:spcPct val="35000"/>
            </a:spcAft>
            <a:buNone/>
          </a:pPr>
          <a:r>
            <a:rPr lang="en-US" sz="2400" kern="1200" dirty="0"/>
            <a:t>Involves an exchange or request for sexual favors for rental benefits</a:t>
          </a:r>
        </a:p>
      </dsp:txBody>
      <dsp:txXfrm>
        <a:off x="362044" y="56101"/>
        <a:ext cx="5316109" cy="670024"/>
      </dsp:txXfrm>
    </dsp:sp>
    <dsp:sp modelId="{C95C98B4-3115-41F0-80DA-D1DF6AB921B8}">
      <dsp:nvSpPr>
        <dsp:cNvPr id="0" name=""/>
        <dsp:cNvSpPr/>
      </dsp:nvSpPr>
      <dsp:spPr>
        <a:xfrm>
          <a:off x="0" y="1409387"/>
          <a:ext cx="6515947" cy="259411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5710" tIns="249936" rIns="50571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Ability to rent an apartment</a:t>
          </a:r>
        </a:p>
        <a:p>
          <a:pPr marL="171450" lvl="1" indent="-171450" algn="l" defTabSz="800100">
            <a:lnSpc>
              <a:spcPct val="90000"/>
            </a:lnSpc>
            <a:spcBef>
              <a:spcPct val="0"/>
            </a:spcBef>
            <a:spcAft>
              <a:spcPct val="15000"/>
            </a:spcAft>
            <a:buChar char="•"/>
          </a:pPr>
          <a:r>
            <a:rPr lang="en-US" sz="1800" kern="1200" dirty="0"/>
            <a:t>Favorable application review</a:t>
          </a:r>
        </a:p>
        <a:p>
          <a:pPr marL="171450" lvl="1" indent="-171450" algn="l" defTabSz="800100">
            <a:lnSpc>
              <a:spcPct val="90000"/>
            </a:lnSpc>
            <a:spcBef>
              <a:spcPct val="0"/>
            </a:spcBef>
            <a:spcAft>
              <a:spcPct val="15000"/>
            </a:spcAft>
            <a:buChar char="•"/>
          </a:pPr>
          <a:r>
            <a:rPr lang="en-US" sz="1800" kern="1200" dirty="0"/>
            <a:t>Reduction in rent</a:t>
          </a:r>
        </a:p>
        <a:p>
          <a:pPr marL="171450" lvl="1" indent="-171450" algn="l" defTabSz="800100">
            <a:lnSpc>
              <a:spcPct val="90000"/>
            </a:lnSpc>
            <a:spcBef>
              <a:spcPct val="0"/>
            </a:spcBef>
            <a:spcAft>
              <a:spcPct val="15000"/>
            </a:spcAft>
            <a:buChar char="•"/>
          </a:pPr>
          <a:r>
            <a:rPr lang="en-US" sz="1800" kern="1200" dirty="0"/>
            <a:t>Reduction in security deposit</a:t>
          </a:r>
        </a:p>
        <a:p>
          <a:pPr marL="171450" lvl="1" indent="-171450" algn="l" defTabSz="800100">
            <a:lnSpc>
              <a:spcPct val="90000"/>
            </a:lnSpc>
            <a:spcBef>
              <a:spcPct val="0"/>
            </a:spcBef>
            <a:spcAft>
              <a:spcPct val="15000"/>
            </a:spcAft>
            <a:buChar char="•"/>
          </a:pPr>
          <a:r>
            <a:rPr lang="en-US" sz="1800" kern="1200" dirty="0"/>
            <a:t>Maintenance </a:t>
          </a:r>
        </a:p>
        <a:p>
          <a:pPr marL="171450" lvl="1" indent="-171450" algn="l" defTabSz="800100">
            <a:lnSpc>
              <a:spcPct val="90000"/>
            </a:lnSpc>
            <a:spcBef>
              <a:spcPct val="0"/>
            </a:spcBef>
            <a:spcAft>
              <a:spcPct val="15000"/>
            </a:spcAft>
            <a:buChar char="•"/>
          </a:pPr>
          <a:r>
            <a:rPr lang="en-US" sz="1800" kern="1200" dirty="0"/>
            <a:t>Forgiveness of back rent</a:t>
          </a:r>
        </a:p>
      </dsp:txBody>
      <dsp:txXfrm>
        <a:off x="0" y="1409387"/>
        <a:ext cx="6515947" cy="2594117"/>
      </dsp:txXfrm>
    </dsp:sp>
    <dsp:sp modelId="{903215F0-71DD-407F-9E07-E3D9CAC3F444}">
      <dsp:nvSpPr>
        <dsp:cNvPr id="0" name=""/>
        <dsp:cNvSpPr/>
      </dsp:nvSpPr>
      <dsp:spPr>
        <a:xfrm>
          <a:off x="325797" y="952453"/>
          <a:ext cx="5429243" cy="6340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01" tIns="0" rIns="172401" bIns="0" numCol="1" spcCol="1270" anchor="ctr" anchorCtr="0">
          <a:noAutofit/>
        </a:bodyPr>
        <a:lstStyle/>
        <a:p>
          <a:pPr marL="0" lvl="0" indent="0" algn="l" defTabSz="1066800">
            <a:lnSpc>
              <a:spcPct val="90000"/>
            </a:lnSpc>
            <a:spcBef>
              <a:spcPct val="0"/>
            </a:spcBef>
            <a:spcAft>
              <a:spcPct val="35000"/>
            </a:spcAft>
            <a:buNone/>
          </a:pPr>
          <a:r>
            <a:rPr lang="en-US" sz="2400" kern="1200" dirty="0"/>
            <a:t>Rental benefits may include:</a:t>
          </a:r>
        </a:p>
      </dsp:txBody>
      <dsp:txXfrm>
        <a:off x="356749" y="983405"/>
        <a:ext cx="5367339" cy="5721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0184397-C46C-4E26-9E89-1D9CB7EDCDD3}" type="datetimeFigureOut">
              <a:rPr lang="en-US" smtClean="0"/>
              <a:t>4/23/2026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F7EDA68-1B37-4ADB-8A9D-826D7E9796A5}" type="slidenum">
              <a:rPr lang="en-US" smtClean="0"/>
              <a:t>‹#›</a:t>
            </a:fld>
            <a:endParaRPr lang="en-US"/>
          </a:p>
        </p:txBody>
      </p:sp>
    </p:spTree>
    <p:extLst>
      <p:ext uri="{BB962C8B-B14F-4D97-AF65-F5344CB8AC3E}">
        <p14:creationId xmlns:p14="http://schemas.microsoft.com/office/powerpoint/2010/main" val="154586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EDA68-1B37-4ADB-8A9D-826D7E9796A5}" type="slidenum">
              <a:rPr lang="en-US" smtClean="0"/>
              <a:t>5</a:t>
            </a:fld>
            <a:endParaRPr lang="en-US"/>
          </a:p>
        </p:txBody>
      </p:sp>
    </p:spTree>
    <p:extLst>
      <p:ext uri="{BB962C8B-B14F-4D97-AF65-F5344CB8AC3E}">
        <p14:creationId xmlns:p14="http://schemas.microsoft.com/office/powerpoint/2010/main" val="278798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405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49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c85146dcd_0_7:notes"/>
          <p:cNvSpPr txBox="1">
            <a:spLocks noGrp="1"/>
          </p:cNvSpPr>
          <p:nvPr>
            <p:ph type="body" idx="1"/>
          </p:nvPr>
        </p:nvSpPr>
        <p:spPr>
          <a:xfrm>
            <a:off x="695008" y="4444861"/>
            <a:ext cx="5560200" cy="36366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68" name="Google Shape;168;g8c85146dcd_0_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76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704850" y="1154113"/>
            <a:ext cx="5540375" cy="3117850"/>
          </a:xfrm>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1E3341-A752-44DC-A084-EC2B915A2272}" type="slidenum">
              <a:rPr lang="en-US">
                <a:ea typeface="ＭＳ Ｐゴシック" charset="-128"/>
                <a:cs typeface="ＭＳ Ｐゴシック" charset="-128"/>
              </a:rPr>
              <a:pPr fontAlgn="base">
                <a:spcBef>
                  <a:spcPct val="0"/>
                </a:spcBef>
                <a:spcAft>
                  <a:spcPct val="0"/>
                </a:spcAft>
              </a:pPr>
              <a:t>42</a:t>
            </a:fld>
            <a:endParaRPr lang="en-US">
              <a:ea typeface="ＭＳ Ｐゴシック" charset="-128"/>
              <a:cs typeface="ＭＳ Ｐゴシック" charset="-128"/>
            </a:endParaRPr>
          </a:p>
        </p:txBody>
      </p:sp>
    </p:spTree>
    <p:extLst>
      <p:ext uri="{BB962C8B-B14F-4D97-AF65-F5344CB8AC3E}">
        <p14:creationId xmlns:p14="http://schemas.microsoft.com/office/powerpoint/2010/main" val="341361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95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0023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872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91683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93A89-DF33-4F70-9458-7ACDF7C8D5F2}"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E1E4B-5AB1-484D-977D-DC257C2AC5D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64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93A89-DF33-4F70-9458-7ACDF7C8D5F2}"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1078642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93A89-DF33-4F70-9458-7ACDF7C8D5F2}"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E1E4B-5AB1-484D-977D-DC257C2AC5D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51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93A89-DF33-4F70-9458-7ACDF7C8D5F2}"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3244104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93A89-DF33-4F70-9458-7ACDF7C8D5F2}" type="datetimeFigureOut">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3625230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593A89-DF33-4F70-9458-7ACDF7C8D5F2}" type="datetimeFigureOut">
              <a:rPr lang="en-US" smtClean="0"/>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3516971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593A89-DF33-4F70-9458-7ACDF7C8D5F2}" type="datetimeFigureOut">
              <a:rPr lang="en-US" smtClean="0"/>
              <a:t>4/23/2026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140144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71910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593A89-DF33-4F70-9458-7ACDF7C8D5F2}" type="datetimeFigureOut">
              <a:rPr lang="en-US" smtClean="0"/>
              <a:t>4/23/2026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0CE1E4B-5AB1-484D-977D-DC257C2AC5D2}" type="slidenum">
              <a:rPr lang="en-US" smtClean="0"/>
              <a:t>‹#›</a:t>
            </a:fld>
            <a:endParaRPr lang="en-US"/>
          </a:p>
        </p:txBody>
      </p:sp>
    </p:spTree>
    <p:extLst>
      <p:ext uri="{BB962C8B-B14F-4D97-AF65-F5344CB8AC3E}">
        <p14:creationId xmlns:p14="http://schemas.microsoft.com/office/powerpoint/2010/main" val="2272409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93A89-DF33-4F70-9458-7ACDF7C8D5F2}"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3383529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93A89-DF33-4F70-9458-7ACDF7C8D5F2}"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1840193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93A89-DF33-4F70-9458-7ACDF7C8D5F2}"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217262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4E934A-CD55-42D2-8C2F-1D363A3F583D}" type="datetime1">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60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7EEA6-48B3-4571-BB06-F8CF3BC419A9}" type="datetime1">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402384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129702-DABD-42F3-A0D5-FE9A23EAF78C}" type="datetime1">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653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A4BC83-E5C6-466E-8F83-8DA62D9EDD3C}" type="datetime1">
              <a:rPr lang="en-US" smtClean="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068028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82C69A-E669-4678-B7FE-DB7DFF9F0D1E}" type="datetime1">
              <a:rPr lang="en-US" smtClean="0"/>
              <a:t>4/9/2026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9418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64E449-CBA2-4FA8-8FF4-CDC2490FF9F6}" type="datetime1">
              <a:rPr lang="en-US" smtClean="0"/>
              <a:t>4/9/2026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63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985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1B831991-A87E-4B01-A9B4-B5C14262D661}" type="datetime1">
              <a:rPr lang="en-US" smtClean="0"/>
              <a:t>4/9/2026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2197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B69A96-3D81-4708-94B4-59D5AFFE7676}" type="datetime1">
              <a:rPr lang="en-US" smtClean="0"/>
              <a:t>4/9/2026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2347015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13BE60-3181-4277-A396-85E0A9D67066}" type="datetime1">
              <a:rPr lang="en-US" smtClean="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6663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01EE9-1368-46A5-AF8C-FAD1BBFBDE84}" type="datetime1">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402189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91BE1-6FBC-427C-9723-A76C507FDE28}" type="datetime1">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339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131366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6611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4/23/2026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48355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95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333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4/23/2026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50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pPr/>
              <a:t>4/23/2026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212100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31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189"/>
            <a:fld id="{B61BEF0D-F0BB-DE4B-95CE-6DB70DBA9567}" type="datetimeFigureOut">
              <a:rPr lang="en-US" smtClean="0"/>
              <a:pPr defTabSz="457189"/>
              <a:t>4/23/2026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189"/>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189"/>
            <a:fld id="{D57F1E4F-1CFF-5643-939E-217C01CDF565}" type="slidenum">
              <a:rPr lang="en-US" smtClean="0"/>
              <a:pPr defTabSz="457189"/>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2456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6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593A89-DF33-4F70-9458-7ACDF7C8D5F2}" type="datetimeFigureOut">
              <a:rPr lang="en-US" smtClean="0"/>
              <a:t>4/23/2026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0CE1E4B-5AB1-484D-977D-DC257C2AC5D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2877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189"/>
            <a:fld id="{068C80CE-D26F-4FFF-9E62-4BE836FD895D}" type="datetime1">
              <a:rPr lang="en-US" smtClean="0"/>
              <a:t>4/9/2026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189"/>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189"/>
            <a:fld id="{D57F1E4F-1CFF-5643-939E-217C01CDF565}" type="slidenum">
              <a:rPr lang="en-US" smtClean="0"/>
              <a:pPr defTabSz="457189"/>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82020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hyperlink" Target="file:///C:\Users\Tysha%20Martin\My%20Drive\Downloads\FAIR-HOUSING-FOR-PEOPLE-WITH-A-CRIMINAL-RECORD-A-DIGITAL-TOOLKIT%20(2).pdf" TargetMode="External"/><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hyperlink" Target="file:///C:\Users\Tysha%20Martin\My%20Drive\Downloads\doc-y-guidance-for-assessing-justice-involved-applicants_-10.7.2022%20(1).pdf" TargetMode="External"/><Relationship Id="rId4" Type="http://schemas.openxmlformats.org/officeDocument/2006/relationships/diagramQuickStyle" Target="../diagrams/quickStyle4.xml"/><Relationship Id="rId9" Type="http://schemas.openxmlformats.org/officeDocument/2006/relationships/hyperlink" Target="file:///C:\Users\Tysha%20Martin\My%20Drive\Downloads\doc-y-guidance-for-assessing-justice-involved-applicants_-10.7.2022.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info@cnyfairhousing.or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4.svg"/><Relationship Id="rId1" Type="http://schemas.openxmlformats.org/officeDocument/2006/relationships/slideLayout" Target="../slideLayouts/slideLayout14.xml"/><Relationship Id="rId5" Type="http://schemas.openxmlformats.org/officeDocument/2006/relationships/hyperlink" Target="https://www.cnyfairhousing.org/disability" TargetMode="External"/><Relationship Id="rId4" Type="http://schemas.openxmlformats.org/officeDocument/2006/relationships/hyperlink" Target="https://www.cnyfairhousing.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jpg"/><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14.xml"/><Relationship Id="rId6" Type="http://schemas.openxmlformats.org/officeDocument/2006/relationships/image" Target="../media/image2.jpg"/><Relationship Id="rId5" Type="http://schemas.openxmlformats.org/officeDocument/2006/relationships/image" Target="../media/image40.jp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836504" y="4455620"/>
            <a:ext cx="7321946" cy="1143000"/>
          </a:xfrm>
        </p:spPr>
        <p:txBody>
          <a:bodyPr>
            <a:normAutofit/>
          </a:bodyPr>
          <a:lstStyle/>
          <a:p>
            <a:r>
              <a:rPr lang="en-US" dirty="0"/>
              <a:t>Fair Housing Essentials</a:t>
            </a:r>
          </a:p>
          <a:p>
            <a:r>
              <a:rPr lang="en-US" dirty="0"/>
              <a:t>Sally santangelo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323" y="1483315"/>
            <a:ext cx="8067353" cy="2460542"/>
          </a:xfrm>
          <a:prstGeom prst="rect">
            <a:avLst/>
          </a:prstGeom>
        </p:spPr>
      </p:pic>
      <p:sp>
        <p:nvSpPr>
          <p:cNvPr id="13" name="Rectangle 12">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8886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5144678" y="368409"/>
            <a:ext cx="6405063" cy="1450757"/>
          </a:xfrm>
        </p:spPr>
        <p:txBody>
          <a:bodyPr>
            <a:normAutofit/>
          </a:bodyPr>
          <a:lstStyle/>
          <a:p>
            <a:r>
              <a:rPr lang="en-US" dirty="0"/>
              <a:t>Prohibited Conduct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206071"/>
            <a:ext cx="4020297" cy="1226190"/>
          </a:xfrm>
          <a:prstGeom prst="rect">
            <a:avLst/>
          </a:prstGeom>
        </p:spPr>
      </p:pic>
      <p:sp>
        <p:nvSpPr>
          <p:cNvPr id="2" name="Content Placeholder 1"/>
          <p:cNvSpPr>
            <a:spLocks noGrp="1"/>
          </p:cNvSpPr>
          <p:nvPr>
            <p:ph idx="1"/>
          </p:nvPr>
        </p:nvSpPr>
        <p:spPr>
          <a:xfrm>
            <a:off x="5144679" y="2198914"/>
            <a:ext cx="6405063" cy="3670180"/>
          </a:xfrm>
        </p:spPr>
        <p:txBody>
          <a:bodyPr rtlCol="0">
            <a:normAutofit/>
          </a:bodyPr>
          <a:lstStyle/>
          <a:p>
            <a:pPr marL="0" indent="0">
              <a:spcAft>
                <a:spcPts val="0"/>
              </a:spcAft>
              <a:buNone/>
              <a:defRPr/>
            </a:pPr>
            <a:r>
              <a:rPr lang="en-US" sz="2400" dirty="0"/>
              <a:t>Discrimination in Residential Real Estate-Related Transactions</a:t>
            </a:r>
          </a:p>
          <a:p>
            <a:pPr lvl="1">
              <a:spcAft>
                <a:spcPts val="0"/>
              </a:spcAft>
              <a:buFont typeface="Wingdings" panose="05000000000000000000" pitchFamily="2" charset="2"/>
              <a:buChar char="§"/>
              <a:defRPr/>
            </a:pPr>
            <a:r>
              <a:rPr lang="en-US" dirty="0"/>
              <a:t>Includes:</a:t>
            </a:r>
          </a:p>
          <a:p>
            <a:pPr lvl="2">
              <a:spcAft>
                <a:spcPts val="0"/>
              </a:spcAft>
              <a:buFont typeface="Wingdings" panose="05000000000000000000" pitchFamily="2" charset="2"/>
              <a:buChar char="§"/>
              <a:defRPr/>
            </a:pPr>
            <a:r>
              <a:rPr lang="en-US" sz="1800" dirty="0"/>
              <a:t>Making or purchasing of loans or providing other financial assistance for a dwelling or lending secured by residential real estate</a:t>
            </a:r>
          </a:p>
          <a:p>
            <a:pPr lvl="3">
              <a:spcAft>
                <a:spcPts val="0"/>
              </a:spcAft>
              <a:buFont typeface="Wingdings" panose="05000000000000000000" pitchFamily="2" charset="2"/>
              <a:buChar char="§"/>
              <a:defRPr/>
            </a:pPr>
            <a:r>
              <a:rPr lang="en-US" sz="1800" dirty="0"/>
              <a:t>Maternity leave denials</a:t>
            </a:r>
          </a:p>
          <a:p>
            <a:pPr lvl="3">
              <a:spcAft>
                <a:spcPts val="0"/>
              </a:spcAft>
              <a:buFont typeface="Wingdings" panose="05000000000000000000" pitchFamily="2" charset="2"/>
              <a:buChar char="§"/>
              <a:defRPr/>
            </a:pPr>
            <a:r>
              <a:rPr lang="en-US" sz="1800" dirty="0"/>
              <a:t>Steering</a:t>
            </a:r>
          </a:p>
          <a:p>
            <a:pPr lvl="3">
              <a:spcAft>
                <a:spcPts val="0"/>
              </a:spcAft>
              <a:buFont typeface="Wingdings" panose="05000000000000000000" pitchFamily="2" charset="2"/>
              <a:buChar char="§"/>
              <a:defRPr/>
            </a:pPr>
            <a:r>
              <a:rPr lang="en-US" sz="1800" dirty="0"/>
              <a:t>Language Access</a:t>
            </a:r>
          </a:p>
          <a:p>
            <a:pPr lvl="3">
              <a:spcAft>
                <a:spcPts val="0"/>
              </a:spcAft>
              <a:buFont typeface="Wingdings" panose="05000000000000000000" pitchFamily="2" charset="2"/>
              <a:buChar char="§"/>
              <a:defRPr/>
            </a:pPr>
            <a:r>
              <a:rPr lang="en-US" sz="1800" dirty="0"/>
              <a:t>Source of Income</a:t>
            </a:r>
          </a:p>
          <a:p>
            <a:pPr lvl="2">
              <a:spcAft>
                <a:spcPts val="0"/>
              </a:spcAft>
              <a:buFont typeface="Wingdings" panose="05000000000000000000" pitchFamily="2" charset="2"/>
              <a:buChar char="§"/>
              <a:defRPr/>
            </a:pPr>
            <a:r>
              <a:rPr lang="en-US" sz="1800" dirty="0"/>
              <a:t>The selling, brokering, or appraising of residential real property</a:t>
            </a:r>
          </a:p>
          <a:p>
            <a:pPr lvl="3">
              <a:spcAft>
                <a:spcPts val="0"/>
              </a:spcAft>
              <a:buFont typeface="Wingdings" panose="05000000000000000000" pitchFamily="2" charset="2"/>
              <a:buChar char="§"/>
              <a:defRPr/>
            </a:pPr>
            <a:r>
              <a:rPr lang="en-US" sz="1800" dirty="0"/>
              <a:t>Racial discrimination in appraisals</a:t>
            </a:r>
          </a:p>
          <a:p>
            <a:pPr marL="384048" lvl="2" indent="0">
              <a:spcAft>
                <a:spcPts val="0"/>
              </a:spcAft>
              <a:buNone/>
              <a:defRPr/>
            </a:pPr>
            <a:endParaRPr lang="en-US" sz="1800" dirty="0"/>
          </a:p>
          <a:p>
            <a:pPr lvl="1">
              <a:spcAft>
                <a:spcPts val="0"/>
              </a:spcAft>
              <a:buFont typeface="Wingdings" panose="05000000000000000000" pitchFamily="2" charset="2"/>
              <a:buChar char="§"/>
              <a:defRPr/>
            </a:pPr>
            <a:endParaRPr lang="en-US" dirty="0"/>
          </a:p>
          <a:p>
            <a:pPr lvl="1">
              <a:spcAft>
                <a:spcPts val="0"/>
              </a:spcAft>
              <a:buFont typeface="Wingdings" panose="05000000000000000000" pitchFamily="2" charset="2"/>
              <a:buChar char="§"/>
              <a:defRPr/>
            </a:pPr>
            <a:endParaRPr lang="en-US" dirty="0"/>
          </a:p>
          <a:p>
            <a:pPr marL="0" indent="0">
              <a:spcAft>
                <a:spcPts val="0"/>
              </a:spcAft>
              <a:buNone/>
              <a:defRPr/>
            </a:pPr>
            <a:endParaRPr lang="en-US" dirty="0">
              <a:ea typeface="+mn-ea"/>
              <a:cs typeface="+mn-cs"/>
            </a:endParaRPr>
          </a:p>
        </p:txBody>
      </p:sp>
      <p:pic>
        <p:nvPicPr>
          <p:cNvPr id="6" name="Picture 5">
            <a:extLst>
              <a:ext uri="{FF2B5EF4-FFF2-40B4-BE49-F238E27FC236}">
                <a16:creationId xmlns:a16="http://schemas.microsoft.com/office/drawing/2014/main" id="{6C2C7657-0752-BE1A-D5DA-AC6E95960008}"/>
              </a:ext>
            </a:extLst>
          </p:cNvPr>
          <p:cNvPicPr>
            <a:picLocks noChangeAspect="1"/>
          </p:cNvPicPr>
          <p:nvPr/>
        </p:nvPicPr>
        <p:blipFill>
          <a:blip r:embed="rId3"/>
          <a:stretch>
            <a:fillRect/>
          </a:stretch>
        </p:blipFill>
        <p:spPr>
          <a:xfrm>
            <a:off x="851780" y="3089429"/>
            <a:ext cx="3650640" cy="2429335"/>
          </a:xfrm>
          <a:prstGeom prst="rect">
            <a:avLst/>
          </a:prstGeom>
        </p:spPr>
      </p:pic>
    </p:spTree>
    <p:extLst>
      <p:ext uri="{BB962C8B-B14F-4D97-AF65-F5344CB8AC3E}">
        <p14:creationId xmlns:p14="http://schemas.microsoft.com/office/powerpoint/2010/main" val="161489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097280" y="286603"/>
            <a:ext cx="10058400" cy="1450757"/>
          </a:xfrm>
        </p:spPr>
        <p:txBody>
          <a:bodyPr>
            <a:normAutofit/>
          </a:bodyPr>
          <a:lstStyle/>
          <a:p>
            <a:r>
              <a:rPr lang="en-US" dirty="0"/>
              <a:t>Familial Status</a:t>
            </a:r>
          </a:p>
        </p:txBody>
      </p:sp>
      <p:graphicFrame>
        <p:nvGraphicFramePr>
          <p:cNvPr id="19460" name="Content Placeholder 1">
            <a:extLst>
              <a:ext uri="{FF2B5EF4-FFF2-40B4-BE49-F238E27FC236}">
                <a16:creationId xmlns:a16="http://schemas.microsoft.com/office/drawing/2014/main" id="{D6D65071-38C4-4438-8572-2C3762E86CF6}"/>
              </a:ext>
            </a:extLst>
          </p:cNvPr>
          <p:cNvGraphicFramePr>
            <a:graphicFrameLocks noGrp="1"/>
          </p:cNvGraphicFramePr>
          <p:nvPr>
            <p:ph idx="1"/>
            <p:extLst>
              <p:ext uri="{D42A27DB-BD31-4B8C-83A1-F6EECF244321}">
                <p14:modId xmlns:p14="http://schemas.microsoft.com/office/powerpoint/2010/main" val="10790799"/>
              </p:ext>
            </p:extLst>
          </p:nvPr>
        </p:nvGraphicFramePr>
        <p:xfrm>
          <a:off x="1096963" y="1737360"/>
          <a:ext cx="10058400" cy="4147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7355E66-D457-E8D1-F27F-2B4B78641CFF}"/>
              </a:ext>
            </a:extLst>
          </p:cNvPr>
          <p:cNvSpPr txBox="1"/>
          <p:nvPr/>
        </p:nvSpPr>
        <p:spPr>
          <a:xfrm>
            <a:off x="2262249" y="4690753"/>
            <a:ext cx="87818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Student Housing presents problems if families aren’t permitted to rent and if there are strict one person per bedroom policies or separate leases required for each occupant.</a:t>
            </a:r>
          </a:p>
        </p:txBody>
      </p:sp>
      <p:pic>
        <p:nvPicPr>
          <p:cNvPr id="4" name="Graphic 3" descr="Graduation cap outline">
            <a:extLst>
              <a:ext uri="{FF2B5EF4-FFF2-40B4-BE49-F238E27FC236}">
                <a16:creationId xmlns:a16="http://schemas.microsoft.com/office/drawing/2014/main" id="{F7231133-F94C-852B-BC28-F6A94A3734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6038" y="4683372"/>
            <a:ext cx="771833" cy="771833"/>
          </a:xfrm>
          <a:prstGeom prst="rect">
            <a:avLst/>
          </a:prstGeom>
        </p:spPr>
      </p:pic>
    </p:spTree>
    <p:extLst>
      <p:ext uri="{BB962C8B-B14F-4D97-AF65-F5344CB8AC3E}">
        <p14:creationId xmlns:p14="http://schemas.microsoft.com/office/powerpoint/2010/main" val="243858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useBgFill="1">
        <p:nvSpPr>
          <p:cNvPr id="162" name="Rectangle 161">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Google Shape;122;p3"/>
          <p:cNvSpPr txBox="1">
            <a:spLocks noGrp="1"/>
          </p:cNvSpPr>
          <p:nvPr>
            <p:ph type="title"/>
          </p:nvPr>
        </p:nvSpPr>
        <p:spPr>
          <a:xfrm>
            <a:off x="5144679" y="634946"/>
            <a:ext cx="6405063" cy="1450757"/>
          </a:xfrm>
          <a:prstGeom prst="rect">
            <a:avLst/>
          </a:prstGeom>
        </p:spPr>
        <p:txBody>
          <a:bodyPr spcFirstLastPara="1" lIns="91425" tIns="45700" rIns="91425" bIns="45700" anchorCtr="0">
            <a:normAutofit/>
          </a:bodyPr>
          <a:lstStyle/>
          <a:p>
            <a:pPr marL="0" lvl="0" indent="0" rtl="0">
              <a:spcBef>
                <a:spcPts val="0"/>
              </a:spcBef>
              <a:spcAft>
                <a:spcPts val="0"/>
              </a:spcAft>
              <a:buClr>
                <a:srgbClr val="3F3F3F"/>
              </a:buClr>
              <a:buSzPts val="4400"/>
              <a:buFont typeface="Calibri"/>
              <a:buNone/>
            </a:pPr>
            <a:br>
              <a:rPr lang="en-US" sz="3700">
                <a:latin typeface="+mn-lt"/>
              </a:rPr>
            </a:br>
            <a:r>
              <a:rPr lang="en-US" sz="3700">
                <a:latin typeface="+mn-lt"/>
              </a:rPr>
              <a:t>Current Source of Income Laws</a:t>
            </a:r>
          </a:p>
        </p:txBody>
      </p:sp>
      <p:pic>
        <p:nvPicPr>
          <p:cNvPr id="125" name="Google Shape;125;p3" descr="A screenshot of a computer&#10;&#10;Description automatically generated with low confidence"/>
          <p:cNvPicPr preferRelativeResize="0"/>
          <p:nvPr/>
        </p:nvPicPr>
        <p:blipFill rotWithShape="1">
          <a:blip r:embed="rId3"/>
          <a:stretch/>
        </p:blipFill>
        <p:spPr>
          <a:xfrm>
            <a:off x="633999" y="1206071"/>
            <a:ext cx="4020297" cy="1226190"/>
          </a:xfrm>
          <a:prstGeom prst="rect">
            <a:avLst/>
          </a:prstGeom>
          <a:noFill/>
        </p:spPr>
      </p:pic>
      <p:cxnSp>
        <p:nvCxnSpPr>
          <p:cNvPr id="164" name="Straight Connector 163">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id="{B22293DD-8ABF-4821-85DA-8754E94357FB}"/>
              </a:ext>
            </a:extLst>
          </p:cNvPr>
          <p:cNvPicPr>
            <a:picLocks noChangeAspect="1"/>
          </p:cNvPicPr>
          <p:nvPr/>
        </p:nvPicPr>
        <p:blipFill>
          <a:blip r:embed="rId4"/>
          <a:stretch>
            <a:fillRect/>
          </a:stretch>
        </p:blipFill>
        <p:spPr>
          <a:xfrm>
            <a:off x="1406079" y="3218101"/>
            <a:ext cx="2476136" cy="2476136"/>
          </a:xfrm>
          <a:prstGeom prst="rect">
            <a:avLst/>
          </a:prstGeom>
        </p:spPr>
      </p:pic>
      <p:sp>
        <p:nvSpPr>
          <p:cNvPr id="123" name="Google Shape;123;p3"/>
          <p:cNvSpPr txBox="1">
            <a:spLocks noGrp="1"/>
          </p:cNvSpPr>
          <p:nvPr>
            <p:ph type="body" idx="1"/>
          </p:nvPr>
        </p:nvSpPr>
        <p:spPr>
          <a:xfrm>
            <a:off x="5144679" y="2198914"/>
            <a:ext cx="6405063" cy="3670180"/>
          </a:xfrm>
          <a:prstGeom prst="rect">
            <a:avLst/>
          </a:prstGeom>
        </p:spPr>
        <p:txBody>
          <a:bodyPr spcFirstLastPara="1" lIns="0" tIns="45700" rIns="0" bIns="45700" anchorCtr="0">
            <a:normAutofit/>
          </a:bodyPr>
          <a:lstStyle/>
          <a:p>
            <a:pPr marL="0" lvl="0" indent="0" rtl="0">
              <a:spcBef>
                <a:spcPts val="0"/>
              </a:spcBef>
              <a:spcAft>
                <a:spcPts val="600"/>
              </a:spcAft>
              <a:buClr>
                <a:schemeClr val="dk1"/>
              </a:buClr>
              <a:buSzPts val="1100"/>
              <a:buFont typeface="Arial"/>
              <a:buNone/>
            </a:pPr>
            <a:r>
              <a:rPr lang="en-US" dirty="0">
                <a:ea typeface="Arial"/>
                <a:cs typeface="Arial"/>
                <a:sym typeface="Arial"/>
              </a:rPr>
              <a:t>2019 - New York State added “lawful source of income” as a protected class under the state fair housing laws </a:t>
            </a:r>
          </a:p>
          <a:p>
            <a:pPr lvl="1">
              <a:spcBef>
                <a:spcPts val="0"/>
              </a:spcBef>
              <a:spcAft>
                <a:spcPts val="600"/>
              </a:spcAft>
              <a:buClr>
                <a:schemeClr val="tx1"/>
              </a:buClr>
              <a:buSzPts val="1100"/>
              <a:buFont typeface="Arial" panose="020B0604020202020204" pitchFamily="34" charset="0"/>
              <a:buChar char="•"/>
            </a:pPr>
            <a:r>
              <a:rPr lang="en-US" dirty="0">
                <a:ea typeface="Arial"/>
                <a:cs typeface="Arial"/>
                <a:sym typeface="Arial"/>
              </a:rPr>
              <a:t>individuals can not be discriminated against due to the source of the income they use to pay housing costs</a:t>
            </a:r>
          </a:p>
          <a:p>
            <a:pPr lvl="1">
              <a:spcBef>
                <a:spcPts val="0"/>
              </a:spcBef>
              <a:spcAft>
                <a:spcPts val="600"/>
              </a:spcAft>
              <a:buClr>
                <a:schemeClr val="tx1"/>
              </a:buClr>
              <a:buSzPts val="1100"/>
              <a:buFont typeface="Arial" panose="020B0604020202020204" pitchFamily="34" charset="0"/>
              <a:buChar char="•"/>
            </a:pPr>
            <a:r>
              <a:rPr lang="en-US" dirty="0"/>
              <a:t>law includes all legal sources of income such as Section 8 vouchers, SSI, SSD, Public Assistance, HOPWA subsidies, Olmstead vouchers, child support, and alimony.</a:t>
            </a:r>
          </a:p>
          <a:p>
            <a:pPr lvl="1">
              <a:spcBef>
                <a:spcPts val="0"/>
              </a:spcBef>
              <a:spcAft>
                <a:spcPts val="600"/>
              </a:spcAft>
              <a:buClr>
                <a:schemeClr val="tx1"/>
              </a:buClr>
              <a:buSzPts val="1100"/>
              <a:buFont typeface="Arial" panose="020B0604020202020204" pitchFamily="34" charset="0"/>
              <a:buChar char="•"/>
            </a:pPr>
            <a:r>
              <a:rPr lang="en-US" dirty="0">
                <a:sym typeface="Calibri"/>
              </a:rPr>
              <a:t>includes one-time payments and emergency payments such as security deposit  agreements from DSS or ERAP</a:t>
            </a:r>
          </a:p>
          <a:p>
            <a:pPr>
              <a:spcBef>
                <a:spcPts val="0"/>
              </a:spcBef>
              <a:spcAft>
                <a:spcPts val="600"/>
              </a:spcAft>
              <a:buClr>
                <a:schemeClr val="bg1"/>
              </a:buClr>
              <a:buSzPts val="1100"/>
              <a:buFont typeface="Wingdings" panose="05000000000000000000" pitchFamily="2" charset="2"/>
              <a:buChar char="q"/>
            </a:pPr>
            <a:endParaRPr lang="en-US" dirty="0"/>
          </a:p>
        </p:txBody>
      </p:sp>
      <p:sp>
        <p:nvSpPr>
          <p:cNvPr id="166" name="Rectangle 165">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8" name="Rectangle 167">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9601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115000"/>
              </a:lnSpc>
              <a:spcBef>
                <a:spcPts val="0"/>
              </a:spcBef>
              <a:spcAft>
                <a:spcPts val="0"/>
              </a:spcAft>
              <a:buClr>
                <a:schemeClr val="dk1"/>
              </a:buClr>
              <a:buSzPts val="1100"/>
              <a:buFont typeface="Arial"/>
              <a:buNone/>
            </a:pPr>
            <a:r>
              <a:rPr lang="en-US" sz="3000" dirty="0">
                <a:solidFill>
                  <a:schemeClr val="dk1"/>
                </a:solidFill>
                <a:latin typeface="Arial"/>
                <a:ea typeface="Arial"/>
                <a:cs typeface="Arial"/>
                <a:sym typeface="Arial"/>
              </a:rPr>
              <a:t>What about income &amp; credit requirements?</a:t>
            </a:r>
            <a:endParaRPr sz="6700" dirty="0"/>
          </a:p>
        </p:txBody>
      </p:sp>
      <p:sp>
        <p:nvSpPr>
          <p:cNvPr id="155" name="Google Shape;155;p6"/>
          <p:cNvSpPr txBox="1">
            <a:spLocks noGrp="1"/>
          </p:cNvSpPr>
          <p:nvPr>
            <p:ph sz="half" idx="1"/>
          </p:nvPr>
        </p:nvSpPr>
        <p:spPr>
          <a:prstGeom prst="rect">
            <a:avLst/>
          </a:prstGeom>
          <a:noFill/>
          <a:ln w="25400">
            <a:solidFill>
              <a:schemeClr val="accent1"/>
            </a:solidFill>
          </a:ln>
        </p:spPr>
        <p:txBody>
          <a:bodyPr spcFirstLastPara="1" wrap="square" lIns="0" tIns="45700" rIns="0" bIns="45700" anchor="t" anchorCtr="0">
            <a:normAutofit/>
          </a:bodyPr>
          <a:lstStyle/>
          <a:p>
            <a:pPr lvl="0" indent="0" algn="l" rtl="0">
              <a:lnSpc>
                <a:spcPct val="115000"/>
              </a:lnSpc>
              <a:spcBef>
                <a:spcPts val="0"/>
              </a:spcBef>
              <a:spcAft>
                <a:spcPts val="1200"/>
              </a:spcAft>
              <a:buNone/>
            </a:pPr>
            <a:r>
              <a:rPr lang="en-US" sz="2400" dirty="0">
                <a:solidFill>
                  <a:schemeClr val="dk1"/>
                </a:solidFill>
                <a:ea typeface="Arial"/>
                <a:cs typeface="Arial"/>
                <a:sym typeface="Arial"/>
              </a:rPr>
              <a:t>Income requirements: </a:t>
            </a:r>
          </a:p>
          <a:p>
            <a:pPr lvl="0" indent="0" algn="l" rtl="0">
              <a:lnSpc>
                <a:spcPct val="115000"/>
              </a:lnSpc>
              <a:spcBef>
                <a:spcPts val="0"/>
              </a:spcBef>
              <a:spcAft>
                <a:spcPts val="1200"/>
              </a:spcAft>
              <a:buNone/>
            </a:pPr>
            <a:r>
              <a:rPr lang="en-US" sz="2400" dirty="0">
                <a:solidFill>
                  <a:schemeClr val="dk1"/>
                </a:solidFill>
                <a:ea typeface="Arial"/>
                <a:cs typeface="Arial"/>
                <a:sym typeface="Arial"/>
              </a:rPr>
              <a:t>Can only apply to the tenant’s portion of the rent. Policies that effectively keep a voucher holder from being able to rent may be discriminatory.</a:t>
            </a:r>
          </a:p>
          <a:p>
            <a:pPr marL="0" lvl="0" indent="0" algn="l" rtl="0">
              <a:lnSpc>
                <a:spcPct val="115000"/>
              </a:lnSpc>
              <a:spcBef>
                <a:spcPts val="0"/>
              </a:spcBef>
              <a:spcAft>
                <a:spcPts val="0"/>
              </a:spcAft>
              <a:buNone/>
            </a:pPr>
            <a:endParaRPr lang="en-US" sz="2000" dirty="0"/>
          </a:p>
          <a:p>
            <a:pPr marL="91440" lvl="0" indent="0" algn="l" rtl="0">
              <a:lnSpc>
                <a:spcPct val="90000"/>
              </a:lnSpc>
              <a:spcBef>
                <a:spcPts val="1200"/>
              </a:spcBef>
              <a:spcAft>
                <a:spcPts val="0"/>
              </a:spcAft>
              <a:buSzPts val="2400"/>
              <a:buFont typeface="Noto Sans Symbols"/>
              <a:buNone/>
            </a:pPr>
            <a:endParaRPr sz="2400" dirty="0"/>
          </a:p>
          <a:p>
            <a:pPr marL="384048" lvl="1" indent="-43179" algn="l" rtl="0">
              <a:lnSpc>
                <a:spcPct val="90000"/>
              </a:lnSpc>
              <a:spcBef>
                <a:spcPts val="200"/>
              </a:spcBef>
              <a:spcAft>
                <a:spcPts val="0"/>
              </a:spcAft>
              <a:buSzPts val="2200"/>
              <a:buFont typeface="Noto Sans Symbols"/>
              <a:buNone/>
            </a:pPr>
            <a:endParaRPr sz="2200" dirty="0"/>
          </a:p>
          <a:p>
            <a:pPr marL="0" lvl="0" indent="0" algn="l" rtl="0">
              <a:lnSpc>
                <a:spcPct val="90000"/>
              </a:lnSpc>
              <a:spcBef>
                <a:spcPts val="1200"/>
              </a:spcBef>
              <a:spcAft>
                <a:spcPts val="0"/>
              </a:spcAft>
              <a:buSzPts val="2000"/>
              <a:buNone/>
            </a:pPr>
            <a:endParaRPr dirty="0"/>
          </a:p>
        </p:txBody>
      </p:sp>
      <p:sp>
        <p:nvSpPr>
          <p:cNvPr id="2" name="Content Placeholder 1">
            <a:extLst>
              <a:ext uri="{FF2B5EF4-FFF2-40B4-BE49-F238E27FC236}">
                <a16:creationId xmlns:a16="http://schemas.microsoft.com/office/drawing/2014/main" id="{4074869B-D87F-4AA7-B08A-9FFC511C5CCF}"/>
              </a:ext>
            </a:extLst>
          </p:cNvPr>
          <p:cNvSpPr>
            <a:spLocks noGrp="1"/>
          </p:cNvSpPr>
          <p:nvPr>
            <p:ph sz="half" idx="2"/>
          </p:nvPr>
        </p:nvSpPr>
        <p:spPr>
          <a:xfrm>
            <a:off x="6562049" y="1862668"/>
            <a:ext cx="4937760" cy="4023360"/>
          </a:xfrm>
          <a:ln w="25400">
            <a:solidFill>
              <a:schemeClr val="accent1"/>
            </a:solidFill>
          </a:ln>
        </p:spPr>
        <p:txBody>
          <a:bodyPr>
            <a:normAutofit/>
          </a:bodyPr>
          <a:lstStyle/>
          <a:p>
            <a:pPr>
              <a:lnSpc>
                <a:spcPct val="114000"/>
              </a:lnSpc>
            </a:pPr>
            <a:r>
              <a:rPr lang="en-US" sz="2400" dirty="0">
                <a:solidFill>
                  <a:schemeClr val="dk1"/>
                </a:solidFill>
                <a:cs typeface="Arial"/>
                <a:sym typeface="Arial"/>
              </a:rPr>
              <a:t>Credit Requirements:</a:t>
            </a:r>
          </a:p>
          <a:p>
            <a:pPr>
              <a:lnSpc>
                <a:spcPct val="114000"/>
              </a:lnSpc>
            </a:pPr>
            <a:r>
              <a:rPr lang="en-US" sz="2400" dirty="0">
                <a:solidFill>
                  <a:schemeClr val="dk1"/>
                </a:solidFill>
                <a:cs typeface="Arial"/>
                <a:sym typeface="Arial"/>
              </a:rPr>
              <a:t>While there is no definitive case law on this, there may be situations where use of a credit score to disqualify a tenant with a subsidy could be discriminatory. </a:t>
            </a:r>
          </a:p>
          <a:p>
            <a:endParaRPr lang="en-US" dirty="0"/>
          </a:p>
        </p:txBody>
      </p:sp>
    </p:spTree>
    <p:extLst>
      <p:ext uri="{BB962C8B-B14F-4D97-AF65-F5344CB8AC3E}">
        <p14:creationId xmlns:p14="http://schemas.microsoft.com/office/powerpoint/2010/main" val="121212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8c85146dcd_0_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1100"/>
              <a:buFont typeface="Arial"/>
              <a:buNone/>
            </a:pPr>
            <a:r>
              <a:rPr lang="en-US" sz="2700" dirty="0">
                <a:solidFill>
                  <a:schemeClr val="dk1"/>
                </a:solidFill>
                <a:latin typeface="Arial"/>
                <a:ea typeface="Arial"/>
                <a:cs typeface="Arial"/>
                <a:sym typeface="Arial"/>
              </a:rPr>
              <a:t>Rent Amounts for Section 8 Tenants</a:t>
            </a:r>
            <a:endParaRPr sz="2700" dirty="0"/>
          </a:p>
        </p:txBody>
      </p:sp>
      <p:sp>
        <p:nvSpPr>
          <p:cNvPr id="171" name="Google Shape;171;g8c85146dcd_0_7"/>
          <p:cNvSpPr txBox="1">
            <a:spLocks noGrp="1"/>
          </p:cNvSpPr>
          <p:nvPr>
            <p:ph type="body" idx="1"/>
          </p:nvPr>
        </p:nvSpPr>
        <p:spPr>
          <a:xfrm>
            <a:off x="1097275" y="2260900"/>
            <a:ext cx="6880800" cy="3767038"/>
          </a:xfrm>
          <a:prstGeom prst="rect">
            <a:avLst/>
          </a:prstGeom>
          <a:noFill/>
          <a:ln>
            <a:noFill/>
          </a:ln>
        </p:spPr>
        <p:txBody>
          <a:bodyPr spcFirstLastPara="1" wrap="square" lIns="0" tIns="45700" rIns="0" bIns="45700" anchor="t" anchorCtr="0">
            <a:noAutofit/>
          </a:bodyPr>
          <a:lstStyle/>
          <a:p>
            <a:pPr>
              <a:lnSpc>
                <a:spcPct val="115000"/>
              </a:lnSpc>
              <a:spcBef>
                <a:spcPts val="0"/>
              </a:spcBef>
              <a:spcAft>
                <a:spcPts val="0"/>
              </a:spcAft>
              <a:buFont typeface="Arial" panose="020B0604020202020204" pitchFamily="34" charset="0"/>
              <a:buChar char="•"/>
            </a:pPr>
            <a:r>
              <a:rPr lang="en-US" sz="2100" dirty="0">
                <a:solidFill>
                  <a:schemeClr val="dk1"/>
                </a:solidFill>
                <a:ea typeface="Arial"/>
                <a:cs typeface="Arial"/>
                <a:sym typeface="Arial"/>
              </a:rPr>
              <a:t>Housing providers cannot charge more for Section 8 tenants unless the unit is receiving another subsidy like LIHTC</a:t>
            </a:r>
          </a:p>
          <a:p>
            <a:pPr>
              <a:lnSpc>
                <a:spcPct val="115000"/>
              </a:lnSpc>
              <a:spcBef>
                <a:spcPts val="0"/>
              </a:spcBef>
              <a:spcAft>
                <a:spcPts val="0"/>
              </a:spcAft>
              <a:buFont typeface="Arial" panose="020B0604020202020204" pitchFamily="34" charset="0"/>
              <a:buChar char="•"/>
            </a:pPr>
            <a:endParaRPr lang="en-US" sz="2100" dirty="0">
              <a:solidFill>
                <a:schemeClr val="dk1"/>
              </a:solidFill>
              <a:ea typeface="Arial"/>
              <a:cs typeface="Arial"/>
              <a:sym typeface="Arial"/>
            </a:endParaRPr>
          </a:p>
          <a:p>
            <a:pPr>
              <a:lnSpc>
                <a:spcPct val="115000"/>
              </a:lnSpc>
              <a:spcBef>
                <a:spcPts val="0"/>
              </a:spcBef>
              <a:spcAft>
                <a:spcPts val="0"/>
              </a:spcAft>
              <a:buFont typeface="Arial" panose="020B0604020202020204" pitchFamily="34" charset="0"/>
              <a:buChar char="•"/>
            </a:pPr>
            <a:r>
              <a:rPr lang="en-US" dirty="0">
                <a:solidFill>
                  <a:schemeClr val="dk1"/>
                </a:solidFill>
                <a:ea typeface="Arial"/>
                <a:cs typeface="Arial"/>
                <a:sym typeface="Arial"/>
              </a:rPr>
              <a:t>Tenants can rent any unit within the payment standard for their voucher. </a:t>
            </a:r>
            <a:r>
              <a:rPr lang="en-US" dirty="0"/>
              <a:t>Payment standards are set according to the Fair Market Rent or FMR of an area. Individual housing authorities have discretion to set their voucher values between 90 and 110% of FMR.</a:t>
            </a:r>
          </a:p>
          <a:p>
            <a:pPr marL="0" lvl="0" indent="0" rtl="0">
              <a:lnSpc>
                <a:spcPct val="115000"/>
              </a:lnSpc>
              <a:spcBef>
                <a:spcPts val="0"/>
              </a:spcBef>
              <a:spcAft>
                <a:spcPts val="0"/>
              </a:spcAft>
              <a:buNone/>
            </a:pPr>
            <a:endParaRPr lang="en-US" sz="3000" dirty="0">
              <a:solidFill>
                <a:schemeClr val="dk1"/>
              </a:solidFill>
              <a:ea typeface="Arial"/>
              <a:cs typeface="Arial"/>
              <a:sym typeface="Arial"/>
            </a:endParaRPr>
          </a:p>
          <a:p>
            <a:pPr marL="0" lvl="0" indent="0" rtl="0">
              <a:lnSpc>
                <a:spcPct val="115000"/>
              </a:lnSpc>
              <a:spcBef>
                <a:spcPts val="0"/>
              </a:spcBef>
              <a:spcAft>
                <a:spcPts val="0"/>
              </a:spcAft>
              <a:buNone/>
            </a:pPr>
            <a:endParaRPr lang="en-US" sz="3000" dirty="0">
              <a:solidFill>
                <a:schemeClr val="dk1"/>
              </a:solidFill>
              <a:cs typeface="Arial"/>
              <a:sym typeface="Arial"/>
            </a:endParaRPr>
          </a:p>
          <a:p>
            <a:pPr marL="0" lvl="0" indent="0" rtl="0">
              <a:lnSpc>
                <a:spcPct val="115000"/>
              </a:lnSpc>
              <a:spcBef>
                <a:spcPts val="0"/>
              </a:spcBef>
              <a:spcAft>
                <a:spcPts val="0"/>
              </a:spcAft>
              <a:buNone/>
            </a:pPr>
            <a:endParaRPr sz="2200" dirty="0"/>
          </a:p>
          <a:p>
            <a:pPr marL="0" lvl="0" indent="0" algn="l" rtl="0">
              <a:lnSpc>
                <a:spcPct val="90000"/>
              </a:lnSpc>
              <a:spcBef>
                <a:spcPts val="1200"/>
              </a:spcBef>
              <a:spcAft>
                <a:spcPts val="0"/>
              </a:spcAft>
              <a:buSzPts val="2000"/>
              <a:buNone/>
            </a:pPr>
            <a:endParaRPr dirty="0"/>
          </a:p>
        </p:txBody>
      </p:sp>
      <p:pic>
        <p:nvPicPr>
          <p:cNvPr id="172" name="Google Shape;172;g8c85146dcd_0_7"/>
          <p:cNvPicPr preferRelativeResize="0"/>
          <p:nvPr/>
        </p:nvPicPr>
        <p:blipFill rotWithShape="1">
          <a:blip r:embed="rId3">
            <a:alphaModFix/>
          </a:blip>
          <a:srcRect/>
          <a:stretch/>
        </p:blipFill>
        <p:spPr>
          <a:xfrm>
            <a:off x="8184233" y="5445224"/>
            <a:ext cx="2276084" cy="696483"/>
          </a:xfrm>
          <a:prstGeom prst="rect">
            <a:avLst/>
          </a:prstGeom>
          <a:noFill/>
          <a:ln>
            <a:noFill/>
          </a:ln>
        </p:spPr>
      </p:pic>
      <p:sp>
        <p:nvSpPr>
          <p:cNvPr id="173" name="Google Shape;173;g8c85146dcd_0_7"/>
          <p:cNvSpPr/>
          <p:nvPr/>
        </p:nvSpPr>
        <p:spPr>
          <a:xfrm>
            <a:off x="9204829" y="2963557"/>
            <a:ext cx="1255500" cy="1255500"/>
          </a:xfrm>
          <a:prstGeom prst="ellipse">
            <a:avLst/>
          </a:pr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g8c85146dcd_0_7"/>
          <p:cNvSpPr/>
          <p:nvPr/>
        </p:nvSpPr>
        <p:spPr>
          <a:xfrm>
            <a:off x="9472429" y="3231170"/>
            <a:ext cx="720300" cy="7203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66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2256" y="642257"/>
            <a:ext cx="3417677" cy="5226837"/>
          </a:xfrm>
        </p:spPr>
        <p:txBody>
          <a:bodyPr anchor="t">
            <a:normAutofit/>
          </a:bodyPr>
          <a:lstStyle/>
          <a:p>
            <a:br>
              <a:rPr lang="en-US" dirty="0"/>
            </a:br>
            <a:br>
              <a:rPr lang="en-US" dirty="0"/>
            </a:br>
            <a:r>
              <a:rPr lang="en-US" dirty="0"/>
              <a:t>Domestic Violence</a:t>
            </a:r>
          </a:p>
        </p:txBody>
      </p:sp>
      <p:graphicFrame>
        <p:nvGraphicFramePr>
          <p:cNvPr id="16" name="Content Placeholder 4">
            <a:extLst>
              <a:ext uri="{FF2B5EF4-FFF2-40B4-BE49-F238E27FC236}">
                <a16:creationId xmlns:a16="http://schemas.microsoft.com/office/drawing/2014/main" id="{8B03F8F1-6831-4BE9-AA44-98C95135D26E}"/>
              </a:ext>
            </a:extLst>
          </p:cNvPr>
          <p:cNvGraphicFramePr>
            <a:graphicFrameLocks noGrp="1"/>
          </p:cNvGraphicFramePr>
          <p:nvPr>
            <p:ph idx="1"/>
            <p:extLst>
              <p:ext uri="{D42A27DB-BD31-4B8C-83A1-F6EECF244321}">
                <p14:modId xmlns:p14="http://schemas.microsoft.com/office/powerpoint/2010/main" val="1224895413"/>
              </p:ext>
            </p:extLst>
          </p:nvPr>
        </p:nvGraphicFramePr>
        <p:xfrm>
          <a:off x="4713512" y="642257"/>
          <a:ext cx="6847117" cy="4205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44DB6D4-DF8A-4040-AC24-AF0F75DB6AF3}"/>
              </a:ext>
            </a:extLst>
          </p:cNvPr>
          <p:cNvPicPr>
            <a:picLocks noChangeAspect="1"/>
          </p:cNvPicPr>
          <p:nvPr/>
        </p:nvPicPr>
        <p:blipFill>
          <a:blip r:embed="rId7"/>
          <a:stretch>
            <a:fillRect/>
          </a:stretch>
        </p:blipFill>
        <p:spPr>
          <a:xfrm>
            <a:off x="8656367" y="5094514"/>
            <a:ext cx="2560624" cy="782603"/>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5256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2256" y="642257"/>
            <a:ext cx="3417677" cy="5226837"/>
          </a:xfrm>
        </p:spPr>
        <p:txBody>
          <a:bodyPr anchor="t">
            <a:normAutofit/>
          </a:bodyPr>
          <a:lstStyle/>
          <a:p>
            <a:br>
              <a:rPr lang="en-US" dirty="0"/>
            </a:br>
            <a:br>
              <a:rPr lang="en-US" dirty="0"/>
            </a:br>
            <a:r>
              <a:rPr lang="en-US" dirty="0"/>
              <a:t>Domestic Violence</a:t>
            </a:r>
          </a:p>
        </p:txBody>
      </p:sp>
      <p:graphicFrame>
        <p:nvGraphicFramePr>
          <p:cNvPr id="16" name="Content Placeholder 4">
            <a:extLst>
              <a:ext uri="{FF2B5EF4-FFF2-40B4-BE49-F238E27FC236}">
                <a16:creationId xmlns:a16="http://schemas.microsoft.com/office/drawing/2014/main" id="{8B03F8F1-6831-4BE9-AA44-98C95135D26E}"/>
              </a:ext>
            </a:extLst>
          </p:cNvPr>
          <p:cNvGraphicFramePr>
            <a:graphicFrameLocks noGrp="1"/>
          </p:cNvGraphicFramePr>
          <p:nvPr>
            <p:ph idx="1"/>
            <p:extLst>
              <p:ext uri="{D42A27DB-BD31-4B8C-83A1-F6EECF244321}">
                <p14:modId xmlns:p14="http://schemas.microsoft.com/office/powerpoint/2010/main" val="1940786336"/>
              </p:ext>
            </p:extLst>
          </p:nvPr>
        </p:nvGraphicFramePr>
        <p:xfrm>
          <a:off x="4713512" y="642257"/>
          <a:ext cx="6847117" cy="4205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44DB6D4-DF8A-4040-AC24-AF0F75DB6AF3}"/>
              </a:ext>
            </a:extLst>
          </p:cNvPr>
          <p:cNvPicPr>
            <a:picLocks noChangeAspect="1"/>
          </p:cNvPicPr>
          <p:nvPr/>
        </p:nvPicPr>
        <p:blipFill>
          <a:blip r:embed="rId7"/>
          <a:stretch>
            <a:fillRect/>
          </a:stretch>
        </p:blipFill>
        <p:spPr>
          <a:xfrm>
            <a:off x="8656367" y="5094514"/>
            <a:ext cx="2560624" cy="782603"/>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9750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2256" y="642257"/>
            <a:ext cx="3417677" cy="5226837"/>
          </a:xfrm>
        </p:spPr>
        <p:txBody>
          <a:bodyPr anchor="t">
            <a:normAutofit/>
          </a:bodyPr>
          <a:lstStyle/>
          <a:p>
            <a:br>
              <a:rPr lang="en-US" dirty="0"/>
            </a:br>
            <a:br>
              <a:rPr lang="en-US" dirty="0"/>
            </a:br>
            <a:r>
              <a:rPr lang="en-US" dirty="0"/>
              <a:t>Criminal Background Screening</a:t>
            </a:r>
          </a:p>
        </p:txBody>
      </p:sp>
      <p:graphicFrame>
        <p:nvGraphicFramePr>
          <p:cNvPr id="16" name="Content Placeholder 4">
            <a:extLst>
              <a:ext uri="{FF2B5EF4-FFF2-40B4-BE49-F238E27FC236}">
                <a16:creationId xmlns:a16="http://schemas.microsoft.com/office/drawing/2014/main" id="{D291CDBA-52D6-4033-A838-4A2DC073722F}"/>
              </a:ext>
            </a:extLst>
          </p:cNvPr>
          <p:cNvGraphicFramePr>
            <a:graphicFrameLocks noGrp="1"/>
          </p:cNvGraphicFramePr>
          <p:nvPr>
            <p:ph idx="1"/>
            <p:extLst>
              <p:ext uri="{D42A27DB-BD31-4B8C-83A1-F6EECF244321}">
                <p14:modId xmlns:p14="http://schemas.microsoft.com/office/powerpoint/2010/main" val="2838168514"/>
              </p:ext>
            </p:extLst>
          </p:nvPr>
        </p:nvGraphicFramePr>
        <p:xfrm>
          <a:off x="4713512" y="642257"/>
          <a:ext cx="6847117" cy="3871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44DB6D4-DF8A-4040-AC24-AF0F75DB6AF3}"/>
              </a:ext>
            </a:extLst>
          </p:cNvPr>
          <p:cNvPicPr>
            <a:picLocks noChangeAspect="1"/>
          </p:cNvPicPr>
          <p:nvPr/>
        </p:nvPicPr>
        <p:blipFill>
          <a:blip r:embed="rId7"/>
          <a:stretch>
            <a:fillRect/>
          </a:stretch>
        </p:blipFill>
        <p:spPr>
          <a:xfrm>
            <a:off x="8656372" y="5156199"/>
            <a:ext cx="2560619" cy="782602"/>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AE5B0F9B-366F-AFFA-8FAB-D820BC312916}"/>
              </a:ext>
            </a:extLst>
          </p:cNvPr>
          <p:cNvSpPr txBox="1"/>
          <p:nvPr/>
        </p:nvSpPr>
        <p:spPr>
          <a:xfrm>
            <a:off x="999077" y="4748331"/>
            <a:ext cx="5359076" cy="369332"/>
          </a:xfrm>
          <a:prstGeom prst="rect">
            <a:avLst/>
          </a:prstGeom>
          <a:noFill/>
        </p:spPr>
        <p:txBody>
          <a:bodyPr wrap="square" rtlCol="0">
            <a:spAutoFit/>
          </a:bodyPr>
          <a:lstStyle/>
          <a:p>
            <a:r>
              <a:rPr lang="en-US" b="1" dirty="0">
                <a:hlinkClick r:id="rId8">
                  <a:extLst>
                    <a:ext uri="{A12FA001-AC4F-418D-AE19-62706E023703}">
                      <ahyp:hlinkClr xmlns:ahyp="http://schemas.microsoft.com/office/drawing/2018/hyperlinkcolor" val="tx"/>
                    </a:ext>
                  </a:extLst>
                </a:hlinkClick>
              </a:rPr>
              <a:t>Criminal Background Check Toolkit</a:t>
            </a:r>
            <a:endParaRPr lang="en-US" b="1" dirty="0"/>
          </a:p>
        </p:txBody>
      </p:sp>
      <p:sp>
        <p:nvSpPr>
          <p:cNvPr id="5" name="TextBox 4">
            <a:extLst>
              <a:ext uri="{FF2B5EF4-FFF2-40B4-BE49-F238E27FC236}">
                <a16:creationId xmlns:a16="http://schemas.microsoft.com/office/drawing/2014/main" id="{FC4D0593-728B-F55B-128B-487606E73290}"/>
              </a:ext>
            </a:extLst>
          </p:cNvPr>
          <p:cNvSpPr txBox="1"/>
          <p:nvPr/>
        </p:nvSpPr>
        <p:spPr>
          <a:xfrm>
            <a:off x="999077" y="5292188"/>
            <a:ext cx="4934857" cy="369332"/>
          </a:xfrm>
          <a:prstGeom prst="rect">
            <a:avLst/>
          </a:prstGeom>
          <a:noFill/>
        </p:spPr>
        <p:txBody>
          <a:bodyPr wrap="square" rtlCol="0">
            <a:spAutoFit/>
          </a:bodyPr>
          <a:lstStyle/>
          <a:p>
            <a:r>
              <a:rPr lang="en-US" b="1" dirty="0">
                <a:hlinkClick r:id="rId9">
                  <a:extLst>
                    <a:ext uri="{A12FA001-AC4F-418D-AE19-62706E023703}">
                      <ahyp:hlinkClr xmlns:ahyp="http://schemas.microsoft.com/office/drawing/2018/hyperlinkcolor" val="tx"/>
                    </a:ext>
                  </a:extLst>
                </a:hlinkClick>
              </a:rPr>
              <a:t>NYS Justice Involved Worksheet</a:t>
            </a:r>
            <a:endParaRPr lang="en-US" b="1" dirty="0"/>
          </a:p>
        </p:txBody>
      </p:sp>
      <p:sp>
        <p:nvSpPr>
          <p:cNvPr id="6" name="TextBox 5">
            <a:extLst>
              <a:ext uri="{FF2B5EF4-FFF2-40B4-BE49-F238E27FC236}">
                <a16:creationId xmlns:a16="http://schemas.microsoft.com/office/drawing/2014/main" id="{4BB01FE1-B083-945A-AC70-A757801BFF96}"/>
              </a:ext>
            </a:extLst>
          </p:cNvPr>
          <p:cNvSpPr txBox="1"/>
          <p:nvPr/>
        </p:nvSpPr>
        <p:spPr>
          <a:xfrm>
            <a:off x="999077" y="5745240"/>
            <a:ext cx="5453847" cy="400110"/>
          </a:xfrm>
          <a:prstGeom prst="rect">
            <a:avLst/>
          </a:prstGeom>
          <a:noFill/>
        </p:spPr>
        <p:txBody>
          <a:bodyPr wrap="square" rtlCol="0">
            <a:spAutoFit/>
          </a:bodyPr>
          <a:lstStyle/>
          <a:p>
            <a:r>
              <a:rPr lang="en-US" sz="2000" b="1" dirty="0">
                <a:hlinkClick r:id="rId10">
                  <a:extLst>
                    <a:ext uri="{A12FA001-AC4F-418D-AE19-62706E023703}">
                      <ahyp:hlinkClr xmlns:ahyp="http://schemas.microsoft.com/office/drawing/2018/hyperlinkcolor" val="tx"/>
                    </a:ext>
                  </a:extLst>
                </a:hlinkClick>
              </a:rPr>
              <a:t>NYS Guidance for Justice Involved Cases</a:t>
            </a:r>
            <a:endParaRPr lang="en-US" sz="2000" b="1" dirty="0"/>
          </a:p>
        </p:txBody>
      </p:sp>
    </p:spTree>
    <p:extLst>
      <p:ext uri="{BB962C8B-B14F-4D97-AF65-F5344CB8AC3E}">
        <p14:creationId xmlns:p14="http://schemas.microsoft.com/office/powerpoint/2010/main" val="374157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6411684" y="368616"/>
            <a:ext cx="5127171" cy="1450757"/>
          </a:xfrm>
        </p:spPr>
        <p:txBody>
          <a:bodyPr>
            <a:normAutofit/>
          </a:bodyPr>
          <a:lstStyle/>
          <a:p>
            <a:r>
              <a:rPr lang="en-US" dirty="0"/>
              <a:t>Limited English Proficiency</a:t>
            </a:r>
          </a:p>
        </p:txBody>
      </p:sp>
      <p:pic>
        <p:nvPicPr>
          <p:cNvPr id="5" name="Picture 4" descr="Text&#10;&#10;Description automatically generated">
            <a:extLst>
              <a:ext uri="{FF2B5EF4-FFF2-40B4-BE49-F238E27FC236}">
                <a16:creationId xmlns:a16="http://schemas.microsoft.com/office/drawing/2014/main" id="{75569A8F-7758-A470-62DC-575D330CB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32" y="645106"/>
            <a:ext cx="5247747" cy="5247747"/>
          </a:xfrm>
          <a:prstGeom prst="rect">
            <a:avLst/>
          </a:prstGeom>
        </p:spPr>
      </p:pic>
      <p:sp>
        <p:nvSpPr>
          <p:cNvPr id="2" name="Content Placeholder 1"/>
          <p:cNvSpPr>
            <a:spLocks noGrp="1"/>
          </p:cNvSpPr>
          <p:nvPr>
            <p:ph idx="1"/>
          </p:nvPr>
        </p:nvSpPr>
        <p:spPr>
          <a:xfrm>
            <a:off x="6411684" y="2198914"/>
            <a:ext cx="5127172" cy="3670180"/>
          </a:xfrm>
        </p:spPr>
        <p:txBody>
          <a:bodyPr rtlCol="0">
            <a:normAutofit/>
          </a:bodyPr>
          <a:lstStyle/>
          <a:p>
            <a:pPr>
              <a:spcAft>
                <a:spcPts val="0"/>
              </a:spcAft>
              <a:buFont typeface="Arial" panose="020B0604020202020204" pitchFamily="34" charset="0"/>
              <a:buChar char="•"/>
              <a:defRPr/>
            </a:pPr>
            <a:r>
              <a:rPr lang="en-US" dirty="0"/>
              <a:t>Refusal to rent to households simply because they do not speak English constitutes discrimination on the basis of national origin.</a:t>
            </a:r>
          </a:p>
          <a:p>
            <a:pPr>
              <a:spcAft>
                <a:spcPts val="0"/>
              </a:spcAft>
              <a:buFont typeface="Arial" panose="020B0604020202020204" pitchFamily="34" charset="0"/>
              <a:buChar char="•"/>
              <a:defRPr/>
            </a:pPr>
            <a:r>
              <a:rPr lang="en-US" dirty="0"/>
              <a:t>NY State funded properties have additional requirements for LEP residents.</a:t>
            </a:r>
          </a:p>
          <a:p>
            <a:pPr lvl="1">
              <a:spcAft>
                <a:spcPts val="0"/>
              </a:spcAft>
              <a:buFont typeface="Arial" panose="020B0604020202020204" pitchFamily="34" charset="0"/>
              <a:buChar char="•"/>
              <a:defRPr/>
            </a:pPr>
            <a:r>
              <a:rPr lang="en-US" dirty="0"/>
              <a:t>Provide interpretation services in any language and translation of vital documents into 12 most common languages.</a:t>
            </a:r>
          </a:p>
          <a:p>
            <a:pPr>
              <a:spcAft>
                <a:spcPts val="0"/>
              </a:spcAft>
              <a:buFont typeface="Arial" panose="020B0604020202020204" pitchFamily="34" charset="0"/>
              <a:buChar char="•"/>
              <a:defRPr/>
            </a:pPr>
            <a:r>
              <a:rPr lang="en-US" dirty="0"/>
              <a:t>HUD moved to an English only policy effective Sept. 1</a:t>
            </a:r>
            <a:r>
              <a:rPr lang="en-US" baseline="30000" dirty="0"/>
              <a:t>st</a:t>
            </a:r>
            <a:r>
              <a:rPr lang="en-US" dirty="0"/>
              <a:t>, 2025</a:t>
            </a:r>
          </a:p>
        </p:txBody>
      </p:sp>
    </p:spTree>
    <p:extLst>
      <p:ext uri="{BB962C8B-B14F-4D97-AF65-F5344CB8AC3E}">
        <p14:creationId xmlns:p14="http://schemas.microsoft.com/office/powerpoint/2010/main" val="39898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br>
              <a:rPr lang="en-US" u="sng" dirty="0"/>
            </a:br>
            <a:r>
              <a:rPr lang="en-US" dirty="0"/>
              <a:t>Harassment in Housing</a:t>
            </a:r>
          </a:p>
        </p:txBody>
      </p:sp>
      <p:pic>
        <p:nvPicPr>
          <p:cNvPr id="3" name="Picture 2">
            <a:extLst>
              <a:ext uri="{FF2B5EF4-FFF2-40B4-BE49-F238E27FC236}">
                <a16:creationId xmlns:a16="http://schemas.microsoft.com/office/drawing/2014/main" id="{4CE29BEB-2BBD-406B-B62D-277D2F0A0A6C}"/>
              </a:ext>
            </a:extLst>
          </p:cNvPr>
          <p:cNvPicPr>
            <a:picLocks noChangeAspect="1"/>
          </p:cNvPicPr>
          <p:nvPr/>
        </p:nvPicPr>
        <p:blipFill>
          <a:blip r:embed="rId2"/>
          <a:stretch>
            <a:fillRect/>
          </a:stretch>
        </p:blipFill>
        <p:spPr>
          <a:xfrm>
            <a:off x="1076432" y="3175968"/>
            <a:ext cx="3094997" cy="951711"/>
          </a:xfrm>
          <a:prstGeom prst="rect">
            <a:avLst/>
          </a:prstGeom>
        </p:spPr>
      </p:pic>
      <p:graphicFrame>
        <p:nvGraphicFramePr>
          <p:cNvPr id="9" name="Content Placeholder 4">
            <a:extLst>
              <a:ext uri="{FF2B5EF4-FFF2-40B4-BE49-F238E27FC236}">
                <a16:creationId xmlns:a16="http://schemas.microsoft.com/office/drawing/2014/main" id="{D643E781-6C7B-47F9-883C-98A112E74DF7}"/>
              </a:ext>
            </a:extLst>
          </p:cNvPr>
          <p:cNvGraphicFramePr>
            <a:graphicFrameLocks noGrp="1"/>
          </p:cNvGraphicFramePr>
          <p:nvPr>
            <p:ph idx="1"/>
            <p:extLst>
              <p:ext uri="{D42A27DB-BD31-4B8C-83A1-F6EECF244321}">
                <p14:modId xmlns:p14="http://schemas.microsoft.com/office/powerpoint/2010/main" val="3799811040"/>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022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82C8CF-00BF-40A5-861A-FFD53E5C3E1B}"/>
              </a:ext>
            </a:extLst>
          </p:cNvPr>
          <p:cNvSpPr>
            <a:spLocks noGrp="1"/>
          </p:cNvSpPr>
          <p:nvPr>
            <p:ph type="title"/>
          </p:nvPr>
        </p:nvSpPr>
        <p:spPr>
          <a:xfrm>
            <a:off x="5144679" y="634946"/>
            <a:ext cx="6405063" cy="1450757"/>
          </a:xfrm>
        </p:spPr>
        <p:txBody>
          <a:bodyPr>
            <a:normAutofit/>
          </a:bodyPr>
          <a:lstStyle/>
          <a:p>
            <a:r>
              <a:rPr lang="en-US" sz="4400" b="1" dirty="0">
                <a:latin typeface="+mn-lt"/>
              </a:rPr>
              <a:t>CNY Fair Housing’s Services</a:t>
            </a:r>
          </a:p>
        </p:txBody>
      </p:sp>
      <p:pic>
        <p:nvPicPr>
          <p:cNvPr id="11" name="Picture 10">
            <a:extLst>
              <a:ext uri="{FF2B5EF4-FFF2-40B4-BE49-F238E27FC236}">
                <a16:creationId xmlns:a16="http://schemas.microsoft.com/office/drawing/2014/main" id="{8E14C3C0-88E5-4BBA-A4B5-D5FD50323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660197"/>
            <a:ext cx="2966555" cy="904799"/>
          </a:xfrm>
          <a:prstGeom prst="rect">
            <a:avLst/>
          </a:prstGeom>
        </p:spPr>
      </p:pic>
      <p:cxnSp>
        <p:nvCxnSpPr>
          <p:cNvPr id="45" name="Straight Connector 44">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1D05E83-F98E-7F5E-2C16-7A276F53EEBB}"/>
              </a:ext>
            </a:extLst>
          </p:cNvPr>
          <p:cNvPicPr>
            <a:picLocks noChangeAspect="1"/>
          </p:cNvPicPr>
          <p:nvPr/>
        </p:nvPicPr>
        <p:blipFill>
          <a:blip r:embed="rId3"/>
          <a:stretch>
            <a:fillRect/>
          </a:stretch>
        </p:blipFill>
        <p:spPr>
          <a:xfrm>
            <a:off x="1411764" y="2030217"/>
            <a:ext cx="2966555" cy="3840201"/>
          </a:xfrm>
          <a:prstGeom prst="rect">
            <a:avLst/>
          </a:prstGeom>
        </p:spPr>
      </p:pic>
      <p:sp>
        <p:nvSpPr>
          <p:cNvPr id="38" name="Content Placeholder 2">
            <a:extLst>
              <a:ext uri="{FF2B5EF4-FFF2-40B4-BE49-F238E27FC236}">
                <a16:creationId xmlns:a16="http://schemas.microsoft.com/office/drawing/2014/main" id="{E0325117-00C5-4D1B-A8F5-380A66B64FEF}"/>
              </a:ext>
            </a:extLst>
          </p:cNvPr>
          <p:cNvSpPr>
            <a:spLocks noGrp="1"/>
          </p:cNvSpPr>
          <p:nvPr>
            <p:ph idx="1"/>
          </p:nvPr>
        </p:nvSpPr>
        <p:spPr>
          <a:xfrm>
            <a:off x="5144679" y="2198914"/>
            <a:ext cx="6405063" cy="3670180"/>
          </a:xfrm>
        </p:spPr>
        <p:txBody>
          <a:bodyPr>
            <a:normAutofit/>
          </a:bodyPr>
          <a:lstStyle/>
          <a:p>
            <a:pPr>
              <a:buFont typeface="Arial" panose="020B0604020202020204" pitchFamily="34" charset="0"/>
              <a:buChar char="•"/>
            </a:pPr>
            <a:r>
              <a:rPr lang="en-US" sz="1600" dirty="0"/>
              <a:t> Investigate complaints of discrimination</a:t>
            </a:r>
          </a:p>
          <a:p>
            <a:pPr>
              <a:buFont typeface="Arial" panose="020B0604020202020204" pitchFamily="34" charset="0"/>
              <a:buChar char="•"/>
            </a:pPr>
            <a:r>
              <a:rPr lang="en-US" sz="1600" dirty="0"/>
              <a:t> Conduct undercover testing</a:t>
            </a:r>
          </a:p>
          <a:p>
            <a:pPr>
              <a:buFont typeface="Arial" panose="020B0604020202020204" pitchFamily="34" charset="0"/>
              <a:buChar char="•"/>
            </a:pPr>
            <a:r>
              <a:rPr lang="en-US" sz="1600" dirty="0"/>
              <a:t> Provide counseling and advocacy to individuals whose housing rights are being violated</a:t>
            </a:r>
          </a:p>
          <a:p>
            <a:pPr>
              <a:buFont typeface="Arial" panose="020B0604020202020204" pitchFamily="34" charset="0"/>
              <a:buChar char="•"/>
            </a:pPr>
            <a:r>
              <a:rPr lang="en-US" sz="1600" dirty="0"/>
              <a:t> Provide legal representation to victims</a:t>
            </a:r>
          </a:p>
          <a:p>
            <a:pPr>
              <a:buFont typeface="Arial" panose="020B0604020202020204" pitchFamily="34" charset="0"/>
              <a:buChar char="•"/>
            </a:pPr>
            <a:r>
              <a:rPr lang="en-US" sz="1600" dirty="0"/>
              <a:t> Conduct education and outreach on fair housing rights and responsibilities</a:t>
            </a:r>
          </a:p>
          <a:p>
            <a:pPr>
              <a:buFont typeface="Arial" panose="020B0604020202020204" pitchFamily="34" charset="0"/>
              <a:buChar char="•"/>
            </a:pPr>
            <a:r>
              <a:rPr lang="en-US" sz="1600" dirty="0"/>
              <a:t> Conduct research and engage in advocacy to increase housing opportunity</a:t>
            </a:r>
          </a:p>
          <a:p>
            <a:pPr>
              <a:buFont typeface="Arial" panose="020B0604020202020204" pitchFamily="34" charset="0"/>
              <a:buChar char="•"/>
            </a:pPr>
            <a:r>
              <a:rPr lang="en-US" sz="1600" dirty="0"/>
              <a:t> Assist tenant associations with development and collective advocacy</a:t>
            </a:r>
          </a:p>
          <a:p>
            <a:pPr>
              <a:buFont typeface="Arial" panose="020B0604020202020204" pitchFamily="34" charset="0"/>
              <a:buChar char="•"/>
            </a:pPr>
            <a:r>
              <a:rPr lang="en-US" sz="1600" dirty="0"/>
              <a:t> Provide counseling and support to households moving to well-resourced communities</a:t>
            </a:r>
          </a:p>
          <a:p>
            <a:endParaRPr lang="en-US" sz="1600" dirty="0"/>
          </a:p>
        </p:txBody>
      </p:sp>
      <p:sp>
        <p:nvSpPr>
          <p:cNvPr id="47" name="Rectangle 46">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18B76867-9B4C-4D3F-B4C9-40D4687EB64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19954A3-9DFD-4C44-94BA-B95130A3BA1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93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097280" y="286603"/>
            <a:ext cx="10058400" cy="1450757"/>
          </a:xfrm>
        </p:spPr>
        <p:txBody>
          <a:bodyPr>
            <a:normAutofit/>
          </a:bodyPr>
          <a:lstStyle/>
          <a:p>
            <a:r>
              <a:rPr lang="en-US" dirty="0"/>
              <a:t>Harassment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3179837"/>
            <a:ext cx="3094997" cy="943974"/>
          </a:xfrm>
          <a:prstGeom prst="rect">
            <a:avLst/>
          </a:prstGeom>
        </p:spPr>
      </p:pic>
      <p:graphicFrame>
        <p:nvGraphicFramePr>
          <p:cNvPr id="30724" name="Content Placeholder 1">
            <a:extLst>
              <a:ext uri="{FF2B5EF4-FFF2-40B4-BE49-F238E27FC236}">
                <a16:creationId xmlns:a16="http://schemas.microsoft.com/office/drawing/2014/main" id="{7E0F9767-6D10-431E-AE1E-DD3AE7026F96}"/>
              </a:ext>
            </a:extLst>
          </p:cNvPr>
          <p:cNvGraphicFramePr>
            <a:graphicFrameLocks noGrp="1"/>
          </p:cNvGraphicFramePr>
          <p:nvPr>
            <p:ph idx="1"/>
            <p:extLst>
              <p:ext uri="{D42A27DB-BD31-4B8C-83A1-F6EECF244321}">
                <p14:modId xmlns:p14="http://schemas.microsoft.com/office/powerpoint/2010/main" val="4040606058"/>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84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256" y="642257"/>
            <a:ext cx="3417677" cy="5226837"/>
          </a:xfrm>
        </p:spPr>
        <p:txBody>
          <a:bodyPr anchor="t">
            <a:normAutofit/>
          </a:bodyPr>
          <a:lstStyle/>
          <a:p>
            <a:r>
              <a:rPr lang="en-US" dirty="0"/>
              <a:t>Hostile Environment Harassment</a:t>
            </a:r>
          </a:p>
        </p:txBody>
      </p:sp>
      <p:graphicFrame>
        <p:nvGraphicFramePr>
          <p:cNvPr id="16" name="Content Placeholder 4">
            <a:extLst>
              <a:ext uri="{FF2B5EF4-FFF2-40B4-BE49-F238E27FC236}">
                <a16:creationId xmlns:a16="http://schemas.microsoft.com/office/drawing/2014/main" id="{F30443F6-9750-9207-9739-16DECC263FBC}"/>
              </a:ext>
            </a:extLst>
          </p:cNvPr>
          <p:cNvGraphicFramePr>
            <a:graphicFrameLocks noGrp="1"/>
          </p:cNvGraphicFramePr>
          <p:nvPr>
            <p:ph idx="1"/>
            <p:extLst>
              <p:ext uri="{D42A27DB-BD31-4B8C-83A1-F6EECF244321}">
                <p14:modId xmlns:p14="http://schemas.microsoft.com/office/powerpoint/2010/main" val="897664337"/>
              </p:ext>
            </p:extLst>
          </p:nvPr>
        </p:nvGraphicFramePr>
        <p:xfrm>
          <a:off x="5373301" y="415876"/>
          <a:ext cx="6847117" cy="309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971EB4D-9559-467E-BC09-9A269A4189A6}"/>
              </a:ext>
            </a:extLst>
          </p:cNvPr>
          <p:cNvPicPr>
            <a:picLocks noChangeAspect="1"/>
          </p:cNvPicPr>
          <p:nvPr/>
        </p:nvPicPr>
        <p:blipFill>
          <a:blip r:embed="rId7"/>
          <a:stretch>
            <a:fillRect/>
          </a:stretch>
        </p:blipFill>
        <p:spPr>
          <a:xfrm>
            <a:off x="7452852" y="4723693"/>
            <a:ext cx="3720719" cy="1153424"/>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9" name="Group 8">
            <a:extLst>
              <a:ext uri="{FF2B5EF4-FFF2-40B4-BE49-F238E27FC236}">
                <a16:creationId xmlns:a16="http://schemas.microsoft.com/office/drawing/2014/main" id="{59166B8A-394D-4AFB-A8C3-9FA57FC2ED22}"/>
              </a:ext>
            </a:extLst>
          </p:cNvPr>
          <p:cNvGrpSpPr/>
          <p:nvPr/>
        </p:nvGrpSpPr>
        <p:grpSpPr>
          <a:xfrm>
            <a:off x="725178" y="3000665"/>
            <a:ext cx="5148711" cy="3089226"/>
            <a:chOff x="849202" y="1227"/>
            <a:chExt cx="5148711" cy="3089226"/>
          </a:xfrm>
          <a:solidFill>
            <a:srgbClr val="EA931F"/>
          </a:solidFill>
        </p:grpSpPr>
        <p:sp>
          <p:nvSpPr>
            <p:cNvPr id="11" name="Rectangle 10">
              <a:extLst>
                <a:ext uri="{FF2B5EF4-FFF2-40B4-BE49-F238E27FC236}">
                  <a16:creationId xmlns:a16="http://schemas.microsoft.com/office/drawing/2014/main" id="{EF52CEA7-2D83-42D8-B936-21D581BDAB7A}"/>
                </a:ext>
              </a:extLst>
            </p:cNvPr>
            <p:cNvSpPr/>
            <p:nvPr/>
          </p:nvSpPr>
          <p:spPr>
            <a:xfrm>
              <a:off x="849202" y="1227"/>
              <a:ext cx="5148711" cy="308922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0397320F-530E-419A-95B6-9AA4770DB92A}"/>
                </a:ext>
              </a:extLst>
            </p:cNvPr>
            <p:cNvSpPr txBox="1"/>
            <p:nvPr/>
          </p:nvSpPr>
          <p:spPr>
            <a:xfrm>
              <a:off x="849202" y="1227"/>
              <a:ext cx="5148711" cy="30892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000" kern="1200" dirty="0"/>
            </a:p>
          </p:txBody>
        </p:sp>
      </p:grpSp>
      <p:sp>
        <p:nvSpPr>
          <p:cNvPr id="15" name="TextBox 14">
            <a:extLst>
              <a:ext uri="{FF2B5EF4-FFF2-40B4-BE49-F238E27FC236}">
                <a16:creationId xmlns:a16="http://schemas.microsoft.com/office/drawing/2014/main" id="{CAF2D41A-8368-40E3-9D1E-0E801507B40D}"/>
              </a:ext>
            </a:extLst>
          </p:cNvPr>
          <p:cNvSpPr txBox="1"/>
          <p:nvPr/>
        </p:nvSpPr>
        <p:spPr>
          <a:xfrm>
            <a:off x="845598" y="3085821"/>
            <a:ext cx="4793298" cy="2769989"/>
          </a:xfrm>
          <a:prstGeom prst="rect">
            <a:avLst/>
          </a:prstGeom>
          <a:noFill/>
        </p:spPr>
        <p:txBody>
          <a:bodyPr wrap="square">
            <a:spAutoFit/>
          </a:bodyPr>
          <a:lstStyle/>
          <a:p>
            <a:pPr marL="46435" lvl="1" indent="0">
              <a:spcBef>
                <a:spcPct val="0"/>
              </a:spcBef>
              <a:buNone/>
            </a:pPr>
            <a:r>
              <a:rPr lang="en-US" altLang="en-US" sz="2400" dirty="0">
                <a:solidFill>
                  <a:schemeClr val="bg1"/>
                </a:solidFill>
                <a:cs typeface="Times New Roman" panose="02020603050405020304" pitchFamily="18" charset="0"/>
              </a:rPr>
              <a:t>Factors considered to determine whether hostile environment exists:</a:t>
            </a:r>
          </a:p>
          <a:p>
            <a:pPr marL="389335" lvl="1" indent="-342900">
              <a:spcBef>
                <a:spcPct val="0"/>
              </a:spcBef>
              <a:buFont typeface="Wingdings" panose="05000000000000000000" pitchFamily="2" charset="2"/>
              <a:buChar char="§"/>
            </a:pPr>
            <a:r>
              <a:rPr lang="en-US" altLang="en-US" sz="1800" dirty="0">
                <a:solidFill>
                  <a:schemeClr val="bg1"/>
                </a:solidFill>
                <a:cs typeface="Times New Roman" panose="02020603050405020304" pitchFamily="18" charset="0"/>
              </a:rPr>
              <a:t>nature and context of the conduct</a:t>
            </a:r>
          </a:p>
          <a:p>
            <a:pPr marL="389335" lvl="1" indent="-342900">
              <a:spcBef>
                <a:spcPct val="0"/>
              </a:spcBef>
              <a:buFont typeface="Wingdings" panose="05000000000000000000" pitchFamily="2" charset="2"/>
              <a:buChar char="§"/>
            </a:pPr>
            <a:r>
              <a:rPr lang="en-US" altLang="en-US" sz="1800" dirty="0">
                <a:solidFill>
                  <a:schemeClr val="bg1"/>
                </a:solidFill>
                <a:cs typeface="Times New Roman" panose="02020603050405020304" pitchFamily="18" charset="0"/>
              </a:rPr>
              <a:t>severity, scope, frequency, duration, and location of the conduct</a:t>
            </a:r>
          </a:p>
          <a:p>
            <a:pPr marL="389335" lvl="1" indent="-342900">
              <a:spcBef>
                <a:spcPct val="0"/>
              </a:spcBef>
              <a:buFont typeface="Wingdings" panose="05000000000000000000" pitchFamily="2" charset="2"/>
              <a:buChar char="§"/>
            </a:pPr>
            <a:r>
              <a:rPr lang="en-US" altLang="en-US" dirty="0">
                <a:solidFill>
                  <a:schemeClr val="bg1"/>
                </a:solidFill>
                <a:cs typeface="Times New Roman" panose="02020603050405020304" pitchFamily="18" charset="0"/>
              </a:rPr>
              <a:t>relationships of the persons involved</a:t>
            </a:r>
          </a:p>
          <a:p>
            <a:pPr marL="389335" lvl="1" indent="-342900">
              <a:spcBef>
                <a:spcPct val="0"/>
              </a:spcBef>
              <a:buFont typeface="Wingdings" panose="05000000000000000000" pitchFamily="2" charset="2"/>
              <a:buChar char="§"/>
            </a:pPr>
            <a:r>
              <a:rPr lang="en-US" altLang="en-US" sz="1800" dirty="0">
                <a:solidFill>
                  <a:schemeClr val="bg1"/>
                </a:solidFill>
                <a:cs typeface="Times New Roman" panose="02020603050405020304" pitchFamily="18" charset="0"/>
              </a:rPr>
              <a:t>even a single event that it is severe enough, can still arise to the level of hostile environment</a:t>
            </a:r>
          </a:p>
        </p:txBody>
      </p:sp>
    </p:spTree>
    <p:extLst>
      <p:ext uri="{BB962C8B-B14F-4D97-AF65-F5344CB8AC3E}">
        <p14:creationId xmlns:p14="http://schemas.microsoft.com/office/powerpoint/2010/main" val="1787094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Quid Pro Quo Harassment</a:t>
            </a:r>
          </a:p>
        </p:txBody>
      </p:sp>
      <p:pic>
        <p:nvPicPr>
          <p:cNvPr id="3" name="Picture 2" descr="A screenshot of a computer&#10;&#10;Description automatically generated with low confidence">
            <a:extLst>
              <a:ext uri="{FF2B5EF4-FFF2-40B4-BE49-F238E27FC236}">
                <a16:creationId xmlns:a16="http://schemas.microsoft.com/office/drawing/2014/main" id="{6A1B4C52-2FAA-4C20-9BF5-67F2C5FEDAC4}"/>
              </a:ext>
            </a:extLst>
          </p:cNvPr>
          <p:cNvPicPr>
            <a:picLocks noChangeAspect="1"/>
          </p:cNvPicPr>
          <p:nvPr/>
        </p:nvPicPr>
        <p:blipFill>
          <a:blip r:embed="rId2"/>
          <a:stretch>
            <a:fillRect/>
          </a:stretch>
        </p:blipFill>
        <p:spPr>
          <a:xfrm>
            <a:off x="1036320" y="3154344"/>
            <a:ext cx="3094997" cy="959449"/>
          </a:xfrm>
          <a:prstGeom prst="rect">
            <a:avLst/>
          </a:prstGeom>
        </p:spPr>
      </p:pic>
      <p:graphicFrame>
        <p:nvGraphicFramePr>
          <p:cNvPr id="7" name="Content Placeholder 4">
            <a:extLst>
              <a:ext uri="{FF2B5EF4-FFF2-40B4-BE49-F238E27FC236}">
                <a16:creationId xmlns:a16="http://schemas.microsoft.com/office/drawing/2014/main" id="{E498A5C9-73D9-5E49-384D-B8753DA5D6F8}"/>
              </a:ext>
            </a:extLst>
          </p:cNvPr>
          <p:cNvGraphicFramePr>
            <a:graphicFrameLocks noGrp="1"/>
          </p:cNvGraphicFramePr>
          <p:nvPr>
            <p:ph idx="1"/>
            <p:extLst>
              <p:ext uri="{D42A27DB-BD31-4B8C-83A1-F6EECF244321}">
                <p14:modId xmlns:p14="http://schemas.microsoft.com/office/powerpoint/2010/main" val="3380138763"/>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65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256" y="642257"/>
            <a:ext cx="3417677" cy="5226837"/>
          </a:xfrm>
        </p:spPr>
        <p:txBody>
          <a:bodyPr anchor="t">
            <a:normAutofit/>
          </a:bodyPr>
          <a:lstStyle/>
          <a:p>
            <a:r>
              <a:rPr lang="en-US" dirty="0"/>
              <a:t>Quid Pro Quo Harassment</a:t>
            </a:r>
          </a:p>
        </p:txBody>
      </p:sp>
      <p:pic>
        <p:nvPicPr>
          <p:cNvPr id="3" name="Picture 2">
            <a:extLst>
              <a:ext uri="{FF2B5EF4-FFF2-40B4-BE49-F238E27FC236}">
                <a16:creationId xmlns:a16="http://schemas.microsoft.com/office/drawing/2014/main" id="{80C9245C-E3E4-4AF0-9941-1F2C70493975}"/>
              </a:ext>
            </a:extLst>
          </p:cNvPr>
          <p:cNvPicPr>
            <a:picLocks noChangeAspect="1"/>
          </p:cNvPicPr>
          <p:nvPr/>
        </p:nvPicPr>
        <p:blipFill>
          <a:blip r:embed="rId2"/>
          <a:stretch>
            <a:fillRect/>
          </a:stretch>
        </p:blipFill>
        <p:spPr>
          <a:xfrm>
            <a:off x="683766" y="4432439"/>
            <a:ext cx="3325675" cy="1030960"/>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Content Placeholder 4">
            <a:extLst>
              <a:ext uri="{FF2B5EF4-FFF2-40B4-BE49-F238E27FC236}">
                <a16:creationId xmlns:a16="http://schemas.microsoft.com/office/drawing/2014/main" id="{95BE6178-D177-475A-B1DA-1E3A1E36A3D9}"/>
              </a:ext>
            </a:extLst>
          </p:cNvPr>
          <p:cNvGraphicFramePr>
            <a:graphicFrameLocks/>
          </p:cNvGraphicFramePr>
          <p:nvPr>
            <p:extLst>
              <p:ext uri="{D42A27DB-BD31-4B8C-83A1-F6EECF244321}">
                <p14:modId xmlns:p14="http://schemas.microsoft.com/office/powerpoint/2010/main" val="1803473150"/>
              </p:ext>
            </p:extLst>
          </p:nvPr>
        </p:nvGraphicFramePr>
        <p:xfrm>
          <a:off x="437507" y="2996981"/>
          <a:ext cx="6847117" cy="3091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FCA62C38-8466-43C5-9ED7-F945ABDDA4B8}"/>
              </a:ext>
            </a:extLst>
          </p:cNvPr>
          <p:cNvSpPr txBox="1"/>
          <p:nvPr/>
        </p:nvSpPr>
        <p:spPr>
          <a:xfrm>
            <a:off x="4514956" y="988906"/>
            <a:ext cx="6395699" cy="3693319"/>
          </a:xfrm>
          <a:prstGeom prst="rect">
            <a:avLst/>
          </a:prstGeom>
          <a:solidFill>
            <a:srgbClr val="36ACB8"/>
          </a:solidFill>
        </p:spPr>
        <p:txBody>
          <a:bodyPr wrap="square">
            <a:spAutoFit/>
          </a:bodyPr>
          <a:lstStyle/>
          <a:p>
            <a:pPr marL="46435" lvl="1" indent="0">
              <a:spcBef>
                <a:spcPct val="0"/>
              </a:spcBef>
              <a:buNone/>
            </a:pPr>
            <a:r>
              <a:rPr lang="en-US" altLang="en-US" sz="2400" dirty="0">
                <a:solidFill>
                  <a:schemeClr val="bg1"/>
                </a:solidFill>
                <a:cs typeface="Times New Roman" panose="02020603050405020304" pitchFamily="18" charset="0"/>
              </a:rPr>
              <a:t>Requests may be explicit or subtle: </a:t>
            </a:r>
          </a:p>
          <a:p>
            <a:pPr marL="285750" lvl="0" indent="-285750">
              <a:buFont typeface="Arial" panose="020B0604020202020204" pitchFamily="34" charset="0"/>
              <a:buChar char="•"/>
            </a:pPr>
            <a:r>
              <a:rPr lang="en-US" sz="2400" dirty="0">
                <a:solidFill>
                  <a:schemeClr val="bg1"/>
                </a:solidFill>
              </a:rPr>
              <a:t>Suggestions of trades</a:t>
            </a:r>
          </a:p>
          <a:p>
            <a:pPr marL="285750" lvl="0" indent="-285750">
              <a:buFont typeface="Arial" panose="020B0604020202020204" pitchFamily="34" charset="0"/>
              <a:buChar char="•"/>
            </a:pPr>
            <a:r>
              <a:rPr lang="en-US" sz="2400" dirty="0">
                <a:solidFill>
                  <a:schemeClr val="bg1"/>
                </a:solidFill>
              </a:rPr>
              <a:t>Suggestions of “owing” something to landlord</a:t>
            </a:r>
          </a:p>
          <a:p>
            <a:pPr marL="285750" lvl="0" indent="-285750">
              <a:buFont typeface="Arial" panose="020B0604020202020204" pitchFamily="34" charset="0"/>
              <a:buChar char="•"/>
            </a:pPr>
            <a:r>
              <a:rPr lang="en-US" sz="2400" dirty="0">
                <a:solidFill>
                  <a:schemeClr val="bg1"/>
                </a:solidFill>
              </a:rPr>
              <a:t>Requests for dates</a:t>
            </a:r>
          </a:p>
          <a:p>
            <a:pPr marL="285750" lvl="0" indent="-285750">
              <a:buFont typeface="Arial" panose="020B0604020202020204" pitchFamily="34" charset="0"/>
              <a:buChar char="•"/>
            </a:pPr>
            <a:r>
              <a:rPr lang="en-US" sz="2400" dirty="0">
                <a:solidFill>
                  <a:schemeClr val="bg1"/>
                </a:solidFill>
              </a:rPr>
              <a:t>Attempts by landlord to get tenant alone</a:t>
            </a:r>
          </a:p>
          <a:p>
            <a:pPr marL="285750" lvl="0" indent="-285750">
              <a:buFont typeface="Arial" panose="020B0604020202020204" pitchFamily="34" charset="0"/>
              <a:buChar char="•"/>
            </a:pPr>
            <a:endParaRPr lang="en-US" sz="2400" dirty="0">
              <a:solidFill>
                <a:schemeClr val="bg1"/>
              </a:solidFill>
            </a:endParaRPr>
          </a:p>
          <a:p>
            <a:pPr lvl="0"/>
            <a:r>
              <a:rPr lang="en-US" sz="2400" dirty="0">
                <a:solidFill>
                  <a:schemeClr val="bg1"/>
                </a:solidFill>
              </a:rPr>
              <a:t>Even if the tenant acquiesces, it is still sexual harassment.</a:t>
            </a:r>
          </a:p>
          <a:p>
            <a:pPr lvl="0"/>
            <a:endParaRPr lang="en-US" sz="2400" dirty="0">
              <a:solidFill>
                <a:schemeClr val="bg1"/>
              </a:solidFill>
            </a:endParaRPr>
          </a:p>
          <a:p>
            <a:pPr marL="46435" lvl="1" indent="0">
              <a:spcBef>
                <a:spcPct val="0"/>
              </a:spcBef>
              <a:buNone/>
            </a:pPr>
            <a:endParaRPr lang="en-US" altLang="en-US" sz="18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39016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59EF-3948-4EC3-A746-E93094C81D9F}"/>
              </a:ext>
            </a:extLst>
          </p:cNvPr>
          <p:cNvSpPr>
            <a:spLocks noGrp="1"/>
          </p:cNvSpPr>
          <p:nvPr>
            <p:ph type="title"/>
          </p:nvPr>
        </p:nvSpPr>
        <p:spPr>
          <a:xfrm>
            <a:off x="1097280" y="286603"/>
            <a:ext cx="10058400" cy="1450757"/>
          </a:xfrm>
        </p:spPr>
        <p:txBody>
          <a:bodyPr>
            <a:normAutofit/>
          </a:bodyPr>
          <a:lstStyle/>
          <a:p>
            <a:r>
              <a:rPr lang="en-US" dirty="0"/>
              <a:t>Disability Discrimination</a:t>
            </a:r>
          </a:p>
        </p:txBody>
      </p:sp>
      <p:pic>
        <p:nvPicPr>
          <p:cNvPr id="4" name="Picture 3">
            <a:extLst>
              <a:ext uri="{FF2B5EF4-FFF2-40B4-BE49-F238E27FC236}">
                <a16:creationId xmlns:a16="http://schemas.microsoft.com/office/drawing/2014/main" id="{C0AEF95A-98E8-482E-97D5-2A0C79FBF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3179837"/>
            <a:ext cx="3094997" cy="943974"/>
          </a:xfrm>
          <a:prstGeom prst="rect">
            <a:avLst/>
          </a:prstGeom>
        </p:spPr>
      </p:pic>
      <p:sp>
        <p:nvSpPr>
          <p:cNvPr id="3" name="Content Placeholder 2">
            <a:extLst>
              <a:ext uri="{FF2B5EF4-FFF2-40B4-BE49-F238E27FC236}">
                <a16:creationId xmlns:a16="http://schemas.microsoft.com/office/drawing/2014/main" id="{CC2FEF1D-76D4-4591-BDF0-2A6BA6BD123E}"/>
              </a:ext>
            </a:extLst>
          </p:cNvPr>
          <p:cNvSpPr>
            <a:spLocks noGrp="1"/>
          </p:cNvSpPr>
          <p:nvPr>
            <p:ph idx="1"/>
          </p:nvPr>
        </p:nvSpPr>
        <p:spPr>
          <a:xfrm>
            <a:off x="4637314" y="1991905"/>
            <a:ext cx="6515947" cy="1583266"/>
          </a:xfrm>
        </p:spPr>
        <p:txBody>
          <a:bodyPr>
            <a:normAutofit/>
          </a:bodyPr>
          <a:lstStyle/>
          <a:p>
            <a:r>
              <a:rPr lang="en-US" sz="1800" dirty="0"/>
              <a:t>“Any person who has a physical or mental impairment that substantially limits one or more major life activities; has a record of such impairment; or is regarded as having such an impairment.”</a:t>
            </a:r>
          </a:p>
          <a:p>
            <a:endParaRPr lang="en-US" sz="2400" dirty="0"/>
          </a:p>
        </p:txBody>
      </p:sp>
      <p:sp>
        <p:nvSpPr>
          <p:cNvPr id="5" name="TextBox 4">
            <a:extLst>
              <a:ext uri="{FF2B5EF4-FFF2-40B4-BE49-F238E27FC236}">
                <a16:creationId xmlns:a16="http://schemas.microsoft.com/office/drawing/2014/main" id="{066F8DFF-0657-787D-D200-92A1F0D6FC9B}"/>
              </a:ext>
            </a:extLst>
          </p:cNvPr>
          <p:cNvSpPr txBox="1"/>
          <p:nvPr/>
        </p:nvSpPr>
        <p:spPr>
          <a:xfrm>
            <a:off x="4637314" y="4607872"/>
            <a:ext cx="6780811" cy="1405513"/>
          </a:xfrm>
          <a:prstGeom prst="rect">
            <a:avLst/>
          </a:prstGeom>
          <a:no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36ACB8"/>
              </a:buClr>
              <a:buSzPct val="100000"/>
              <a:buFont typeface="Calibri" panose="020F0502020204030204" pitchFamily="34" charset="0"/>
              <a:buChar char=" "/>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Housing providers:</a:t>
            </a:r>
          </a:p>
          <a:p>
            <a:pPr marL="384048" marR="0" lvl="1" indent="-182880" algn="l" defTabSz="914400" rtl="0" eaLnBrk="1" fontAlgn="auto" latinLnBrk="0" hangingPunct="1">
              <a:lnSpc>
                <a:spcPct val="90000"/>
              </a:lnSpc>
              <a:spcBef>
                <a:spcPts val="200"/>
              </a:spcBef>
              <a:spcAft>
                <a:spcPts val="400"/>
              </a:spcAft>
              <a:buClr>
                <a:srgbClr val="36ACB8"/>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Cannot refuse to rent or sell to prospective residents based upon their disability</a:t>
            </a:r>
          </a:p>
          <a:p>
            <a:pPr marL="384048" marR="0" lvl="1" indent="-182880" algn="l" defTabSz="914400" rtl="0" eaLnBrk="1" fontAlgn="auto" latinLnBrk="0" hangingPunct="1">
              <a:lnSpc>
                <a:spcPct val="90000"/>
              </a:lnSpc>
              <a:spcBef>
                <a:spcPts val="200"/>
              </a:spcBef>
              <a:spcAft>
                <a:spcPts val="400"/>
              </a:spcAft>
              <a:buClr>
                <a:srgbClr val="36ACB8"/>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Should not ask questions about the nature or extent of a person’s disability</a:t>
            </a:r>
          </a:p>
          <a:p>
            <a:pPr marL="384048" marR="0" lvl="1" indent="-182880" algn="l" defTabSz="914400" rtl="0" eaLnBrk="1" fontAlgn="auto" latinLnBrk="0" hangingPunct="1">
              <a:lnSpc>
                <a:spcPct val="90000"/>
              </a:lnSpc>
              <a:spcBef>
                <a:spcPts val="200"/>
              </a:spcBef>
              <a:spcAft>
                <a:spcPts val="400"/>
              </a:spcAft>
              <a:buClr>
                <a:srgbClr val="36ACB8"/>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Can ask </a:t>
            </a:r>
            <a:r>
              <a:rPr lang="en-US" sz="1600" dirty="0">
                <a:solidFill>
                  <a:srgbClr val="000000">
                    <a:lumMod val="75000"/>
                    <a:lumOff val="25000"/>
                  </a:srgbClr>
                </a:solidFill>
                <a:latin typeface="Calibri" panose="020F0502020204030204"/>
              </a:rPr>
              <a:t>ALL tenants if they can meet the obligations of tenancy</a:t>
            </a:r>
            <a:endPar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BA150F9-A634-1B02-1FB7-9A81C72B64CC}"/>
              </a:ext>
            </a:extLst>
          </p:cNvPr>
          <p:cNvSpPr txBox="1"/>
          <p:nvPr/>
        </p:nvSpPr>
        <p:spPr>
          <a:xfrm>
            <a:off x="4978091" y="3063971"/>
            <a:ext cx="6175170" cy="1175706"/>
          </a:xfrm>
          <a:prstGeom prst="rect">
            <a:avLst/>
          </a:prstGeom>
          <a:noFill/>
        </p:spPr>
        <p:txBody>
          <a:bodyPr wrap="square" numCol="2" rtlCol="0">
            <a:spAutoFit/>
          </a:bodyPr>
          <a:lstStyle/>
          <a:p>
            <a:pPr marL="285750" marR="0" lvl="0" indent="-285750" algn="l" defTabSz="914400" rtl="0" eaLnBrk="1" fontAlgn="auto" latinLnBrk="0" hangingPunct="1">
              <a:lnSpc>
                <a:spcPct val="90000"/>
              </a:lnSpc>
              <a:spcBef>
                <a:spcPts val="600"/>
              </a:spcBef>
              <a:spcAft>
                <a:spcPts val="200"/>
              </a:spcAft>
              <a:buClr>
                <a:srgbClr val="36ACB8"/>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mobility impairments</a:t>
            </a:r>
          </a:p>
          <a:p>
            <a:pPr marL="285750" marR="0" lvl="0" indent="-285750" algn="l" defTabSz="914400" rtl="0" eaLnBrk="1" fontAlgn="auto" latinLnBrk="0" hangingPunct="1">
              <a:lnSpc>
                <a:spcPct val="90000"/>
              </a:lnSpc>
              <a:spcBef>
                <a:spcPts val="600"/>
              </a:spcBef>
              <a:spcAft>
                <a:spcPts val="200"/>
              </a:spcAft>
              <a:buClr>
                <a:srgbClr val="36ACB8"/>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visual or hearing impairments </a:t>
            </a:r>
          </a:p>
          <a:p>
            <a:pPr marL="285750" marR="0" lvl="0" indent="-285750" algn="l" defTabSz="914400" rtl="0" eaLnBrk="1" fontAlgn="auto" latinLnBrk="0" hangingPunct="1">
              <a:lnSpc>
                <a:spcPct val="90000"/>
              </a:lnSpc>
              <a:spcBef>
                <a:spcPts val="600"/>
              </a:spcBef>
              <a:spcAft>
                <a:spcPts val="200"/>
              </a:spcAft>
              <a:buClr>
                <a:srgbClr val="36ACB8"/>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major diseases</a:t>
            </a:r>
          </a:p>
          <a:p>
            <a:pPr marL="285750" marR="0" lvl="0" indent="-285750" algn="l" defTabSz="914400" rtl="0" eaLnBrk="1" fontAlgn="auto" latinLnBrk="0" hangingPunct="1">
              <a:lnSpc>
                <a:spcPct val="90000"/>
              </a:lnSpc>
              <a:spcBef>
                <a:spcPts val="600"/>
              </a:spcBef>
              <a:spcAft>
                <a:spcPts val="200"/>
              </a:spcAft>
              <a:buClr>
                <a:srgbClr val="36ACB8"/>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mental illness</a:t>
            </a:r>
          </a:p>
          <a:p>
            <a:pPr marL="285750" marR="0" lvl="0" indent="-285750" algn="l" defTabSz="914400" rtl="0" eaLnBrk="1" fontAlgn="auto" latinLnBrk="0" hangingPunct="1">
              <a:lnSpc>
                <a:spcPct val="90000"/>
              </a:lnSpc>
              <a:spcBef>
                <a:spcPts val="600"/>
              </a:spcBef>
              <a:spcAft>
                <a:spcPts val="200"/>
              </a:spcAft>
              <a:buClr>
                <a:srgbClr val="36ACB8"/>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depression</a:t>
            </a:r>
          </a:p>
          <a:p>
            <a:pPr marL="285750" marR="0" lvl="0" indent="-285750" algn="l" defTabSz="914400" rtl="0" eaLnBrk="1" fontAlgn="auto" latinLnBrk="0" hangingPunct="1">
              <a:lnSpc>
                <a:spcPct val="90000"/>
              </a:lnSpc>
              <a:spcBef>
                <a:spcPts val="600"/>
              </a:spcBef>
              <a:spcAft>
                <a:spcPts val="200"/>
              </a:spcAft>
              <a:buClr>
                <a:srgbClr val="36ACB8"/>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anxiety</a:t>
            </a:r>
          </a:p>
          <a:p>
            <a:pPr marL="285750" marR="0" lvl="0" indent="-285750" algn="l" defTabSz="914400" rtl="0" eaLnBrk="1" fontAlgn="auto" latinLnBrk="0" hangingPunct="1">
              <a:lnSpc>
                <a:spcPct val="90000"/>
              </a:lnSpc>
              <a:spcBef>
                <a:spcPts val="600"/>
              </a:spcBef>
              <a:spcAft>
                <a:spcPts val="200"/>
              </a:spcAft>
              <a:buClr>
                <a:srgbClr val="36ACB8"/>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PTSD </a:t>
            </a:r>
          </a:p>
          <a:p>
            <a:pPr marL="285750" marR="0" lvl="0" indent="-285750" algn="l" defTabSz="914400" rtl="0" eaLnBrk="1" fontAlgn="auto" latinLnBrk="0" hangingPunct="1">
              <a:lnSpc>
                <a:spcPct val="90000"/>
              </a:lnSpc>
              <a:spcBef>
                <a:spcPts val="600"/>
              </a:spcBef>
              <a:spcAft>
                <a:spcPts val="200"/>
              </a:spcAft>
              <a:buClr>
                <a:srgbClr val="36ACB8"/>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autism</a:t>
            </a:r>
          </a:p>
        </p:txBody>
      </p:sp>
    </p:spTree>
    <p:extLst>
      <p:ext uri="{BB962C8B-B14F-4D97-AF65-F5344CB8AC3E}">
        <p14:creationId xmlns:p14="http://schemas.microsoft.com/office/powerpoint/2010/main" val="634479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40">
            <a:extLst>
              <a:ext uri="{FF2B5EF4-FFF2-40B4-BE49-F238E27FC236}">
                <a16:creationId xmlns:a16="http://schemas.microsoft.com/office/drawing/2014/main" id="{841A8DFB-611A-4AAF-9195-84B09E4F7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0" name="Rectangle 42">
            <a:extLst>
              <a:ext uri="{FF2B5EF4-FFF2-40B4-BE49-F238E27FC236}">
                <a16:creationId xmlns:a16="http://schemas.microsoft.com/office/drawing/2014/main" id="{6A3951CE-6985-48B0-8C07-92C55A1A1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1" name="Straight Connector 44">
            <a:extLst>
              <a:ext uri="{FF2B5EF4-FFF2-40B4-BE49-F238E27FC236}">
                <a16:creationId xmlns:a16="http://schemas.microsoft.com/office/drawing/2014/main" id="{A97EF53E-8C19-478C-B271-F78844347C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0721E18-CAEC-4193-9A65-DB6544D25BDB}"/>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a:t>Design &amp; Construction</a:t>
            </a:r>
            <a:endParaRPr lang="en-US" dirty="0"/>
          </a:p>
        </p:txBody>
      </p:sp>
      <p:sp>
        <p:nvSpPr>
          <p:cNvPr id="62" name="Rectangle 46">
            <a:extLst>
              <a:ext uri="{FF2B5EF4-FFF2-40B4-BE49-F238E27FC236}">
                <a16:creationId xmlns:a16="http://schemas.microsoft.com/office/drawing/2014/main" id="{EB46D928-20CF-4C1C-8208-DDCC7224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7281" y="2023966"/>
            <a:ext cx="2429730" cy="1899066"/>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0891D5CF-1563-4317-83B5-11A316948FBE}"/>
              </a:ext>
            </a:extLst>
          </p:cNvPr>
          <p:cNvPicPr>
            <a:picLocks noGrp="1" noChangeAspect="1"/>
          </p:cNvPicPr>
          <p:nvPr>
            <p:ph sz="half" idx="2"/>
          </p:nvPr>
        </p:nvPicPr>
        <p:blipFill rotWithShape="1">
          <a:blip r:embed="rId2"/>
          <a:srcRect l="4172" r="4" b="4"/>
          <a:stretch/>
        </p:blipFill>
        <p:spPr>
          <a:xfrm>
            <a:off x="1258148" y="2248497"/>
            <a:ext cx="2086390" cy="1453299"/>
          </a:xfrm>
          <a:prstGeom prst="rect">
            <a:avLst/>
          </a:prstGeom>
        </p:spPr>
      </p:pic>
      <p:sp>
        <p:nvSpPr>
          <p:cNvPr id="63" name="Rectangle 48">
            <a:extLst>
              <a:ext uri="{FF2B5EF4-FFF2-40B4-BE49-F238E27FC236}">
                <a16:creationId xmlns:a16="http://schemas.microsoft.com/office/drawing/2014/main" id="{5C2DE013-7AB0-443B-97C3-22890570C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6185" y="2023965"/>
            <a:ext cx="2409816" cy="189906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E4F352-91BE-4DB3-8167-8128F82654B3}"/>
              </a:ext>
            </a:extLst>
          </p:cNvPr>
          <p:cNvPicPr>
            <a:picLocks noChangeAspect="1"/>
          </p:cNvPicPr>
          <p:nvPr/>
        </p:nvPicPr>
        <p:blipFill rotWithShape="1">
          <a:blip r:embed="rId3"/>
          <a:srcRect t="28210" r="-2" b="19547"/>
          <a:stretch/>
        </p:blipFill>
        <p:spPr>
          <a:xfrm>
            <a:off x="3866007" y="2254511"/>
            <a:ext cx="2069128" cy="1441269"/>
          </a:xfrm>
          <a:prstGeom prst="rect">
            <a:avLst/>
          </a:prstGeom>
        </p:spPr>
      </p:pic>
      <p:sp>
        <p:nvSpPr>
          <p:cNvPr id="64" name="Rectangle 50">
            <a:extLst>
              <a:ext uri="{FF2B5EF4-FFF2-40B4-BE49-F238E27FC236}">
                <a16:creationId xmlns:a16="http://schemas.microsoft.com/office/drawing/2014/main" id="{7E83AE91-F8F2-46F6-88F8-CAD52520E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7281" y="4083898"/>
            <a:ext cx="2429730" cy="189988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534B6DF-1E96-4BE1-90D5-70D81BC906D5}"/>
              </a:ext>
            </a:extLst>
          </p:cNvPr>
          <p:cNvPicPr>
            <a:picLocks noChangeAspect="1"/>
          </p:cNvPicPr>
          <p:nvPr/>
        </p:nvPicPr>
        <p:blipFill rotWithShape="1">
          <a:blip r:embed="rId4"/>
          <a:srcRect t="6544" r="-2" b="5001"/>
          <a:stretch/>
        </p:blipFill>
        <p:spPr>
          <a:xfrm>
            <a:off x="1258148" y="4305532"/>
            <a:ext cx="2086390" cy="1453315"/>
          </a:xfrm>
          <a:prstGeom prst="rect">
            <a:avLst/>
          </a:prstGeom>
        </p:spPr>
      </p:pic>
      <p:sp>
        <p:nvSpPr>
          <p:cNvPr id="65" name="Rectangle 52">
            <a:extLst>
              <a:ext uri="{FF2B5EF4-FFF2-40B4-BE49-F238E27FC236}">
                <a16:creationId xmlns:a16="http://schemas.microsoft.com/office/drawing/2014/main" id="{EE9DCA04-0209-4A89-9CA1-8C95D074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6185" y="4083898"/>
            <a:ext cx="2409816" cy="189988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DB31483-AD0D-470B-A90A-BBE0A23CA4BE}"/>
              </a:ext>
            </a:extLst>
          </p:cNvPr>
          <p:cNvPicPr>
            <a:picLocks noChangeAspect="1"/>
          </p:cNvPicPr>
          <p:nvPr/>
        </p:nvPicPr>
        <p:blipFill rotWithShape="1">
          <a:blip r:embed="rId5"/>
          <a:srcRect t="19646" r="-2" b="28110"/>
          <a:stretch/>
        </p:blipFill>
        <p:spPr>
          <a:xfrm>
            <a:off x="3866007" y="4311540"/>
            <a:ext cx="2069128" cy="1441298"/>
          </a:xfrm>
          <a:prstGeom prst="rect">
            <a:avLst/>
          </a:prstGeom>
        </p:spPr>
      </p:pic>
      <p:sp>
        <p:nvSpPr>
          <p:cNvPr id="29" name="Content Placeholder 28">
            <a:extLst>
              <a:ext uri="{FF2B5EF4-FFF2-40B4-BE49-F238E27FC236}">
                <a16:creationId xmlns:a16="http://schemas.microsoft.com/office/drawing/2014/main" id="{A0A00447-5EDA-4151-9EA5-9BCD6782EC49}"/>
              </a:ext>
            </a:extLst>
          </p:cNvPr>
          <p:cNvSpPr>
            <a:spLocks noGrp="1"/>
          </p:cNvSpPr>
          <p:nvPr>
            <p:ph sz="half" idx="1"/>
          </p:nvPr>
        </p:nvSpPr>
        <p:spPr>
          <a:xfrm>
            <a:off x="6447125" y="1845734"/>
            <a:ext cx="4708555" cy="4023360"/>
          </a:xfrm>
        </p:spPr>
        <p:txBody>
          <a:bodyPr vert="horz" lIns="0" tIns="45720" rIns="0" bIns="45720" rtlCol="0">
            <a:normAutofit lnSpcReduction="10000"/>
          </a:bodyPr>
          <a:lstStyle/>
          <a:p>
            <a:pPr marL="0" indent="0">
              <a:buNone/>
            </a:pPr>
            <a:r>
              <a:rPr lang="en-US"/>
              <a:t>Buildings containing 4 or more units built after 1991 must meet minimum accessibility standards</a:t>
            </a:r>
          </a:p>
          <a:p>
            <a:pPr marL="0" lvl="0" indent="0">
              <a:buNone/>
            </a:pPr>
            <a:r>
              <a:rPr lang="en-US"/>
              <a:t>Common </a:t>
            </a:r>
            <a:r>
              <a:rPr lang="en-US" dirty="0"/>
              <a:t>violations:</a:t>
            </a:r>
          </a:p>
          <a:p>
            <a:pPr lvl="1">
              <a:buFont typeface="Calibri" panose="020F0502020204030204" pitchFamily="34" charset="0"/>
              <a:buChar char="•"/>
            </a:pPr>
            <a:r>
              <a:rPr lang="en-US" dirty="0"/>
              <a:t>Thresholds at doorways, especially balconies and patios</a:t>
            </a:r>
          </a:p>
          <a:p>
            <a:pPr lvl="1">
              <a:buFont typeface="Calibri" panose="020F0502020204030204" pitchFamily="34" charset="0"/>
              <a:buChar char="•"/>
            </a:pPr>
            <a:r>
              <a:rPr lang="en-US" dirty="0"/>
              <a:t>Insufficient door width</a:t>
            </a:r>
          </a:p>
          <a:p>
            <a:pPr lvl="1">
              <a:buFont typeface="Calibri" panose="020F0502020204030204" pitchFamily="34" charset="0"/>
              <a:buChar char="•"/>
            </a:pPr>
            <a:r>
              <a:rPr lang="en-US" dirty="0"/>
              <a:t>Maneuvering space in bathrooms and kitchens</a:t>
            </a:r>
          </a:p>
          <a:p>
            <a:pPr lvl="1">
              <a:buFont typeface="Calibri" panose="020F0502020204030204" pitchFamily="34" charset="0"/>
              <a:buChar char="•"/>
            </a:pPr>
            <a:r>
              <a:rPr lang="en-US" dirty="0"/>
              <a:t>Lack of access at common amenities like garages, storage spaces, and mailboxes</a:t>
            </a:r>
          </a:p>
          <a:p>
            <a:pPr lvl="1">
              <a:buFont typeface="Calibri" panose="020F0502020204030204" pitchFamily="34" charset="0"/>
              <a:buChar char="•"/>
            </a:pPr>
            <a:r>
              <a:rPr lang="en-US" dirty="0"/>
              <a:t>Lack of access at rental offices</a:t>
            </a:r>
          </a:p>
          <a:p>
            <a:pPr lvl="1">
              <a:buFont typeface="Calibri" panose="020F0502020204030204" pitchFamily="34" charset="0"/>
              <a:buChar char="•"/>
            </a:pPr>
            <a:r>
              <a:rPr lang="en-US" dirty="0"/>
              <a:t>Lack of curb cuts, excessive slope on sidewalks</a:t>
            </a:r>
          </a:p>
          <a:p>
            <a:endParaRPr lang="en-US" dirty="0"/>
          </a:p>
        </p:txBody>
      </p:sp>
    </p:spTree>
    <p:extLst>
      <p:ext uri="{BB962C8B-B14F-4D97-AF65-F5344CB8AC3E}">
        <p14:creationId xmlns:p14="http://schemas.microsoft.com/office/powerpoint/2010/main" val="125942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7E4C-827E-4852-87E8-92E04482463D}"/>
              </a:ext>
            </a:extLst>
          </p:cNvPr>
          <p:cNvSpPr>
            <a:spLocks noGrp="1"/>
          </p:cNvSpPr>
          <p:nvPr>
            <p:ph type="title"/>
          </p:nvPr>
        </p:nvSpPr>
        <p:spPr>
          <a:xfrm>
            <a:off x="642256" y="642257"/>
            <a:ext cx="3818426" cy="5226837"/>
          </a:xfrm>
        </p:spPr>
        <p:txBody>
          <a:bodyPr anchor="t">
            <a:normAutofit/>
          </a:bodyPr>
          <a:lstStyle/>
          <a:p>
            <a:pPr marL="91440" marR="0" lvl="0" indent="-91440" algn="l" defTabSz="914400" rtl="0" eaLnBrk="1" fontAlgn="auto" latinLnBrk="0" hangingPunct="1">
              <a:lnSpc>
                <a:spcPct val="90000"/>
              </a:lnSpc>
              <a:spcBef>
                <a:spcPts val="1200"/>
              </a:spcBef>
              <a:spcAft>
                <a:spcPts val="200"/>
              </a:spcAft>
              <a:buClr>
                <a:srgbClr val="36ACB8"/>
              </a:buClr>
              <a:buSzPct val="100000"/>
              <a:buFont typeface="Calibri" panose="020F0502020204030204" pitchFamily="34" charset="0"/>
              <a:buChar char=" "/>
              <a:tabLst/>
              <a:defRPr/>
            </a:pPr>
            <a:r>
              <a:rPr lang="en-US" sz="3600" dirty="0"/>
              <a:t>Reasonable Accommodations</a:t>
            </a:r>
            <a:br>
              <a:rPr lang="en-US" sz="3700" dirty="0"/>
            </a:br>
            <a:br>
              <a:rPr lang="en-US" sz="3700" dirty="0"/>
            </a:b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 change, exception, or adjustment in normal rules, policies, practices, or services offered by a housing provider to allow persons with disabilities the full use and enjoyment of their dwelling and related facilities.</a:t>
            </a:r>
            <a:b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br>
            <a:endParaRPr lang="en-US" sz="3700" dirty="0"/>
          </a:p>
        </p:txBody>
      </p:sp>
      <p:pic>
        <p:nvPicPr>
          <p:cNvPr id="11" name="Picture 10">
            <a:extLst>
              <a:ext uri="{FF2B5EF4-FFF2-40B4-BE49-F238E27FC236}">
                <a16:creationId xmlns:a16="http://schemas.microsoft.com/office/drawing/2014/main" id="{FE1DD212-74FB-4184-B910-2B1161CE0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6" y="4682859"/>
            <a:ext cx="3818426" cy="1164620"/>
          </a:xfrm>
          <a:prstGeom prst="rect">
            <a:avLst/>
          </a:prstGeom>
        </p:spPr>
      </p:pic>
      <p:graphicFrame>
        <p:nvGraphicFramePr>
          <p:cNvPr id="5" name="Content Placeholder 2">
            <a:extLst>
              <a:ext uri="{FF2B5EF4-FFF2-40B4-BE49-F238E27FC236}">
                <a16:creationId xmlns:a16="http://schemas.microsoft.com/office/drawing/2014/main" id="{38DFA740-360E-4D9C-8393-F640F224FD45}"/>
              </a:ext>
            </a:extLst>
          </p:cNvPr>
          <p:cNvGraphicFramePr>
            <a:graphicFrameLocks noGrp="1"/>
          </p:cNvGraphicFramePr>
          <p:nvPr>
            <p:ph idx="1"/>
            <p:extLst>
              <p:ext uri="{D42A27DB-BD31-4B8C-83A1-F6EECF244321}">
                <p14:modId xmlns:p14="http://schemas.microsoft.com/office/powerpoint/2010/main" val="4274260943"/>
              </p:ext>
            </p:extLst>
          </p:nvPr>
        </p:nvGraphicFramePr>
        <p:xfrm>
          <a:off x="4713512" y="1920214"/>
          <a:ext cx="7478488" cy="404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B1C26938-C444-C6FA-7B55-449765E29A50}"/>
              </a:ext>
            </a:extLst>
          </p:cNvPr>
          <p:cNvCxnSpPr>
            <a:cxnSpLocks/>
          </p:cNvCxnSpPr>
          <p:nvPr/>
        </p:nvCxnSpPr>
        <p:spPr>
          <a:xfrm>
            <a:off x="642256" y="1751610"/>
            <a:ext cx="37694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809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E1DD212-74FB-4184-B910-2B1161CE0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92" y="4787332"/>
            <a:ext cx="2864179" cy="873575"/>
          </a:xfrm>
          <a:prstGeom prst="rect">
            <a:avLst/>
          </a:prstGeom>
        </p:spPr>
      </p:pic>
      <p:graphicFrame>
        <p:nvGraphicFramePr>
          <p:cNvPr id="5" name="Content Placeholder 2">
            <a:extLst>
              <a:ext uri="{FF2B5EF4-FFF2-40B4-BE49-F238E27FC236}">
                <a16:creationId xmlns:a16="http://schemas.microsoft.com/office/drawing/2014/main" id="{38DFA740-360E-4D9C-8393-F640F224FD45}"/>
              </a:ext>
            </a:extLst>
          </p:cNvPr>
          <p:cNvGraphicFramePr>
            <a:graphicFrameLocks noGrp="1"/>
          </p:cNvGraphicFramePr>
          <p:nvPr>
            <p:ph idx="1"/>
            <p:extLst>
              <p:ext uri="{D42A27DB-BD31-4B8C-83A1-F6EECF244321}">
                <p14:modId xmlns:p14="http://schemas.microsoft.com/office/powerpoint/2010/main" val="1290429553"/>
              </p:ext>
            </p:extLst>
          </p:nvPr>
        </p:nvGraphicFramePr>
        <p:xfrm>
          <a:off x="4790630" y="1887163"/>
          <a:ext cx="6847117" cy="4581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Door Open outline">
            <a:extLst>
              <a:ext uri="{FF2B5EF4-FFF2-40B4-BE49-F238E27FC236}">
                <a16:creationId xmlns:a16="http://schemas.microsoft.com/office/drawing/2014/main" id="{7613649B-24F8-4488-BEA3-FD95B3E14DF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17522" y="4521468"/>
            <a:ext cx="702651" cy="702651"/>
          </a:xfrm>
          <a:prstGeom prst="rect">
            <a:avLst/>
          </a:prstGeom>
        </p:spPr>
      </p:pic>
      <p:sp>
        <p:nvSpPr>
          <p:cNvPr id="6" name="Title 1">
            <a:extLst>
              <a:ext uri="{FF2B5EF4-FFF2-40B4-BE49-F238E27FC236}">
                <a16:creationId xmlns:a16="http://schemas.microsoft.com/office/drawing/2014/main" id="{A171727A-5DE8-8731-DD92-61F8E49C6F62}"/>
              </a:ext>
            </a:extLst>
          </p:cNvPr>
          <p:cNvSpPr txBox="1">
            <a:spLocks/>
          </p:cNvSpPr>
          <p:nvPr/>
        </p:nvSpPr>
        <p:spPr>
          <a:xfrm>
            <a:off x="631371" y="553740"/>
            <a:ext cx="3818426" cy="5226837"/>
          </a:xfrm>
          <a:prstGeom prst="rect">
            <a:avLst/>
          </a:prstGeom>
        </p:spPr>
        <p:txBody>
          <a:bodyPr vert="horz" lIns="91440" tIns="45720" rIns="91440" bIns="45720" rtlCol="0" anchor="t">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ts val="1200"/>
              </a:spcBef>
              <a:spcAft>
                <a:spcPts val="200"/>
              </a:spcAft>
              <a:buClr>
                <a:srgbClr val="36ACB8"/>
              </a:buClr>
              <a:buSzPct val="100000"/>
              <a:buFont typeface="Calibri" panose="020F0502020204030204" pitchFamily="34" charset="0"/>
              <a:buNone/>
              <a:tabLst/>
              <a:defRPr/>
            </a:pPr>
            <a:r>
              <a:rPr lang="en-US" sz="3600" dirty="0"/>
              <a:t>Reasonable Modifications</a:t>
            </a:r>
            <a:br>
              <a:rPr lang="en-US" sz="3700" dirty="0"/>
            </a:br>
            <a:br>
              <a:rPr lang="en-US" sz="3700" dirty="0"/>
            </a:br>
            <a:r>
              <a:rPr lang="en-US" sz="2000" spc="0" dirty="0">
                <a:solidFill>
                  <a:srgbClr val="000000">
                    <a:lumMod val="75000"/>
                    <a:lumOff val="25000"/>
                  </a:srgbClr>
                </a:solidFill>
                <a:latin typeface="Calibri" panose="020F0502020204030204"/>
                <a:ea typeface="+mn-ea"/>
                <a:cs typeface="+mn-cs"/>
              </a:rPr>
              <a:t>A</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structural modification that is made to allow persons with disabilities the full use and enjoyment of their dwelling and related facilities.</a:t>
            </a:r>
          </a:p>
          <a:p>
            <a:pPr marL="91440" indent="-91440">
              <a:lnSpc>
                <a:spcPct val="90000"/>
              </a:lnSpc>
              <a:spcBef>
                <a:spcPts val="1200"/>
              </a:spcBef>
              <a:spcAft>
                <a:spcPts val="200"/>
              </a:spcAft>
              <a:buClr>
                <a:srgbClr val="36ACB8"/>
              </a:buClr>
              <a:buSzPct val="100000"/>
              <a:buFont typeface="Calibri" panose="020F0502020204030204" pitchFamily="34" charset="0"/>
              <a:buChar char=" "/>
              <a:defRPr/>
            </a:pPr>
            <a:br>
              <a:rPr lang="en-US" sz="2000" spc="0" dirty="0">
                <a:solidFill>
                  <a:srgbClr val="000000">
                    <a:lumMod val="75000"/>
                    <a:lumOff val="25000"/>
                  </a:srgbClr>
                </a:solidFill>
                <a:latin typeface="Calibri" panose="020F0502020204030204"/>
                <a:ea typeface="+mn-ea"/>
                <a:cs typeface="+mn-cs"/>
              </a:rPr>
            </a:br>
            <a:endParaRPr lang="en-US" sz="3700" dirty="0"/>
          </a:p>
        </p:txBody>
      </p:sp>
      <p:cxnSp>
        <p:nvCxnSpPr>
          <p:cNvPr id="10" name="Straight Connector 9">
            <a:extLst>
              <a:ext uri="{FF2B5EF4-FFF2-40B4-BE49-F238E27FC236}">
                <a16:creationId xmlns:a16="http://schemas.microsoft.com/office/drawing/2014/main" id="{B29DA768-A010-EBA0-56D4-2D1B1D3C130E}"/>
              </a:ext>
            </a:extLst>
          </p:cNvPr>
          <p:cNvCxnSpPr>
            <a:cxnSpLocks/>
          </p:cNvCxnSpPr>
          <p:nvPr/>
        </p:nvCxnSpPr>
        <p:spPr>
          <a:xfrm>
            <a:off x="642256" y="1751610"/>
            <a:ext cx="37694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02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E31D-8FE1-49FC-AFD7-6AAAB0B57372}"/>
              </a:ext>
            </a:extLst>
          </p:cNvPr>
          <p:cNvSpPr>
            <a:spLocks noGrp="1"/>
          </p:cNvSpPr>
          <p:nvPr>
            <p:ph type="title"/>
          </p:nvPr>
        </p:nvSpPr>
        <p:spPr>
          <a:xfrm>
            <a:off x="1097280" y="286603"/>
            <a:ext cx="10058400" cy="1450757"/>
          </a:xfrm>
        </p:spPr>
        <p:txBody>
          <a:bodyPr>
            <a:normAutofit/>
          </a:bodyPr>
          <a:lstStyle/>
          <a:p>
            <a:r>
              <a:rPr lang="en-US"/>
              <a:t>Reasonable Modifications</a:t>
            </a:r>
            <a:endParaRPr lang="en-US" dirty="0"/>
          </a:p>
        </p:txBody>
      </p:sp>
      <p:pic>
        <p:nvPicPr>
          <p:cNvPr id="6" name="Picture 5">
            <a:extLst>
              <a:ext uri="{FF2B5EF4-FFF2-40B4-BE49-F238E27FC236}">
                <a16:creationId xmlns:a16="http://schemas.microsoft.com/office/drawing/2014/main" id="{374055FF-4444-4916-8803-FEE7182E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3173720"/>
            <a:ext cx="3135109" cy="956208"/>
          </a:xfrm>
          <a:prstGeom prst="rect">
            <a:avLst/>
          </a:prstGeom>
        </p:spPr>
      </p:pic>
      <p:graphicFrame>
        <p:nvGraphicFramePr>
          <p:cNvPr id="5" name="Content Placeholder 2">
            <a:extLst>
              <a:ext uri="{FF2B5EF4-FFF2-40B4-BE49-F238E27FC236}">
                <a16:creationId xmlns:a16="http://schemas.microsoft.com/office/drawing/2014/main" id="{479F13B0-4751-49DE-9984-92EF5856EC22}"/>
              </a:ext>
            </a:extLst>
          </p:cNvPr>
          <p:cNvGraphicFramePr>
            <a:graphicFrameLocks noGrp="1"/>
          </p:cNvGraphicFramePr>
          <p:nvPr>
            <p:ph idx="1"/>
            <p:extLst>
              <p:ext uri="{D42A27DB-BD31-4B8C-83A1-F6EECF244321}">
                <p14:modId xmlns:p14="http://schemas.microsoft.com/office/powerpoint/2010/main" val="2837253194"/>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9165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3">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555A8-F3A7-4DE6-8F08-47A736C75073}"/>
              </a:ext>
            </a:extLst>
          </p:cNvPr>
          <p:cNvSpPr>
            <a:spLocks noGrp="1"/>
          </p:cNvSpPr>
          <p:nvPr>
            <p:ph type="title"/>
          </p:nvPr>
        </p:nvSpPr>
        <p:spPr>
          <a:xfrm>
            <a:off x="5144679" y="634946"/>
            <a:ext cx="6405063" cy="1450757"/>
          </a:xfrm>
        </p:spPr>
        <p:txBody>
          <a:bodyPr>
            <a:normAutofit/>
          </a:bodyPr>
          <a:lstStyle/>
          <a:p>
            <a:r>
              <a:rPr lang="en-US"/>
              <a:t>What is Reasonable?</a:t>
            </a:r>
          </a:p>
        </p:txBody>
      </p:sp>
      <p:pic>
        <p:nvPicPr>
          <p:cNvPr id="18" name="Picture 17">
            <a:extLst>
              <a:ext uri="{FF2B5EF4-FFF2-40B4-BE49-F238E27FC236}">
                <a16:creationId xmlns:a16="http://schemas.microsoft.com/office/drawing/2014/main" id="{658E1E95-9167-4EE1-89D3-7B1A0F3FB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206071"/>
            <a:ext cx="4020297" cy="1226190"/>
          </a:xfrm>
          <a:prstGeom prst="rect">
            <a:avLst/>
          </a:prstGeom>
        </p:spPr>
      </p:pic>
      <p:cxnSp>
        <p:nvCxnSpPr>
          <p:cNvPr id="43" name="Straight Connector 35">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C9BFA6E-36AE-10CB-05B5-B3972B1B1131}"/>
              </a:ext>
            </a:extLst>
          </p:cNvPr>
          <p:cNvPicPr>
            <a:picLocks noChangeAspect="1"/>
          </p:cNvPicPr>
          <p:nvPr/>
        </p:nvPicPr>
        <p:blipFill>
          <a:blip r:embed="rId3"/>
          <a:stretch>
            <a:fillRect/>
          </a:stretch>
        </p:blipFill>
        <p:spPr>
          <a:xfrm>
            <a:off x="914400" y="2742272"/>
            <a:ext cx="3460955" cy="3426347"/>
          </a:xfrm>
          <a:prstGeom prst="rect">
            <a:avLst/>
          </a:prstGeom>
        </p:spPr>
      </p:pic>
      <p:sp>
        <p:nvSpPr>
          <p:cNvPr id="3" name="Content Placeholder 2">
            <a:extLst>
              <a:ext uri="{FF2B5EF4-FFF2-40B4-BE49-F238E27FC236}">
                <a16:creationId xmlns:a16="http://schemas.microsoft.com/office/drawing/2014/main" id="{82AF7862-139C-4F12-BC65-A92D4928FB35}"/>
              </a:ext>
            </a:extLst>
          </p:cNvPr>
          <p:cNvSpPr>
            <a:spLocks noGrp="1"/>
          </p:cNvSpPr>
          <p:nvPr>
            <p:ph idx="1"/>
          </p:nvPr>
        </p:nvSpPr>
        <p:spPr>
          <a:xfrm>
            <a:off x="5144679" y="2198914"/>
            <a:ext cx="6405063" cy="3670180"/>
          </a:xfrm>
        </p:spPr>
        <p:txBody>
          <a:bodyPr>
            <a:normAutofit/>
          </a:bodyPr>
          <a:lstStyle/>
          <a:p>
            <a:pPr>
              <a:buFont typeface="Arial" panose="020B0604020202020204" pitchFamily="34" charset="0"/>
              <a:buChar char="•"/>
            </a:pPr>
            <a:r>
              <a:rPr lang="en-US" dirty="0"/>
              <a:t> Changes that do not impose an undue financial and administrative burden or that would fundamentally alter the provider’s operations</a:t>
            </a:r>
          </a:p>
          <a:p>
            <a:pPr>
              <a:buFont typeface="Arial" panose="020B0604020202020204" pitchFamily="34" charset="0"/>
              <a:buChar char="•"/>
            </a:pPr>
            <a:r>
              <a:rPr lang="en-US" dirty="0"/>
              <a:t> Takes into account: </a:t>
            </a:r>
          </a:p>
          <a:p>
            <a:pPr lvl="1">
              <a:buFont typeface="Arial" panose="020B0604020202020204" pitchFamily="34" charset="0"/>
              <a:buChar char="•"/>
            </a:pPr>
            <a:r>
              <a:rPr lang="en-US" dirty="0"/>
              <a:t>the financial resources of the provider</a:t>
            </a:r>
          </a:p>
          <a:p>
            <a:pPr lvl="1">
              <a:buFont typeface="Arial" panose="020B0604020202020204" pitchFamily="34" charset="0"/>
              <a:buChar char="•"/>
            </a:pPr>
            <a:r>
              <a:rPr lang="en-US" dirty="0"/>
              <a:t>the costs of the accommodation or modification</a:t>
            </a:r>
          </a:p>
          <a:p>
            <a:pPr lvl="1">
              <a:buFont typeface="Arial" panose="020B0604020202020204" pitchFamily="34" charset="0"/>
              <a:buChar char="•"/>
            </a:pPr>
            <a:r>
              <a:rPr lang="en-US" dirty="0"/>
              <a:t>the benefits to the requester</a:t>
            </a:r>
          </a:p>
          <a:p>
            <a:pPr lvl="1">
              <a:buFont typeface="Arial" panose="020B0604020202020204" pitchFamily="34" charset="0"/>
              <a:buChar char="•"/>
            </a:pPr>
            <a:r>
              <a:rPr lang="en-US" dirty="0"/>
              <a:t>the availability or other, less expensive alternative options</a:t>
            </a:r>
          </a:p>
          <a:p>
            <a:endParaRPr lang="en-US" dirty="0"/>
          </a:p>
        </p:txBody>
      </p:sp>
      <p:sp>
        <p:nvSpPr>
          <p:cNvPr id="44" name="Rectangle 37">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Rectangle 39">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3744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EE3C-A50C-46A5-AB1E-C2EDF4D60368}"/>
              </a:ext>
            </a:extLst>
          </p:cNvPr>
          <p:cNvSpPr>
            <a:spLocks noGrp="1"/>
          </p:cNvSpPr>
          <p:nvPr>
            <p:ph type="title"/>
          </p:nvPr>
        </p:nvSpPr>
        <p:spPr>
          <a:xfrm>
            <a:off x="1097280" y="286603"/>
            <a:ext cx="10058400" cy="1450757"/>
          </a:xfrm>
        </p:spPr>
        <p:txBody>
          <a:bodyPr>
            <a:normAutofit/>
          </a:bodyPr>
          <a:lstStyle/>
          <a:p>
            <a:r>
              <a:rPr lang="en-US" dirty="0"/>
              <a:t>Intake and Investigation Process</a:t>
            </a:r>
          </a:p>
        </p:txBody>
      </p:sp>
      <p:pic>
        <p:nvPicPr>
          <p:cNvPr id="4" name="Picture 3">
            <a:extLst>
              <a:ext uri="{FF2B5EF4-FFF2-40B4-BE49-F238E27FC236}">
                <a16:creationId xmlns:a16="http://schemas.microsoft.com/office/drawing/2014/main" id="{4014F610-533E-4969-A480-4B2472FD4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3179837"/>
            <a:ext cx="3094997" cy="943974"/>
          </a:xfrm>
          <a:prstGeom prst="rect">
            <a:avLst/>
          </a:prstGeom>
        </p:spPr>
      </p:pic>
      <p:sp>
        <p:nvSpPr>
          <p:cNvPr id="3" name="Content Placeholder 2">
            <a:extLst>
              <a:ext uri="{FF2B5EF4-FFF2-40B4-BE49-F238E27FC236}">
                <a16:creationId xmlns:a16="http://schemas.microsoft.com/office/drawing/2014/main" id="{25065CF7-110E-4D3C-9253-094C0D82DBE6}"/>
              </a:ext>
            </a:extLst>
          </p:cNvPr>
          <p:cNvSpPr>
            <a:spLocks noGrp="1"/>
          </p:cNvSpPr>
          <p:nvPr>
            <p:ph idx="1"/>
          </p:nvPr>
        </p:nvSpPr>
        <p:spPr>
          <a:xfrm>
            <a:off x="4639733" y="1845734"/>
            <a:ext cx="6515947" cy="4023360"/>
          </a:xfrm>
        </p:spPr>
        <p:txBody>
          <a:bodyPr>
            <a:normAutofit/>
          </a:bodyPr>
          <a:lstStyle/>
          <a:p>
            <a:pPr marL="457200" indent="-457200">
              <a:buFont typeface="+mj-lt"/>
              <a:buAutoNum type="arabicPeriod"/>
            </a:pPr>
            <a:r>
              <a:rPr lang="en-US" sz="1800" dirty="0"/>
              <a:t>All intakes are received through either our central line           (315-471-0420) or email (</a:t>
            </a:r>
            <a:r>
              <a:rPr lang="en-US" sz="1800" dirty="0">
                <a:hlinkClick r:id="rId3"/>
              </a:rPr>
              <a:t>info@cnyfairhousing.org</a:t>
            </a:r>
            <a:r>
              <a:rPr lang="en-US" sz="1800" dirty="0"/>
              <a:t>).</a:t>
            </a:r>
          </a:p>
          <a:p>
            <a:pPr marL="457200" indent="-457200">
              <a:buFont typeface="+mj-lt"/>
              <a:buAutoNum type="arabicPeriod"/>
            </a:pPr>
            <a:r>
              <a:rPr lang="en-US" sz="1800" dirty="0"/>
              <a:t>A preliminary screening for fair housing issues with be done by a member of the intake staff.</a:t>
            </a:r>
          </a:p>
          <a:p>
            <a:pPr marL="457200" indent="-457200">
              <a:buFont typeface="+mj-lt"/>
              <a:buAutoNum type="arabicPeriod"/>
            </a:pPr>
            <a:r>
              <a:rPr lang="en-US" sz="1800" dirty="0"/>
              <a:t>If the case could reasonably involve fair housing issues, a full intake will be done.</a:t>
            </a:r>
          </a:p>
          <a:p>
            <a:pPr marL="457200" indent="-457200">
              <a:buFont typeface="+mj-lt"/>
              <a:buAutoNum type="arabicPeriod"/>
            </a:pPr>
            <a:r>
              <a:rPr lang="en-US" sz="1800" dirty="0"/>
              <a:t>Depending on the facts, the complaint could move to:</a:t>
            </a:r>
          </a:p>
          <a:p>
            <a:pPr marL="749808" lvl="1" indent="-457200">
              <a:buFont typeface="+mj-lt"/>
              <a:buAutoNum type="alphaUcPeriod"/>
            </a:pPr>
            <a:r>
              <a:rPr lang="en-US" dirty="0"/>
              <a:t>Landlord Advocacy</a:t>
            </a:r>
          </a:p>
          <a:p>
            <a:pPr marL="749808" lvl="1" indent="-457200">
              <a:buFont typeface="+mj-lt"/>
              <a:buAutoNum type="alphaUcPeriod"/>
            </a:pPr>
            <a:r>
              <a:rPr lang="en-US" dirty="0"/>
              <a:t>Undercover Testing</a:t>
            </a:r>
          </a:p>
          <a:p>
            <a:pPr marL="457200" indent="-457200">
              <a:buFont typeface="+mj-lt"/>
              <a:buAutoNum type="arabicPeriod"/>
            </a:pPr>
            <a:r>
              <a:rPr lang="en-US" sz="1800" dirty="0"/>
              <a:t>Based on the results of those activities, a complaint may then be referred to our legal staff to potentially file in court or with an administrative agency.</a:t>
            </a:r>
          </a:p>
        </p:txBody>
      </p:sp>
    </p:spTree>
    <p:extLst>
      <p:ext uri="{BB962C8B-B14F-4D97-AF65-F5344CB8AC3E}">
        <p14:creationId xmlns:p14="http://schemas.microsoft.com/office/powerpoint/2010/main" val="2632445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961A-52E6-4351-B484-265789B0F8CA}"/>
              </a:ext>
            </a:extLst>
          </p:cNvPr>
          <p:cNvSpPr>
            <a:spLocks noGrp="1"/>
          </p:cNvSpPr>
          <p:nvPr>
            <p:ph type="title"/>
          </p:nvPr>
        </p:nvSpPr>
        <p:spPr>
          <a:xfrm>
            <a:off x="1097280" y="286603"/>
            <a:ext cx="10058400" cy="1450757"/>
          </a:xfrm>
        </p:spPr>
        <p:txBody>
          <a:bodyPr>
            <a:normAutofit/>
          </a:bodyPr>
          <a:lstStyle/>
          <a:p>
            <a:r>
              <a:rPr lang="en-US" dirty="0"/>
              <a:t>What is required to request a reasonable accommodation or modification?</a:t>
            </a:r>
          </a:p>
        </p:txBody>
      </p:sp>
      <p:pic>
        <p:nvPicPr>
          <p:cNvPr id="6" name="Graphic 5" descr="Document">
            <a:extLst>
              <a:ext uri="{FF2B5EF4-FFF2-40B4-BE49-F238E27FC236}">
                <a16:creationId xmlns:a16="http://schemas.microsoft.com/office/drawing/2014/main" id="{C24E10E7-B409-47FA-BF1E-AB16DFD1B45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7D1AF106-4CFA-406A-B05D-09109659E5A2}"/>
              </a:ext>
            </a:extLst>
          </p:cNvPr>
          <p:cNvSpPr>
            <a:spLocks noGrp="1"/>
          </p:cNvSpPr>
          <p:nvPr>
            <p:ph idx="1"/>
          </p:nvPr>
        </p:nvSpPr>
        <p:spPr>
          <a:xfrm>
            <a:off x="4639733" y="1845734"/>
            <a:ext cx="6515947" cy="4023360"/>
          </a:xfrm>
        </p:spPr>
        <p:txBody>
          <a:bodyPr>
            <a:normAutofit fontScale="92500"/>
          </a:bodyPr>
          <a:lstStyle/>
          <a:p>
            <a:r>
              <a:rPr lang="en-US" dirty="0"/>
              <a:t>Request does not need to be made in a particular way</a:t>
            </a:r>
          </a:p>
          <a:p>
            <a:pPr lvl="1"/>
            <a:r>
              <a:rPr lang="en-US" sz="2000" dirty="0"/>
              <a:t>Recommend that requests be made in writing and ask that the housing provider responds in writing</a:t>
            </a:r>
          </a:p>
          <a:p>
            <a:pPr lvl="1"/>
            <a:r>
              <a:rPr lang="en-US" sz="2000" dirty="0"/>
              <a:t>Housing provider may have a particular form or process, but they can’t </a:t>
            </a:r>
            <a:r>
              <a:rPr lang="en-US" sz="2000" i="1" dirty="0"/>
              <a:t>require</a:t>
            </a:r>
            <a:r>
              <a:rPr lang="en-US" sz="2000" dirty="0"/>
              <a:t> tenant use that form or process.</a:t>
            </a:r>
          </a:p>
          <a:p>
            <a:r>
              <a:rPr lang="en-US" sz="2200" dirty="0"/>
              <a:t>If the disability is not obvious, landlord can request information from a third party that:</a:t>
            </a:r>
          </a:p>
          <a:p>
            <a:pPr lvl="1"/>
            <a:r>
              <a:rPr lang="en-US" sz="2200" dirty="0"/>
              <a:t>verifies that they meet the Act’s definition of disability</a:t>
            </a:r>
          </a:p>
          <a:p>
            <a:pPr lvl="1"/>
            <a:r>
              <a:rPr lang="en-US" sz="2200" dirty="0"/>
              <a:t>describes the needed accommodation or modification</a:t>
            </a:r>
          </a:p>
          <a:p>
            <a:pPr lvl="1"/>
            <a:r>
              <a:rPr lang="en-US" sz="2200" dirty="0"/>
              <a:t>shows the relationship between the person’s disability and the need for the requested accommodation and modification</a:t>
            </a:r>
          </a:p>
          <a:p>
            <a:endParaRPr lang="en-US" dirty="0"/>
          </a:p>
        </p:txBody>
      </p:sp>
      <p:pic>
        <p:nvPicPr>
          <p:cNvPr id="8" name="Picture 7">
            <a:extLst>
              <a:ext uri="{FF2B5EF4-FFF2-40B4-BE49-F238E27FC236}">
                <a16:creationId xmlns:a16="http://schemas.microsoft.com/office/drawing/2014/main" id="{99D33B17-BAD6-4091-B4B4-4E0A7E393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082" y="5521753"/>
            <a:ext cx="2276084" cy="696483"/>
          </a:xfrm>
          <a:prstGeom prst="rect">
            <a:avLst/>
          </a:prstGeom>
        </p:spPr>
      </p:pic>
      <p:sp>
        <p:nvSpPr>
          <p:cNvPr id="4" name="TextBox 3">
            <a:extLst>
              <a:ext uri="{FF2B5EF4-FFF2-40B4-BE49-F238E27FC236}">
                <a16:creationId xmlns:a16="http://schemas.microsoft.com/office/drawing/2014/main" id="{25FB2D65-F2C6-1DEC-8A6F-302D112E5381}"/>
              </a:ext>
            </a:extLst>
          </p:cNvPr>
          <p:cNvSpPr txBox="1"/>
          <p:nvPr/>
        </p:nvSpPr>
        <p:spPr>
          <a:xfrm>
            <a:off x="866560" y="5204645"/>
            <a:ext cx="3561687" cy="400110"/>
          </a:xfrm>
          <a:prstGeom prst="rect">
            <a:avLst/>
          </a:prstGeom>
          <a:noFill/>
        </p:spPr>
        <p:txBody>
          <a:bodyPr wrap="square" rtlCol="0">
            <a:spAutoFit/>
          </a:bodyPr>
          <a:lstStyle/>
          <a:p>
            <a:r>
              <a:rPr lang="en-US" sz="2000" b="1" dirty="0">
                <a:hlinkClick r:id="rId4">
                  <a:extLst>
                    <a:ext uri="{A12FA001-AC4F-418D-AE19-62706E023703}">
                      <ahyp:hlinkClr xmlns:ahyp="http://schemas.microsoft.com/office/drawing/2018/hyperlinkcolor" val="tx"/>
                    </a:ext>
                  </a:extLst>
                </a:hlinkClick>
              </a:rPr>
              <a:t>CNY Fair Housing Website</a:t>
            </a:r>
            <a:endParaRPr lang="en-US" sz="2000" b="1" dirty="0"/>
          </a:p>
        </p:txBody>
      </p:sp>
      <p:sp>
        <p:nvSpPr>
          <p:cNvPr id="5" name="TextBox 4">
            <a:extLst>
              <a:ext uri="{FF2B5EF4-FFF2-40B4-BE49-F238E27FC236}">
                <a16:creationId xmlns:a16="http://schemas.microsoft.com/office/drawing/2014/main" id="{C42BAFE5-6DAD-C748-FF5C-99FFD8BDB34D}"/>
              </a:ext>
            </a:extLst>
          </p:cNvPr>
          <p:cNvSpPr txBox="1"/>
          <p:nvPr/>
        </p:nvSpPr>
        <p:spPr>
          <a:xfrm>
            <a:off x="517375" y="5792802"/>
            <a:ext cx="6028567" cy="400110"/>
          </a:xfrm>
          <a:prstGeom prst="rect">
            <a:avLst/>
          </a:prstGeom>
          <a:noFill/>
        </p:spPr>
        <p:txBody>
          <a:bodyPr wrap="square" rtlCol="0">
            <a:spAutoFit/>
          </a:bodyPr>
          <a:lstStyle/>
          <a:p>
            <a:r>
              <a:rPr lang="en-US" sz="2000" b="1" dirty="0">
                <a:hlinkClick r:id="rId5">
                  <a:extLst>
                    <a:ext uri="{A12FA001-AC4F-418D-AE19-62706E023703}">
                      <ahyp:hlinkClr xmlns:ahyp="http://schemas.microsoft.com/office/drawing/2018/hyperlinkcolor" val="tx"/>
                    </a:ext>
                  </a:extLst>
                </a:hlinkClick>
              </a:rPr>
              <a:t>CNYFH Website - Disability - Accommodations</a:t>
            </a:r>
            <a:endParaRPr lang="en-US" sz="2000" b="1" dirty="0"/>
          </a:p>
        </p:txBody>
      </p:sp>
    </p:spTree>
    <p:extLst>
      <p:ext uri="{BB962C8B-B14F-4D97-AF65-F5344CB8AC3E}">
        <p14:creationId xmlns:p14="http://schemas.microsoft.com/office/powerpoint/2010/main" val="3055969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B961A-52E6-4351-B484-265789B0F8CA}"/>
              </a:ext>
            </a:extLst>
          </p:cNvPr>
          <p:cNvSpPr>
            <a:spLocks noGrp="1"/>
          </p:cNvSpPr>
          <p:nvPr>
            <p:ph type="title"/>
          </p:nvPr>
        </p:nvSpPr>
        <p:spPr>
          <a:xfrm>
            <a:off x="6728459" y="634946"/>
            <a:ext cx="4821283" cy="1450757"/>
          </a:xfrm>
        </p:spPr>
        <p:txBody>
          <a:bodyPr>
            <a:normAutofit/>
          </a:bodyPr>
          <a:lstStyle/>
          <a:p>
            <a:r>
              <a:rPr lang="en-US" sz="3400"/>
              <a:t>How can a housing provider verify that a tenant has a disability?</a:t>
            </a:r>
          </a:p>
        </p:txBody>
      </p:sp>
      <p:sp>
        <p:nvSpPr>
          <p:cNvPr id="14" name="Rectangle 13">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28D4EDE-7572-4F2F-8550-28B3AC2A4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36" y="1601185"/>
            <a:ext cx="2784700" cy="849333"/>
          </a:xfrm>
          <a:prstGeom prst="rect">
            <a:avLst/>
          </a:prstGeom>
        </p:spPr>
      </p:pic>
      <p:sp>
        <p:nvSpPr>
          <p:cNvPr id="16" name="Rectangle 15">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Woman with cane">
            <a:extLst>
              <a:ext uri="{FF2B5EF4-FFF2-40B4-BE49-F238E27FC236}">
                <a16:creationId xmlns:a16="http://schemas.microsoft.com/office/drawing/2014/main" id="{96DAE919-C670-4640-A201-5D1EE3DDF82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4752" y="3069855"/>
            <a:ext cx="2295082" cy="2295082"/>
          </a:xfrm>
          <a:prstGeom prst="rect">
            <a:avLst/>
          </a:prstGeom>
        </p:spPr>
      </p:pic>
      <p:sp>
        <p:nvSpPr>
          <p:cNvPr id="3" name="Content Placeholder 2">
            <a:extLst>
              <a:ext uri="{FF2B5EF4-FFF2-40B4-BE49-F238E27FC236}">
                <a16:creationId xmlns:a16="http://schemas.microsoft.com/office/drawing/2014/main" id="{7D1AF106-4CFA-406A-B05D-09109659E5A2}"/>
              </a:ext>
            </a:extLst>
          </p:cNvPr>
          <p:cNvSpPr>
            <a:spLocks noGrp="1"/>
          </p:cNvSpPr>
          <p:nvPr>
            <p:ph idx="1"/>
          </p:nvPr>
        </p:nvSpPr>
        <p:spPr>
          <a:xfrm>
            <a:off x="6728459" y="2198914"/>
            <a:ext cx="4821283" cy="3670180"/>
          </a:xfrm>
        </p:spPr>
        <p:txBody>
          <a:bodyPr>
            <a:normAutofit/>
          </a:bodyPr>
          <a:lstStyle/>
          <a:p>
            <a:r>
              <a:rPr lang="en-US" sz="1900" dirty="0"/>
              <a:t>Verification does not need to be from a doctor but should be someone familiar with the disability and need. </a:t>
            </a:r>
          </a:p>
          <a:p>
            <a:pPr lvl="1"/>
            <a:r>
              <a:rPr lang="en-US" sz="1700" dirty="0"/>
              <a:t>Best practice - verification from someone with professional training though in limited circumstances there may be exceptions if that is not possible.</a:t>
            </a:r>
          </a:p>
          <a:p>
            <a:r>
              <a:rPr lang="en-US" sz="1900" dirty="0"/>
              <a:t>A housing provider can not ask for information about the individual’s diagnosis or other treatment they have pursued including asking for information about medications the individual is taking or has taken in the past.</a:t>
            </a:r>
          </a:p>
          <a:p>
            <a:endParaRPr lang="en-US" sz="1900" dirty="0"/>
          </a:p>
        </p:txBody>
      </p:sp>
      <p:sp>
        <p:nvSpPr>
          <p:cNvPr id="24" name="Rectangle 23">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97011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B961A-52E6-4351-B484-265789B0F8CA}"/>
              </a:ext>
            </a:extLst>
          </p:cNvPr>
          <p:cNvSpPr>
            <a:spLocks noGrp="1"/>
          </p:cNvSpPr>
          <p:nvPr>
            <p:ph type="title"/>
          </p:nvPr>
        </p:nvSpPr>
        <p:spPr>
          <a:xfrm>
            <a:off x="5144679" y="634946"/>
            <a:ext cx="6405063" cy="1450757"/>
          </a:xfrm>
        </p:spPr>
        <p:txBody>
          <a:bodyPr>
            <a:normAutofit/>
          </a:bodyPr>
          <a:lstStyle/>
          <a:p>
            <a:r>
              <a:rPr lang="en-US" sz="4100"/>
              <a:t>Can a housing provider charge fees for accommodations?</a:t>
            </a:r>
          </a:p>
        </p:txBody>
      </p:sp>
      <p:pic>
        <p:nvPicPr>
          <p:cNvPr id="8" name="Picture 7">
            <a:extLst>
              <a:ext uri="{FF2B5EF4-FFF2-40B4-BE49-F238E27FC236}">
                <a16:creationId xmlns:a16="http://schemas.microsoft.com/office/drawing/2014/main" id="{37E96BB8-6BDF-447D-BE75-A3491C633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206071"/>
            <a:ext cx="4020297" cy="1226190"/>
          </a:xfrm>
          <a:prstGeom prst="rect">
            <a:avLst/>
          </a:prstGeom>
        </p:spPr>
      </p:pic>
      <p:cxnSp>
        <p:nvCxnSpPr>
          <p:cNvPr id="34" name="Straight Connector 33">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Coins">
            <a:extLst>
              <a:ext uri="{FF2B5EF4-FFF2-40B4-BE49-F238E27FC236}">
                <a16:creationId xmlns:a16="http://schemas.microsoft.com/office/drawing/2014/main" id="{1AA85057-3D1B-4C8B-8FEB-C518C2FA54E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6079" y="3218101"/>
            <a:ext cx="2476136" cy="2476136"/>
          </a:xfrm>
          <a:prstGeom prst="rect">
            <a:avLst/>
          </a:prstGeom>
        </p:spPr>
      </p:pic>
      <p:sp>
        <p:nvSpPr>
          <p:cNvPr id="3" name="Content Placeholder 2">
            <a:extLst>
              <a:ext uri="{FF2B5EF4-FFF2-40B4-BE49-F238E27FC236}">
                <a16:creationId xmlns:a16="http://schemas.microsoft.com/office/drawing/2014/main" id="{7D1AF106-4CFA-406A-B05D-09109659E5A2}"/>
              </a:ext>
            </a:extLst>
          </p:cNvPr>
          <p:cNvSpPr>
            <a:spLocks noGrp="1"/>
          </p:cNvSpPr>
          <p:nvPr>
            <p:ph idx="1"/>
          </p:nvPr>
        </p:nvSpPr>
        <p:spPr>
          <a:xfrm>
            <a:off x="5144679" y="2198914"/>
            <a:ext cx="6405063" cy="3670180"/>
          </a:xfrm>
        </p:spPr>
        <p:txBody>
          <a:bodyPr>
            <a:normAutofit/>
          </a:bodyPr>
          <a:lstStyle/>
          <a:p>
            <a:pPr>
              <a:buFont typeface="Arial" panose="020B0604020202020204" pitchFamily="34" charset="0"/>
              <a:buChar char="•"/>
            </a:pPr>
            <a:r>
              <a:rPr lang="en-US" sz="2400" dirty="0"/>
              <a:t>Housing provider cannot charge additional fees as a condition of granting the accommodation or modification</a:t>
            </a:r>
          </a:p>
          <a:p>
            <a:pPr lvl="1">
              <a:buFont typeface="Arial" panose="020B0604020202020204" pitchFamily="34" charset="0"/>
              <a:buChar char="•"/>
            </a:pPr>
            <a:r>
              <a:rPr lang="en-US" sz="2000" dirty="0"/>
              <a:t>Includes pet fees and pet deposits for assistance animals, parking fees, or transfer fees if an individual needs to switch units for a disability related need</a:t>
            </a:r>
          </a:p>
          <a:p>
            <a:pPr lvl="1">
              <a:buFont typeface="Arial" panose="020B0604020202020204" pitchFamily="34" charset="0"/>
              <a:buChar char="•"/>
            </a:pPr>
            <a:r>
              <a:rPr lang="en-US" sz="2000" dirty="0"/>
              <a:t>Cannot be called an “administrative fee”</a:t>
            </a:r>
          </a:p>
          <a:p>
            <a:endParaRPr lang="en-US" dirty="0"/>
          </a:p>
        </p:txBody>
      </p:sp>
      <p:sp>
        <p:nvSpPr>
          <p:cNvPr id="36" name="Rectangle 35">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41490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ADD7-22B6-4958-8F54-0C62B2EC965B}"/>
              </a:ext>
            </a:extLst>
          </p:cNvPr>
          <p:cNvSpPr>
            <a:spLocks noGrp="1"/>
          </p:cNvSpPr>
          <p:nvPr>
            <p:ph type="title"/>
          </p:nvPr>
        </p:nvSpPr>
        <p:spPr/>
        <p:txBody>
          <a:bodyPr/>
          <a:lstStyle/>
          <a:p>
            <a:r>
              <a:rPr lang="en-US" dirty="0"/>
              <a:t>What animals can be considered support animals?</a:t>
            </a:r>
          </a:p>
        </p:txBody>
      </p:sp>
      <p:graphicFrame>
        <p:nvGraphicFramePr>
          <p:cNvPr id="9" name="Content Placeholder 2">
            <a:extLst>
              <a:ext uri="{FF2B5EF4-FFF2-40B4-BE49-F238E27FC236}">
                <a16:creationId xmlns:a16="http://schemas.microsoft.com/office/drawing/2014/main" id="{349FAB76-5F22-C458-FD25-02FD8C22E431}"/>
              </a:ext>
            </a:extLst>
          </p:cNvPr>
          <p:cNvGraphicFramePr>
            <a:graphicFrameLocks noGrp="1"/>
          </p:cNvGraphicFramePr>
          <p:nvPr>
            <p:ph idx="1"/>
            <p:extLst>
              <p:ext uri="{D42A27DB-BD31-4B8C-83A1-F6EECF244321}">
                <p14:modId xmlns:p14="http://schemas.microsoft.com/office/powerpoint/2010/main" val="263371471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0F138BE-8E30-4E9E-AF58-65EDC6576B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1082" y="5521753"/>
            <a:ext cx="2276084" cy="696483"/>
          </a:xfrm>
          <a:prstGeom prst="rect">
            <a:avLst/>
          </a:prstGeom>
        </p:spPr>
      </p:pic>
    </p:spTree>
    <p:extLst>
      <p:ext uri="{BB962C8B-B14F-4D97-AF65-F5344CB8AC3E}">
        <p14:creationId xmlns:p14="http://schemas.microsoft.com/office/powerpoint/2010/main" val="1402753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5">
            <a:extLst>
              <a:ext uri="{FF2B5EF4-FFF2-40B4-BE49-F238E27FC236}">
                <a16:creationId xmlns:a16="http://schemas.microsoft.com/office/drawing/2014/main" id="{08B6F245-60D7-4CD9-8BCF-CB69CAD7F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CC619B-EE6D-4950-8A79-AC4B6C77A30C}"/>
              </a:ext>
            </a:extLst>
          </p:cNvPr>
          <p:cNvSpPr>
            <a:spLocks noGrp="1"/>
          </p:cNvSpPr>
          <p:nvPr>
            <p:ph type="title"/>
          </p:nvPr>
        </p:nvSpPr>
        <p:spPr>
          <a:xfrm>
            <a:off x="7534655" y="634946"/>
            <a:ext cx="4015087" cy="1450757"/>
          </a:xfrm>
        </p:spPr>
        <p:txBody>
          <a:bodyPr>
            <a:normAutofit/>
          </a:bodyPr>
          <a:lstStyle/>
          <a:p>
            <a:r>
              <a:rPr lang="en-US" sz="4100"/>
              <a:t>What if the animal is dangerous?</a:t>
            </a:r>
          </a:p>
        </p:txBody>
      </p:sp>
      <p:pic>
        <p:nvPicPr>
          <p:cNvPr id="21" name="Picture 20" descr="A cat lying on a blanket&#10;&#10;Description automatically generated">
            <a:extLst>
              <a:ext uri="{FF2B5EF4-FFF2-40B4-BE49-F238E27FC236}">
                <a16:creationId xmlns:a16="http://schemas.microsoft.com/office/drawing/2014/main" id="{BE9BCEA1-96DA-43E5-B452-1EDC5DBA4F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93" r="13446" b="2"/>
          <a:stretch/>
        </p:blipFill>
        <p:spPr>
          <a:xfrm>
            <a:off x="804670" y="798507"/>
            <a:ext cx="2370646" cy="4720304"/>
          </a:xfrm>
          <a:prstGeom prst="rect">
            <a:avLst/>
          </a:prstGeom>
          <a:ln w="28575">
            <a:solidFill>
              <a:schemeClr val="accent3"/>
            </a:solidFill>
          </a:ln>
        </p:spPr>
      </p:pic>
      <p:pic>
        <p:nvPicPr>
          <p:cNvPr id="19" name="Picture 18" descr="A cat lying on top of a green plant&#10;&#10;Description automatically generated">
            <a:extLst>
              <a:ext uri="{FF2B5EF4-FFF2-40B4-BE49-F238E27FC236}">
                <a16:creationId xmlns:a16="http://schemas.microsoft.com/office/drawing/2014/main" id="{205734C5-768C-48DC-9577-1FB20E6BE05C}"/>
              </a:ext>
            </a:extLst>
          </p:cNvPr>
          <p:cNvPicPr>
            <a:picLocks noChangeAspect="1"/>
          </p:cNvPicPr>
          <p:nvPr/>
        </p:nvPicPr>
        <p:blipFill rotWithShape="1">
          <a:blip r:embed="rId3">
            <a:extLst>
              <a:ext uri="{28A0092B-C50C-407E-A947-70E740481C1C}">
                <a14:useLocalDpi xmlns:a14="http://schemas.microsoft.com/office/drawing/2010/main" val="0"/>
              </a:ext>
            </a:extLst>
          </a:blip>
          <a:srcRect r="694" b="-2"/>
          <a:stretch/>
        </p:blipFill>
        <p:spPr>
          <a:xfrm>
            <a:off x="3339251" y="795786"/>
            <a:ext cx="3678284" cy="2778069"/>
          </a:xfrm>
          <a:prstGeom prst="rect">
            <a:avLst/>
          </a:prstGeom>
          <a:ln w="28575">
            <a:solidFill>
              <a:schemeClr val="accent3"/>
            </a:solidFill>
          </a:ln>
        </p:spPr>
      </p:pic>
      <p:cxnSp>
        <p:nvCxnSpPr>
          <p:cNvPr id="39" name="Straight Connector 27">
            <a:extLst>
              <a:ext uri="{FF2B5EF4-FFF2-40B4-BE49-F238E27FC236}">
                <a16:creationId xmlns:a16="http://schemas.microsoft.com/office/drawing/2014/main" id="{A3BEF99A-1C80-4DD9-8F86-B128CC292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5671"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at sitting on a chair&#10;&#10;Description automatically generated">
            <a:extLst>
              <a:ext uri="{FF2B5EF4-FFF2-40B4-BE49-F238E27FC236}">
                <a16:creationId xmlns:a16="http://schemas.microsoft.com/office/drawing/2014/main" id="{C736EC67-E02B-4FD3-A70B-ECE5CA18F4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457" r="21481" b="-8"/>
          <a:stretch/>
        </p:blipFill>
        <p:spPr>
          <a:xfrm>
            <a:off x="3337804" y="3722753"/>
            <a:ext cx="1578145" cy="1791319"/>
          </a:xfrm>
          <a:prstGeom prst="rect">
            <a:avLst/>
          </a:prstGeom>
          <a:ln w="28575">
            <a:solidFill>
              <a:schemeClr val="accent3"/>
            </a:solidFill>
          </a:ln>
        </p:spPr>
      </p:pic>
      <p:pic>
        <p:nvPicPr>
          <p:cNvPr id="15" name="Picture 14" descr="A cat lying on a bed&#10;&#10;Description automatically generated">
            <a:extLst>
              <a:ext uri="{FF2B5EF4-FFF2-40B4-BE49-F238E27FC236}">
                <a16:creationId xmlns:a16="http://schemas.microsoft.com/office/drawing/2014/main" id="{477D2E64-770E-4B79-A9FF-F3A49436F4E0}"/>
              </a:ext>
            </a:extLst>
          </p:cNvPr>
          <p:cNvPicPr>
            <a:picLocks noChangeAspect="1"/>
          </p:cNvPicPr>
          <p:nvPr/>
        </p:nvPicPr>
        <p:blipFill rotWithShape="1">
          <a:blip r:embed="rId5">
            <a:extLst>
              <a:ext uri="{28A0092B-C50C-407E-A947-70E740481C1C}">
                <a14:useLocalDpi xmlns:a14="http://schemas.microsoft.com/office/drawing/2010/main" val="0"/>
              </a:ext>
            </a:extLst>
          </a:blip>
          <a:srcRect l="847" r="3963" b="-1"/>
          <a:stretch/>
        </p:blipFill>
        <p:spPr>
          <a:xfrm>
            <a:off x="5083905" y="3722753"/>
            <a:ext cx="1925929" cy="1791320"/>
          </a:xfrm>
          <a:prstGeom prst="rect">
            <a:avLst/>
          </a:prstGeom>
          <a:ln w="28575">
            <a:solidFill>
              <a:schemeClr val="accent3"/>
            </a:solidFill>
          </a:ln>
        </p:spPr>
      </p:pic>
      <p:sp>
        <p:nvSpPr>
          <p:cNvPr id="3" name="Content Placeholder 2">
            <a:extLst>
              <a:ext uri="{FF2B5EF4-FFF2-40B4-BE49-F238E27FC236}">
                <a16:creationId xmlns:a16="http://schemas.microsoft.com/office/drawing/2014/main" id="{0F1EAF17-7724-4460-9735-387CDBAE1562}"/>
              </a:ext>
            </a:extLst>
          </p:cNvPr>
          <p:cNvSpPr>
            <a:spLocks noGrp="1"/>
          </p:cNvSpPr>
          <p:nvPr>
            <p:ph idx="1"/>
          </p:nvPr>
        </p:nvSpPr>
        <p:spPr>
          <a:xfrm>
            <a:off x="7534655" y="2198914"/>
            <a:ext cx="4015087" cy="3670180"/>
          </a:xfrm>
        </p:spPr>
        <p:txBody>
          <a:bodyPr>
            <a:normAutofit/>
          </a:bodyPr>
          <a:lstStyle/>
          <a:p>
            <a:r>
              <a:rPr lang="en-US" sz="1800" dirty="0"/>
              <a:t>If the requested animal is dangerous or becomes dangerous to other tenants or property, the housing provider can require that the animal no longer be allowed in the housing. This includes biting or menacing behavior, but does not include typical animal behavior such as occasional noise making.</a:t>
            </a:r>
          </a:p>
        </p:txBody>
      </p:sp>
      <p:sp>
        <p:nvSpPr>
          <p:cNvPr id="40" name="Rectangle 29">
            <a:extLst>
              <a:ext uri="{FF2B5EF4-FFF2-40B4-BE49-F238E27FC236}">
                <a16:creationId xmlns:a16="http://schemas.microsoft.com/office/drawing/2014/main" id="{D32D6460-DEC0-4034-A56D-F284EF3BE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31">
            <a:extLst>
              <a:ext uri="{FF2B5EF4-FFF2-40B4-BE49-F238E27FC236}">
                <a16:creationId xmlns:a16="http://schemas.microsoft.com/office/drawing/2014/main" id="{61DFB0D9-DBCB-4A65-8146-03122D53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0F42E75A-0DC4-4710-A3E6-7BD5F17827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1082" y="5521753"/>
            <a:ext cx="2276084" cy="696483"/>
          </a:xfrm>
          <a:prstGeom prst="rect">
            <a:avLst/>
          </a:prstGeom>
        </p:spPr>
      </p:pic>
    </p:spTree>
    <p:extLst>
      <p:ext uri="{BB962C8B-B14F-4D97-AF65-F5344CB8AC3E}">
        <p14:creationId xmlns:p14="http://schemas.microsoft.com/office/powerpoint/2010/main" val="2662725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B961A-52E6-4351-B484-265789B0F8CA}"/>
              </a:ext>
            </a:extLst>
          </p:cNvPr>
          <p:cNvSpPr>
            <a:spLocks noGrp="1"/>
          </p:cNvSpPr>
          <p:nvPr>
            <p:ph type="title"/>
          </p:nvPr>
        </p:nvSpPr>
        <p:spPr>
          <a:xfrm>
            <a:off x="6728459" y="634946"/>
            <a:ext cx="4821283" cy="1450757"/>
          </a:xfrm>
        </p:spPr>
        <p:txBody>
          <a:bodyPr>
            <a:normAutofit/>
          </a:bodyPr>
          <a:lstStyle/>
          <a:p>
            <a:r>
              <a:rPr lang="en-US" sz="3400"/>
              <a:t>What restrictions can a landlord place on an animal?</a:t>
            </a:r>
          </a:p>
        </p:txBody>
      </p:sp>
      <p:sp>
        <p:nvSpPr>
          <p:cNvPr id="15" name="Rectangle 14">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7E96BB8-6BDF-447D-BE75-A3491C633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36" y="1601185"/>
            <a:ext cx="2784700" cy="849333"/>
          </a:xfrm>
          <a:prstGeom prst="rect">
            <a:avLst/>
          </a:prstGeom>
        </p:spPr>
      </p:pic>
      <p:sp>
        <p:nvSpPr>
          <p:cNvPr id="17" name="Rectangle 16">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upport Dog">
            <a:extLst>
              <a:ext uri="{FF2B5EF4-FFF2-40B4-BE49-F238E27FC236}">
                <a16:creationId xmlns:a16="http://schemas.microsoft.com/office/drawing/2014/main" id="{14AF1935-57DA-4C97-A544-BA1ECC2B844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4752" y="3069855"/>
            <a:ext cx="2295082" cy="2295082"/>
          </a:xfrm>
          <a:prstGeom prst="rect">
            <a:avLst/>
          </a:prstGeom>
        </p:spPr>
      </p:pic>
      <p:sp>
        <p:nvSpPr>
          <p:cNvPr id="3" name="Content Placeholder 2">
            <a:extLst>
              <a:ext uri="{FF2B5EF4-FFF2-40B4-BE49-F238E27FC236}">
                <a16:creationId xmlns:a16="http://schemas.microsoft.com/office/drawing/2014/main" id="{7D1AF106-4CFA-406A-B05D-09109659E5A2}"/>
              </a:ext>
            </a:extLst>
          </p:cNvPr>
          <p:cNvSpPr>
            <a:spLocks noGrp="1"/>
          </p:cNvSpPr>
          <p:nvPr>
            <p:ph idx="1"/>
          </p:nvPr>
        </p:nvSpPr>
        <p:spPr>
          <a:xfrm>
            <a:off x="6728459" y="2198914"/>
            <a:ext cx="4821283" cy="3670180"/>
          </a:xfrm>
        </p:spPr>
        <p:txBody>
          <a:bodyPr>
            <a:normAutofit/>
          </a:bodyPr>
          <a:lstStyle/>
          <a:p>
            <a:r>
              <a:rPr lang="en-US" sz="1700"/>
              <a:t>Reasonable restrictions would include anything that would be covered by local laws such as using a leash in common areas, vaccinations, and picking up after the animal.</a:t>
            </a:r>
          </a:p>
          <a:p>
            <a:r>
              <a:rPr lang="en-US" sz="1700"/>
              <a:t>Excessive restrictions may include:</a:t>
            </a:r>
          </a:p>
          <a:p>
            <a:pPr lvl="1">
              <a:buFont typeface="Arial" panose="020B0604020202020204" pitchFamily="34" charset="0"/>
              <a:buChar char="•"/>
            </a:pPr>
            <a:r>
              <a:rPr lang="en-US" sz="1700"/>
              <a:t>Breed and size restrictions</a:t>
            </a:r>
          </a:p>
          <a:p>
            <a:pPr lvl="1">
              <a:buFont typeface="Arial" panose="020B0604020202020204" pitchFamily="34" charset="0"/>
              <a:buChar char="•"/>
            </a:pPr>
            <a:r>
              <a:rPr lang="en-US" sz="1700"/>
              <a:t>Excessive safety restrictions that are unrelated to the animal’s behavior</a:t>
            </a:r>
          </a:p>
          <a:p>
            <a:pPr lvl="1">
              <a:buFont typeface="Arial" panose="020B0604020202020204" pitchFamily="34" charset="0"/>
              <a:buChar char="•"/>
            </a:pPr>
            <a:r>
              <a:rPr lang="en-US" sz="1700"/>
              <a:t>Not allowing the animal in common areas</a:t>
            </a:r>
          </a:p>
          <a:p>
            <a:pPr lvl="1">
              <a:buFont typeface="Arial" panose="020B0604020202020204" pitchFamily="34" charset="0"/>
              <a:buChar char="•"/>
            </a:pPr>
            <a:r>
              <a:rPr lang="en-US" sz="1700"/>
              <a:t>Forcing the animal to leave the property to relieve itself</a:t>
            </a:r>
          </a:p>
          <a:p>
            <a:pPr lvl="1">
              <a:buFont typeface="Arial" panose="020B0604020202020204" pitchFamily="34" charset="0"/>
              <a:buChar char="•"/>
            </a:pPr>
            <a:r>
              <a:rPr lang="en-US" sz="1700"/>
              <a:t>Strict no barking policies</a:t>
            </a:r>
          </a:p>
        </p:txBody>
      </p:sp>
      <p:sp>
        <p:nvSpPr>
          <p:cNvPr id="25" name="Rectangle 24">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73165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3400" dirty="0"/>
              <a:t>Enforcement of Fair Housing Complaints</a:t>
            </a:r>
          </a:p>
        </p:txBody>
      </p:sp>
      <p:pic>
        <p:nvPicPr>
          <p:cNvPr id="3" name="Picture 2">
            <a:extLst>
              <a:ext uri="{FF2B5EF4-FFF2-40B4-BE49-F238E27FC236}">
                <a16:creationId xmlns:a16="http://schemas.microsoft.com/office/drawing/2014/main" id="{944DB6D4-DF8A-4040-AC24-AF0F75DB6AF3}"/>
              </a:ext>
            </a:extLst>
          </p:cNvPr>
          <p:cNvPicPr>
            <a:picLocks noChangeAspect="1"/>
          </p:cNvPicPr>
          <p:nvPr/>
        </p:nvPicPr>
        <p:blipFill>
          <a:blip r:embed="rId2"/>
          <a:stretch>
            <a:fillRect/>
          </a:stretch>
        </p:blipFill>
        <p:spPr>
          <a:xfrm>
            <a:off x="1076432" y="3178862"/>
            <a:ext cx="3094997" cy="945923"/>
          </a:xfrm>
          <a:prstGeom prst="rect">
            <a:avLst/>
          </a:prstGeom>
        </p:spPr>
      </p:pic>
      <p:sp>
        <p:nvSpPr>
          <p:cNvPr id="5" name="Content Placeholder 4"/>
          <p:cNvSpPr>
            <a:spLocks noGrp="1"/>
          </p:cNvSpPr>
          <p:nvPr>
            <p:ph idx="1"/>
          </p:nvPr>
        </p:nvSpPr>
        <p:spPr>
          <a:xfrm>
            <a:off x="4639733" y="1845734"/>
            <a:ext cx="6515947" cy="4023360"/>
          </a:xfrm>
        </p:spPr>
        <p:txBody>
          <a:bodyPr>
            <a:normAutofit/>
          </a:bodyPr>
          <a:lstStyle/>
          <a:p>
            <a:pPr lvl="1">
              <a:buFont typeface="Wingdings" panose="05000000000000000000" pitchFamily="2" charset="2"/>
              <a:buChar char="§"/>
            </a:pPr>
            <a:r>
              <a:rPr lang="en-US" sz="2200" dirty="0"/>
              <a:t>Fair Housing complaints can be filed in:</a:t>
            </a:r>
          </a:p>
          <a:p>
            <a:pPr lvl="2">
              <a:buFont typeface="Wingdings" panose="05000000000000000000" pitchFamily="2" charset="2"/>
              <a:buChar char="§"/>
            </a:pPr>
            <a:r>
              <a:rPr lang="en-US" sz="2000" dirty="0"/>
              <a:t>Federal Court: if there are claims covered under the Fair Housing Act (e.g. disability)</a:t>
            </a:r>
          </a:p>
          <a:p>
            <a:pPr lvl="2">
              <a:buFont typeface="Wingdings" panose="05000000000000000000" pitchFamily="2" charset="2"/>
              <a:buChar char="§"/>
            </a:pPr>
            <a:r>
              <a:rPr lang="en-US" sz="2000" dirty="0"/>
              <a:t>State Court: if there are claims covered under state Human Rights Law (e.g. source of income)</a:t>
            </a:r>
          </a:p>
          <a:p>
            <a:pPr lvl="2">
              <a:buFont typeface="Wingdings" panose="05000000000000000000" pitchFamily="2" charset="2"/>
              <a:buChar char="§"/>
            </a:pPr>
            <a:r>
              <a:rPr lang="en-US" sz="2000" dirty="0"/>
              <a:t>HUD</a:t>
            </a:r>
          </a:p>
          <a:p>
            <a:pPr lvl="2">
              <a:buFont typeface="Wingdings" panose="05000000000000000000" pitchFamily="2" charset="2"/>
              <a:buChar char="§"/>
            </a:pPr>
            <a:r>
              <a:rPr lang="en-US" sz="2000" dirty="0"/>
              <a:t>NYS Division of Human Rights </a:t>
            </a:r>
          </a:p>
        </p:txBody>
      </p:sp>
    </p:spTree>
    <p:extLst>
      <p:ext uri="{BB962C8B-B14F-4D97-AF65-F5344CB8AC3E}">
        <p14:creationId xmlns:p14="http://schemas.microsoft.com/office/powerpoint/2010/main" val="1935840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256" y="642257"/>
            <a:ext cx="3417677" cy="5226837"/>
          </a:xfrm>
        </p:spPr>
        <p:txBody>
          <a:bodyPr anchor="t">
            <a:normAutofit/>
          </a:bodyPr>
          <a:lstStyle/>
          <a:p>
            <a:r>
              <a:rPr lang="en-US" dirty="0"/>
              <a:t>Remedies in Fair Housing Cases</a:t>
            </a:r>
          </a:p>
        </p:txBody>
      </p:sp>
      <p:sp>
        <p:nvSpPr>
          <p:cNvPr id="5" name="Content Placeholder 4"/>
          <p:cNvSpPr>
            <a:spLocks noGrp="1"/>
          </p:cNvSpPr>
          <p:nvPr>
            <p:ph idx="1"/>
          </p:nvPr>
        </p:nvSpPr>
        <p:spPr>
          <a:xfrm>
            <a:off x="4713512" y="642258"/>
            <a:ext cx="6847117" cy="3091682"/>
          </a:xfrm>
        </p:spPr>
        <p:txBody>
          <a:bodyPr>
            <a:noAutofit/>
          </a:bodyPr>
          <a:lstStyle/>
          <a:p>
            <a:pPr marL="201168" lvl="1" indent="0">
              <a:buNone/>
            </a:pPr>
            <a:r>
              <a:rPr lang="en-US" dirty="0"/>
              <a:t>Monetary Damages:</a:t>
            </a:r>
          </a:p>
          <a:p>
            <a:pPr lvl="1"/>
            <a:r>
              <a:rPr lang="en-US" dirty="0"/>
              <a:t>Compensatory damages (moving costs, missed work)</a:t>
            </a:r>
          </a:p>
          <a:p>
            <a:pPr lvl="1"/>
            <a:r>
              <a:rPr lang="en-US" dirty="0"/>
              <a:t>Emotional damages (mental anguish and humiliation)</a:t>
            </a:r>
          </a:p>
          <a:p>
            <a:pPr lvl="1"/>
            <a:r>
              <a:rPr lang="en-US" dirty="0"/>
              <a:t>Punitive damages - acted with knowledge that the action violated the law or with reckless indifference to the plaintiff’s rights</a:t>
            </a:r>
          </a:p>
          <a:p>
            <a:r>
              <a:rPr lang="en-US" sz="1800" dirty="0"/>
              <a:t>Injunctive Relief:</a:t>
            </a:r>
          </a:p>
          <a:p>
            <a:pPr lvl="1"/>
            <a:r>
              <a:rPr lang="en-US" dirty="0"/>
              <a:t>Affirmative remedies (e.g. requiring landlord to rent to tenant, requiring affirmative marketing)</a:t>
            </a:r>
          </a:p>
          <a:p>
            <a:pPr lvl="1"/>
            <a:r>
              <a:rPr lang="en-US" dirty="0"/>
              <a:t>Training</a:t>
            </a:r>
          </a:p>
          <a:p>
            <a:pPr lvl="1"/>
            <a:r>
              <a:rPr lang="en-US" dirty="0"/>
              <a:t>Continued monitoring</a:t>
            </a:r>
          </a:p>
        </p:txBody>
      </p:sp>
      <p:pic>
        <p:nvPicPr>
          <p:cNvPr id="3" name="Picture 2">
            <a:extLst>
              <a:ext uri="{FF2B5EF4-FFF2-40B4-BE49-F238E27FC236}">
                <a16:creationId xmlns:a16="http://schemas.microsoft.com/office/drawing/2014/main" id="{944DB6D4-DF8A-4040-AC24-AF0F75DB6AF3}"/>
              </a:ext>
            </a:extLst>
          </p:cNvPr>
          <p:cNvPicPr>
            <a:picLocks noChangeAspect="1"/>
          </p:cNvPicPr>
          <p:nvPr/>
        </p:nvPicPr>
        <p:blipFill>
          <a:blip r:embed="rId2"/>
          <a:stretch>
            <a:fillRect/>
          </a:stretch>
        </p:blipFill>
        <p:spPr>
          <a:xfrm>
            <a:off x="5057150" y="3994485"/>
            <a:ext cx="6159841" cy="1882632"/>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90751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E6113-A5D4-486E-9185-AB259B58BA34}"/>
              </a:ext>
            </a:extLst>
          </p:cNvPr>
          <p:cNvSpPr>
            <a:spLocks noGrp="1"/>
          </p:cNvSpPr>
          <p:nvPr>
            <p:ph type="title"/>
          </p:nvPr>
        </p:nvSpPr>
        <p:spPr>
          <a:xfrm>
            <a:off x="5181601" y="634946"/>
            <a:ext cx="6368142" cy="1450757"/>
          </a:xfrm>
        </p:spPr>
        <p:txBody>
          <a:bodyPr vert="horz" lIns="91440" tIns="45720" rIns="91440" bIns="45720" rtlCol="0" anchor="b">
            <a:normAutofit/>
          </a:bodyPr>
          <a:lstStyle/>
          <a:p>
            <a:r>
              <a:rPr lang="en-US" kern="1200" cap="none" spc="-50" baseline="0" dirty="0">
                <a:solidFill>
                  <a:schemeClr val="tx1">
                    <a:lumMod val="75000"/>
                    <a:lumOff val="25000"/>
                  </a:schemeClr>
                </a:solidFill>
                <a:latin typeface="+mj-lt"/>
                <a:ea typeface="+mj-ea"/>
                <a:cs typeface="+mj-cs"/>
              </a:rPr>
              <a:t>Tenant Dignity &amp; Safe Housing Act</a:t>
            </a:r>
            <a:endParaRPr lang="en-US" kern="1200" spc="-50" baseline="0" dirty="0">
              <a:solidFill>
                <a:schemeClr val="tx1">
                  <a:lumMod val="75000"/>
                  <a:lumOff val="25000"/>
                </a:schemeClr>
              </a:solidFill>
              <a:latin typeface="+mj-lt"/>
              <a:ea typeface="+mj-ea"/>
              <a:cs typeface="+mj-cs"/>
            </a:endParaRPr>
          </a:p>
        </p:txBody>
      </p:sp>
      <p:pic>
        <p:nvPicPr>
          <p:cNvPr id="8" name="Picture 7" descr="Figures of houses in different position and sizes">
            <a:extLst>
              <a:ext uri="{FF2B5EF4-FFF2-40B4-BE49-F238E27FC236}">
                <a16:creationId xmlns:a16="http://schemas.microsoft.com/office/drawing/2014/main" id="{FC06AF5E-C76D-4BB7-29AB-F9E82D7E5564}"/>
              </a:ext>
            </a:extLst>
          </p:cNvPr>
          <p:cNvPicPr>
            <a:picLocks noChangeAspect="1"/>
          </p:cNvPicPr>
          <p:nvPr/>
        </p:nvPicPr>
        <p:blipFill>
          <a:blip r:embed="rId2"/>
          <a:srcRect l="22199" r="39693"/>
          <a:stretch/>
        </p:blipFill>
        <p:spPr>
          <a:xfrm>
            <a:off x="20" y="-12128"/>
            <a:ext cx="4654276" cy="6870127"/>
          </a:xfrm>
          <a:prstGeom prst="rect">
            <a:avLst/>
          </a:prstGeom>
        </p:spPr>
      </p:pic>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9E392E-A244-42E5-81C4-A55D2F9F3F28}"/>
              </a:ext>
            </a:extLst>
          </p:cNvPr>
          <p:cNvSpPr>
            <a:spLocks noGrp="1"/>
          </p:cNvSpPr>
          <p:nvPr>
            <p:ph sz="quarter" idx="13"/>
          </p:nvPr>
        </p:nvSpPr>
        <p:spPr>
          <a:xfrm>
            <a:off x="5181601" y="2198914"/>
            <a:ext cx="6368142" cy="3670180"/>
          </a:xfrm>
        </p:spPr>
        <p:txBody>
          <a:bodyPr vert="horz" lIns="0" tIns="45720" rIns="0" bIns="45720" rtlCol="0">
            <a:normAutofit/>
          </a:bodyPr>
          <a:lstStyle/>
          <a:p>
            <a:pPr marL="285750" indent="-285750">
              <a:buFont typeface="Calibri" panose="020F0502020204030204" pitchFamily="34" charset="0"/>
              <a:buChar char="•"/>
            </a:pPr>
            <a:r>
              <a:rPr lang="en-US" sz="1700" dirty="0"/>
              <a:t>Article 7-D of the Real Property Actions and Proceedings Law provides a new right of action for tenants to sue landlords in a summary proceeding to compel repairs and other relief if the residential property violates local and state housing standards or the warranty of habitability per Real Property Law § 235-b</a:t>
            </a:r>
          </a:p>
          <a:p>
            <a:pPr marL="285750" lvl="0" indent="-285750">
              <a:buFont typeface="Calibri" panose="020F0502020204030204" pitchFamily="34" charset="0"/>
              <a:buChar char="•"/>
            </a:pPr>
            <a:r>
              <a:rPr lang="en-US" sz="1700" dirty="0"/>
              <a:t>Passed the legislature in June 2022 (S4594-B)</a:t>
            </a:r>
          </a:p>
          <a:p>
            <a:pPr marL="285750" lvl="0" indent="-285750">
              <a:buFont typeface="Calibri" panose="020F0502020204030204" pitchFamily="34" charset="0"/>
              <a:buChar char="•"/>
            </a:pPr>
            <a:r>
              <a:rPr lang="en-US" sz="1700" dirty="0"/>
              <a:t>Signed by the governor December 2022, but effective date delayed so there could be a chapter amendment</a:t>
            </a:r>
          </a:p>
          <a:p>
            <a:pPr marL="285750" lvl="0" indent="-285750">
              <a:buFont typeface="Calibri" panose="020F0502020204030204" pitchFamily="34" charset="0"/>
              <a:buChar char="•"/>
            </a:pPr>
            <a:r>
              <a:rPr lang="en-US" sz="1700" dirty="0"/>
              <a:t>Chapter amendment (S1332) signed in March 30, 2023, with several changes</a:t>
            </a:r>
          </a:p>
          <a:p>
            <a:pPr marL="285750" indent="-285750">
              <a:buFont typeface="Calibri" panose="020F0502020204030204" pitchFamily="34" charset="0"/>
              <a:buChar char="•"/>
            </a:pPr>
            <a:r>
              <a:rPr lang="en-US" sz="1700" b="1" dirty="0"/>
              <a:t>Effective 12/30/2023 </a:t>
            </a:r>
            <a:r>
              <a:rPr lang="en-US" sz="1700" dirty="0"/>
              <a:t>(originally to take effect 180 days after signing)</a:t>
            </a:r>
          </a:p>
        </p:txBody>
      </p:sp>
      <p:sp>
        <p:nvSpPr>
          <p:cNvPr id="4" name="Footer Placeholder 3">
            <a:extLst>
              <a:ext uri="{FF2B5EF4-FFF2-40B4-BE49-F238E27FC236}">
                <a16:creationId xmlns:a16="http://schemas.microsoft.com/office/drawing/2014/main" id="{5875FB63-6D2E-4C47-8777-2C91121E28EE}"/>
              </a:ext>
            </a:extLst>
          </p:cNvPr>
          <p:cNvSpPr>
            <a:spLocks noGrp="1"/>
          </p:cNvSpPr>
          <p:nvPr>
            <p:ph type="ftr" sz="quarter" idx="11"/>
          </p:nvPr>
        </p:nvSpPr>
        <p:spPr>
          <a:xfrm>
            <a:off x="5181601" y="6459785"/>
            <a:ext cx="3739340" cy="365125"/>
          </a:xfrm>
        </p:spPr>
        <p:txBody>
          <a:bodyPr vert="horz" lIns="91440" tIns="45720" rIns="91440" bIns="45720" rtlCol="0" anchor="ctr">
            <a:normAutofit/>
          </a:bodyPr>
          <a:lstStyle/>
          <a:p>
            <a:pPr algn="l">
              <a:spcAft>
                <a:spcPts val="600"/>
              </a:spcAft>
            </a:pPr>
            <a:r>
              <a:rPr lang="en-US" kern="1200" cap="all" baseline="0">
                <a:solidFill>
                  <a:schemeClr val="tx1">
                    <a:lumMod val="75000"/>
                    <a:lumOff val="25000"/>
                  </a:schemeClr>
                </a:solidFill>
                <a:latin typeface="+mn-lt"/>
                <a:ea typeface="+mn-ea"/>
                <a:cs typeface="+mn-cs"/>
              </a:rPr>
              <a:t>Tenant Dignity &amp; Safe Housing Act</a:t>
            </a:r>
          </a:p>
        </p:txBody>
      </p:sp>
      <p:sp>
        <p:nvSpPr>
          <p:cNvPr id="6" name="Slide Number Placeholder 5">
            <a:extLst>
              <a:ext uri="{FF2B5EF4-FFF2-40B4-BE49-F238E27FC236}">
                <a16:creationId xmlns:a16="http://schemas.microsoft.com/office/drawing/2014/main" id="{D04D055C-E6DF-4E39-8557-6A38C317949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0303F77D-1BEF-481A-B8C1-15974ED46EB7}" type="slidenum">
              <a:rPr lang="en-US">
                <a:solidFill>
                  <a:schemeClr val="tx1">
                    <a:lumMod val="75000"/>
                    <a:lumOff val="25000"/>
                  </a:schemeClr>
                </a:solidFill>
              </a:rPr>
              <a:pPr>
                <a:spcAft>
                  <a:spcPts val="600"/>
                </a:spcAft>
              </a:pPr>
              <a:t>38</a:t>
            </a:fld>
            <a:endParaRPr lang="en-US">
              <a:solidFill>
                <a:schemeClr val="tx1">
                  <a:lumMod val="75000"/>
                  <a:lumOff val="25000"/>
                </a:schemeClr>
              </a:solidFill>
            </a:endParaRPr>
          </a:p>
        </p:txBody>
      </p:sp>
    </p:spTree>
    <p:extLst>
      <p:ext uri="{BB962C8B-B14F-4D97-AF65-F5344CB8AC3E}">
        <p14:creationId xmlns:p14="http://schemas.microsoft.com/office/powerpoint/2010/main" val="3769171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DE6113-A5D4-486E-9185-AB259B58BA34}"/>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cap="none"/>
              <a:t>Instructions for Pro Se Tenants</a:t>
            </a:r>
            <a:endParaRPr lang="en-US" cap="none" dirty="0"/>
          </a:p>
        </p:txBody>
      </p:sp>
      <p:sp>
        <p:nvSpPr>
          <p:cNvPr id="4" name="Footer Placeholder 3">
            <a:extLst>
              <a:ext uri="{FF2B5EF4-FFF2-40B4-BE49-F238E27FC236}">
                <a16:creationId xmlns:a16="http://schemas.microsoft.com/office/drawing/2014/main" id="{5875FB63-6D2E-4C47-8777-2C91121E28EE}"/>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457200">
              <a:spcAft>
                <a:spcPts val="600"/>
              </a:spcAft>
            </a:pPr>
            <a:r>
              <a:rPr lang="en-US" kern="1200" cap="all" baseline="0">
                <a:solidFill>
                  <a:srgbClr val="FFFFFF"/>
                </a:solidFill>
                <a:latin typeface="+mn-lt"/>
                <a:ea typeface="+mn-ea"/>
                <a:cs typeface="+mn-cs"/>
              </a:rPr>
              <a:t>Tenant Dignity &amp; Safe Housing Act</a:t>
            </a:r>
          </a:p>
        </p:txBody>
      </p:sp>
      <p:sp>
        <p:nvSpPr>
          <p:cNvPr id="6" name="Slide Number Placeholder 5">
            <a:extLst>
              <a:ext uri="{FF2B5EF4-FFF2-40B4-BE49-F238E27FC236}">
                <a16:creationId xmlns:a16="http://schemas.microsoft.com/office/drawing/2014/main" id="{D04D055C-E6DF-4E39-8557-6A38C317949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457200">
              <a:spcAft>
                <a:spcPts val="600"/>
              </a:spcAft>
            </a:pPr>
            <a:fld id="{0303F77D-1BEF-481A-B8C1-15974ED46EB7}" type="slidenum">
              <a:rPr lang="en-US" smtClean="0"/>
              <a:pPr defTabSz="457200">
                <a:spcAft>
                  <a:spcPts val="600"/>
                </a:spcAft>
              </a:pPr>
              <a:t>39</a:t>
            </a:fld>
            <a:endParaRPr lang="en-US"/>
          </a:p>
        </p:txBody>
      </p:sp>
      <p:graphicFrame>
        <p:nvGraphicFramePr>
          <p:cNvPr id="8" name="Content Placeholder 2">
            <a:extLst>
              <a:ext uri="{FF2B5EF4-FFF2-40B4-BE49-F238E27FC236}">
                <a16:creationId xmlns:a16="http://schemas.microsoft.com/office/drawing/2014/main" id="{41DAC5E8-51E1-4E0A-A5ED-CE3BA22A747D}"/>
              </a:ext>
            </a:extLst>
          </p:cNvPr>
          <p:cNvGraphicFramePr>
            <a:graphicFrameLocks noGrp="1"/>
          </p:cNvGraphicFramePr>
          <p:nvPr>
            <p:ph sz="quarter" idx="13"/>
            <p:extLst>
              <p:ext uri="{D42A27DB-BD31-4B8C-83A1-F6EECF244321}">
                <p14:modId xmlns:p14="http://schemas.microsoft.com/office/powerpoint/2010/main" val="214906700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15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1152-212D-40D9-AFE4-1BC90240A0BD}"/>
              </a:ext>
            </a:extLst>
          </p:cNvPr>
          <p:cNvSpPr>
            <a:spLocks noGrp="1"/>
          </p:cNvSpPr>
          <p:nvPr>
            <p:ph type="title"/>
          </p:nvPr>
        </p:nvSpPr>
        <p:spPr/>
        <p:txBody>
          <a:bodyPr/>
          <a:lstStyle/>
          <a:p>
            <a:pPr algn="ctr"/>
            <a:r>
              <a:rPr lang="en-US" dirty="0"/>
              <a:t>Disclaimer</a:t>
            </a:r>
          </a:p>
        </p:txBody>
      </p:sp>
      <p:sp>
        <p:nvSpPr>
          <p:cNvPr id="3" name="Content Placeholder 2">
            <a:extLst>
              <a:ext uri="{FF2B5EF4-FFF2-40B4-BE49-F238E27FC236}">
                <a16:creationId xmlns:a16="http://schemas.microsoft.com/office/drawing/2014/main" id="{F8B15192-15AB-4F71-B27B-8382F655666C}"/>
              </a:ext>
            </a:extLst>
          </p:cNvPr>
          <p:cNvSpPr>
            <a:spLocks noGrp="1"/>
          </p:cNvSpPr>
          <p:nvPr>
            <p:ph idx="1"/>
          </p:nvPr>
        </p:nvSpPr>
        <p:spPr/>
        <p:txBody>
          <a:bodyPr/>
          <a:lstStyle/>
          <a:p>
            <a:pPr algn="ctr"/>
            <a:r>
              <a:rPr lang="en-US" sz="2800" dirty="0"/>
              <a:t>Nothing presented here either verbally or in writing is legal advice. Please consult an attorney for legal advice. </a:t>
            </a:r>
          </a:p>
          <a:p>
            <a:endParaRPr lang="en-US" dirty="0"/>
          </a:p>
        </p:txBody>
      </p:sp>
      <p:pic>
        <p:nvPicPr>
          <p:cNvPr id="4" name="Picture 3">
            <a:extLst>
              <a:ext uri="{FF2B5EF4-FFF2-40B4-BE49-F238E27FC236}">
                <a16:creationId xmlns:a16="http://schemas.microsoft.com/office/drawing/2014/main" id="{D3921628-4AC9-4157-8BD5-FAF4D2092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636" y="5172611"/>
            <a:ext cx="2276084" cy="696483"/>
          </a:xfrm>
          <a:prstGeom prst="rect">
            <a:avLst/>
          </a:prstGeom>
        </p:spPr>
      </p:pic>
    </p:spTree>
    <p:extLst>
      <p:ext uri="{BB962C8B-B14F-4D97-AF65-F5344CB8AC3E}">
        <p14:creationId xmlns:p14="http://schemas.microsoft.com/office/powerpoint/2010/main" val="2956797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75FB63-6D2E-4C47-8777-2C91121E28EE}"/>
              </a:ext>
            </a:extLst>
          </p:cNvPr>
          <p:cNvSpPr>
            <a:spLocks noGrp="1"/>
          </p:cNvSpPr>
          <p:nvPr>
            <p:ph type="ftr" sz="quarter" idx="11"/>
          </p:nvPr>
        </p:nvSpPr>
        <p:spPr/>
        <p:txBody>
          <a:bodyPr/>
          <a:lstStyle/>
          <a:p>
            <a:r>
              <a:rPr lang="en-US" sz="1050" cap="none" dirty="0">
                <a:latin typeface="Calisto MT"/>
                <a:cs typeface="Calisto MT"/>
              </a:rPr>
              <a:t>Tenant Dignity &amp; Safe Housing Act</a:t>
            </a:r>
            <a:endParaRPr lang="en-US" dirty="0"/>
          </a:p>
        </p:txBody>
      </p:sp>
      <p:sp>
        <p:nvSpPr>
          <p:cNvPr id="6" name="Slide Number Placeholder 5">
            <a:extLst>
              <a:ext uri="{FF2B5EF4-FFF2-40B4-BE49-F238E27FC236}">
                <a16:creationId xmlns:a16="http://schemas.microsoft.com/office/drawing/2014/main" id="{D04D055C-E6DF-4E39-8557-6A38C317949C}"/>
              </a:ext>
            </a:extLst>
          </p:cNvPr>
          <p:cNvSpPr>
            <a:spLocks noGrp="1"/>
          </p:cNvSpPr>
          <p:nvPr>
            <p:ph type="sldNum" sz="quarter" idx="12"/>
          </p:nvPr>
        </p:nvSpPr>
        <p:spPr/>
        <p:txBody>
          <a:bodyPr/>
          <a:lstStyle/>
          <a:p>
            <a:fld id="{0303F77D-1BEF-481A-B8C1-15974ED46EB7}" type="slidenum">
              <a:rPr lang="en-US" smtClean="0"/>
              <a:t>40</a:t>
            </a:fld>
            <a:endParaRPr lang="en-US"/>
          </a:p>
        </p:txBody>
      </p:sp>
      <p:sp>
        <p:nvSpPr>
          <p:cNvPr id="2" name="Title 1">
            <a:extLst>
              <a:ext uri="{FF2B5EF4-FFF2-40B4-BE49-F238E27FC236}">
                <a16:creationId xmlns:a16="http://schemas.microsoft.com/office/drawing/2014/main" id="{11DE6113-A5D4-486E-9185-AB259B58BA34}"/>
              </a:ext>
            </a:extLst>
          </p:cNvPr>
          <p:cNvSpPr>
            <a:spLocks noGrp="1"/>
          </p:cNvSpPr>
          <p:nvPr>
            <p:ph type="title" idx="4294967295"/>
          </p:nvPr>
        </p:nvSpPr>
        <p:spPr>
          <a:xfrm>
            <a:off x="0" y="795338"/>
            <a:ext cx="10798175" cy="1052512"/>
          </a:xfrm>
        </p:spPr>
        <p:txBody>
          <a:bodyPr/>
          <a:lstStyle/>
          <a:p>
            <a:r>
              <a:rPr lang="en-US" sz="4000" cap="none" dirty="0">
                <a:latin typeface="Calisto MT"/>
                <a:cs typeface="Calisto MT"/>
              </a:rPr>
              <a:t>Pro se form</a:t>
            </a:r>
            <a:endParaRPr lang="en-US" cap="none" dirty="0"/>
          </a:p>
        </p:txBody>
      </p:sp>
      <p:graphicFrame>
        <p:nvGraphicFramePr>
          <p:cNvPr id="5" name="Object 4">
            <a:extLst>
              <a:ext uri="{FF2B5EF4-FFF2-40B4-BE49-F238E27FC236}">
                <a16:creationId xmlns:a16="http://schemas.microsoft.com/office/drawing/2014/main" id="{A7730D21-0160-2AB1-1656-656D0071E246}"/>
              </a:ext>
            </a:extLst>
          </p:cNvPr>
          <p:cNvGraphicFramePr>
            <a:graphicFrameLocks noChangeAspect="1"/>
          </p:cNvGraphicFramePr>
          <p:nvPr>
            <p:extLst>
              <p:ext uri="{D42A27DB-BD31-4B8C-83A1-F6EECF244321}">
                <p14:modId xmlns:p14="http://schemas.microsoft.com/office/powerpoint/2010/main" val="4072960812"/>
              </p:ext>
            </p:extLst>
          </p:nvPr>
        </p:nvGraphicFramePr>
        <p:xfrm>
          <a:off x="4269569" y="136525"/>
          <a:ext cx="5255134" cy="6046636"/>
        </p:xfrm>
        <a:graphic>
          <a:graphicData uri="http://schemas.openxmlformats.org/presentationml/2006/ole">
            <mc:AlternateContent xmlns:mc="http://schemas.openxmlformats.org/markup-compatibility/2006">
              <mc:Choice xmlns:v="urn:schemas-microsoft-com:vml" Requires="v">
                <p:oleObj name="PDF Document" r:id="rId2" imgW="5829120" imgH="7543800" progId="NuancePDF.Document">
                  <p:embed/>
                </p:oleObj>
              </mc:Choice>
              <mc:Fallback>
                <p:oleObj name="PDF Document" r:id="rId2" imgW="5829120" imgH="7543800" progId="NuancePDF.Document">
                  <p:embed/>
                  <p:pic>
                    <p:nvPicPr>
                      <p:cNvPr id="5" name="Object 4">
                        <a:extLst>
                          <a:ext uri="{FF2B5EF4-FFF2-40B4-BE49-F238E27FC236}">
                            <a16:creationId xmlns:a16="http://schemas.microsoft.com/office/drawing/2014/main" id="{A7730D21-0160-2AB1-1656-656D0071E246}"/>
                          </a:ext>
                        </a:extLst>
                      </p:cNvPr>
                      <p:cNvPicPr/>
                      <p:nvPr/>
                    </p:nvPicPr>
                    <p:blipFill>
                      <a:blip r:embed="rId3"/>
                      <a:stretch>
                        <a:fillRect/>
                      </a:stretch>
                    </p:blipFill>
                    <p:spPr>
                      <a:xfrm>
                        <a:off x="4269569" y="136525"/>
                        <a:ext cx="5255134" cy="6046636"/>
                      </a:xfrm>
                      <a:prstGeom prst="rect">
                        <a:avLst/>
                      </a:prstGeom>
                    </p:spPr>
                  </p:pic>
                </p:oleObj>
              </mc:Fallback>
            </mc:AlternateContent>
          </a:graphicData>
        </a:graphic>
      </p:graphicFrame>
    </p:spTree>
    <p:extLst>
      <p:ext uri="{BB962C8B-B14F-4D97-AF65-F5344CB8AC3E}">
        <p14:creationId xmlns:p14="http://schemas.microsoft.com/office/powerpoint/2010/main" val="1292879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75FB63-6D2E-4C47-8777-2C91121E28EE}"/>
              </a:ext>
            </a:extLst>
          </p:cNvPr>
          <p:cNvSpPr>
            <a:spLocks noGrp="1"/>
          </p:cNvSpPr>
          <p:nvPr>
            <p:ph type="ftr" sz="quarter" idx="11"/>
          </p:nvPr>
        </p:nvSpPr>
        <p:spPr/>
        <p:txBody>
          <a:bodyPr/>
          <a:lstStyle/>
          <a:p>
            <a:r>
              <a:rPr lang="en-US" sz="1050" cap="none" dirty="0">
                <a:latin typeface="Calisto MT"/>
                <a:cs typeface="Calisto MT"/>
              </a:rPr>
              <a:t>Tenant Dignity &amp; Safe Housing Act</a:t>
            </a:r>
            <a:endParaRPr lang="en-US" dirty="0"/>
          </a:p>
        </p:txBody>
      </p:sp>
      <p:sp>
        <p:nvSpPr>
          <p:cNvPr id="6" name="Slide Number Placeholder 5">
            <a:extLst>
              <a:ext uri="{FF2B5EF4-FFF2-40B4-BE49-F238E27FC236}">
                <a16:creationId xmlns:a16="http://schemas.microsoft.com/office/drawing/2014/main" id="{D04D055C-E6DF-4E39-8557-6A38C317949C}"/>
              </a:ext>
            </a:extLst>
          </p:cNvPr>
          <p:cNvSpPr>
            <a:spLocks noGrp="1"/>
          </p:cNvSpPr>
          <p:nvPr>
            <p:ph type="sldNum" sz="quarter" idx="12"/>
          </p:nvPr>
        </p:nvSpPr>
        <p:spPr/>
        <p:txBody>
          <a:bodyPr/>
          <a:lstStyle/>
          <a:p>
            <a:fld id="{0303F77D-1BEF-481A-B8C1-15974ED46EB7}" type="slidenum">
              <a:rPr lang="en-US" smtClean="0"/>
              <a:t>41</a:t>
            </a:fld>
            <a:endParaRPr lang="en-US"/>
          </a:p>
        </p:txBody>
      </p:sp>
      <p:graphicFrame>
        <p:nvGraphicFramePr>
          <p:cNvPr id="3" name="Object 2">
            <a:extLst>
              <a:ext uri="{FF2B5EF4-FFF2-40B4-BE49-F238E27FC236}">
                <a16:creationId xmlns:a16="http://schemas.microsoft.com/office/drawing/2014/main" id="{A620B5B8-6B33-D801-BC96-57BE23B12E8D}"/>
              </a:ext>
            </a:extLst>
          </p:cNvPr>
          <p:cNvGraphicFramePr>
            <a:graphicFrameLocks noChangeAspect="1"/>
          </p:cNvGraphicFramePr>
          <p:nvPr>
            <p:extLst>
              <p:ext uri="{D42A27DB-BD31-4B8C-83A1-F6EECF244321}">
                <p14:modId xmlns:p14="http://schemas.microsoft.com/office/powerpoint/2010/main" val="442963505"/>
              </p:ext>
            </p:extLst>
          </p:nvPr>
        </p:nvGraphicFramePr>
        <p:xfrm>
          <a:off x="1348059" y="1236385"/>
          <a:ext cx="9136539" cy="4845926"/>
        </p:xfrm>
        <a:graphic>
          <a:graphicData uri="http://schemas.openxmlformats.org/presentationml/2006/ole">
            <mc:AlternateContent xmlns:mc="http://schemas.openxmlformats.org/markup-compatibility/2006">
              <mc:Choice xmlns:v="urn:schemas-microsoft-com:vml" Requires="v">
                <p:oleObj name="PDF Document" r:id="rId2" imgW="5825160" imgH="3089160" progId="NuancePDF.Document">
                  <p:embed/>
                </p:oleObj>
              </mc:Choice>
              <mc:Fallback>
                <p:oleObj name="PDF Document" r:id="rId2" imgW="5825160" imgH="3089160" progId="NuancePDF.Document">
                  <p:embed/>
                  <p:pic>
                    <p:nvPicPr>
                      <p:cNvPr id="3" name="Object 2">
                        <a:extLst>
                          <a:ext uri="{FF2B5EF4-FFF2-40B4-BE49-F238E27FC236}">
                            <a16:creationId xmlns:a16="http://schemas.microsoft.com/office/drawing/2014/main" id="{A620B5B8-6B33-D801-BC96-57BE23B12E8D}"/>
                          </a:ext>
                        </a:extLst>
                      </p:cNvPr>
                      <p:cNvPicPr/>
                      <p:nvPr/>
                    </p:nvPicPr>
                    <p:blipFill>
                      <a:blip r:embed="rId3"/>
                      <a:stretch>
                        <a:fillRect/>
                      </a:stretch>
                    </p:blipFill>
                    <p:spPr>
                      <a:xfrm>
                        <a:off x="1348059" y="1236385"/>
                        <a:ext cx="9136539" cy="4845926"/>
                      </a:xfrm>
                      <a:prstGeom prst="rect">
                        <a:avLst/>
                      </a:prstGeom>
                    </p:spPr>
                  </p:pic>
                </p:oleObj>
              </mc:Fallback>
            </mc:AlternateContent>
          </a:graphicData>
        </a:graphic>
      </p:graphicFrame>
    </p:spTree>
    <p:extLst>
      <p:ext uri="{BB962C8B-B14F-4D97-AF65-F5344CB8AC3E}">
        <p14:creationId xmlns:p14="http://schemas.microsoft.com/office/powerpoint/2010/main" val="1245493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400" dirty="0"/>
              <a:t>Fair Housing</a:t>
            </a:r>
            <a:br>
              <a:rPr lang="en-US" sz="4400" dirty="0"/>
            </a:br>
            <a:r>
              <a:rPr lang="en-US" sz="4400" dirty="0"/>
              <a:t>Questions/Inquiries?</a:t>
            </a:r>
          </a:p>
        </p:txBody>
      </p:sp>
      <p:sp>
        <p:nvSpPr>
          <p:cNvPr id="2" name="Content Placeholder 1"/>
          <p:cNvSpPr>
            <a:spLocks noGrp="1"/>
          </p:cNvSpPr>
          <p:nvPr>
            <p:ph idx="1"/>
          </p:nvPr>
        </p:nvSpPr>
        <p:spPr>
          <a:xfrm>
            <a:off x="2395538" y="2060849"/>
            <a:ext cx="7408863" cy="4065315"/>
          </a:xfrm>
        </p:spPr>
        <p:txBody>
          <a:bodyPr>
            <a:normAutofit fontScale="92500"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buNone/>
            </a:pPr>
            <a:endParaRPr lang="en-US" sz="800" dirty="0"/>
          </a:p>
          <a:p>
            <a:pPr marL="0" indent="0" algn="ctr">
              <a:buNone/>
            </a:pPr>
            <a:endParaRPr lang="en-US" b="1" dirty="0"/>
          </a:p>
          <a:p>
            <a:pPr marL="0" indent="0" algn="ctr">
              <a:buNone/>
            </a:pPr>
            <a:r>
              <a:rPr lang="en-US" b="1" dirty="0"/>
              <a:t>CNY Fair Housing, Inc.</a:t>
            </a:r>
          </a:p>
          <a:p>
            <a:pPr marL="0" indent="0" algn="ctr">
              <a:buNone/>
            </a:pPr>
            <a:r>
              <a:rPr lang="en-US" b="1" dirty="0"/>
              <a:t>731 James Street, Suite 200</a:t>
            </a:r>
          </a:p>
          <a:p>
            <a:pPr marL="0" indent="0" algn="ctr">
              <a:buNone/>
            </a:pPr>
            <a:r>
              <a:rPr lang="en-US" b="1" dirty="0"/>
              <a:t>Syracuse, NY 13203</a:t>
            </a:r>
          </a:p>
          <a:p>
            <a:pPr marL="0" indent="0" algn="ctr">
              <a:buNone/>
            </a:pPr>
            <a:r>
              <a:rPr lang="en-US" b="1" dirty="0"/>
              <a:t>Phone: (315) 471-0420</a:t>
            </a:r>
          </a:p>
          <a:p>
            <a:pPr marL="0" indent="0" algn="ctr">
              <a:buNone/>
            </a:pPr>
            <a:r>
              <a:rPr lang="en-US" b="1" dirty="0"/>
              <a:t>Website:  www.cnyfairhousing.org</a:t>
            </a: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4958997" y="2913719"/>
            <a:ext cx="2274005" cy="695004"/>
          </a:xfrm>
          <a:prstGeom prst="rect">
            <a:avLst/>
          </a:prstGeom>
        </p:spPr>
      </p:pic>
    </p:spTree>
    <p:extLst>
      <p:ext uri="{BB962C8B-B14F-4D97-AF65-F5344CB8AC3E}">
        <p14:creationId xmlns:p14="http://schemas.microsoft.com/office/powerpoint/2010/main" val="3362911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A15C-D450-FBBE-7D92-A3F2E4CF1B3F}"/>
              </a:ext>
            </a:extLst>
          </p:cNvPr>
          <p:cNvSpPr>
            <a:spLocks noGrp="1"/>
          </p:cNvSpPr>
          <p:nvPr>
            <p:ph type="title"/>
          </p:nvPr>
        </p:nvSpPr>
        <p:spPr>
          <a:xfrm>
            <a:off x="1059180" y="286603"/>
            <a:ext cx="10058400" cy="1450757"/>
          </a:xfrm>
        </p:spPr>
        <p:txBody>
          <a:bodyPr/>
          <a:lstStyle/>
          <a:p>
            <a:pPr algn="ctr"/>
            <a:r>
              <a:rPr lang="en-US" b="1" dirty="0">
                <a:latin typeface="+mn-lt"/>
              </a:rPr>
              <a:t>Federal and State Fair Housing Laws</a:t>
            </a:r>
          </a:p>
        </p:txBody>
      </p:sp>
      <p:sp>
        <p:nvSpPr>
          <p:cNvPr id="5" name="Content Placeholder 4">
            <a:extLst>
              <a:ext uri="{FF2B5EF4-FFF2-40B4-BE49-F238E27FC236}">
                <a16:creationId xmlns:a16="http://schemas.microsoft.com/office/drawing/2014/main" id="{AF8128D8-5A68-2513-256A-60BFE0E209B6}"/>
              </a:ext>
            </a:extLst>
          </p:cNvPr>
          <p:cNvSpPr>
            <a:spLocks noGrp="1"/>
          </p:cNvSpPr>
          <p:nvPr>
            <p:ph sz="half" idx="1"/>
          </p:nvPr>
        </p:nvSpPr>
        <p:spPr>
          <a:xfrm>
            <a:off x="1097280" y="2625587"/>
            <a:ext cx="4937760" cy="3561008"/>
          </a:xfrm>
        </p:spPr>
        <p:txBody>
          <a:bodyPr>
            <a:noAutofit/>
          </a:bodyPr>
          <a:lstStyle/>
          <a:p>
            <a:pPr algn="ctr"/>
            <a:r>
              <a:rPr lang="en-US" sz="1600" b="1" dirty="0"/>
              <a:t>Federal Fair Housing Act</a:t>
            </a:r>
          </a:p>
          <a:p>
            <a:pPr algn="ctr">
              <a:buFont typeface="Arial" panose="020B0604020202020204" pitchFamily="34" charset="0"/>
              <a:buChar char="•"/>
            </a:pPr>
            <a:r>
              <a:rPr lang="en-US" sz="1600" dirty="0"/>
              <a:t> Race</a:t>
            </a:r>
          </a:p>
          <a:p>
            <a:pPr algn="ctr">
              <a:buFont typeface="Arial" panose="020B0604020202020204" pitchFamily="34" charset="0"/>
              <a:buChar char="•"/>
            </a:pPr>
            <a:r>
              <a:rPr lang="en-US" sz="1600" dirty="0"/>
              <a:t> Color</a:t>
            </a:r>
          </a:p>
          <a:p>
            <a:pPr algn="ctr">
              <a:buFont typeface="Arial" panose="020B0604020202020204" pitchFamily="34" charset="0"/>
              <a:buChar char="•"/>
            </a:pPr>
            <a:r>
              <a:rPr lang="en-US" sz="1600" dirty="0"/>
              <a:t> National Origin</a:t>
            </a:r>
          </a:p>
          <a:p>
            <a:pPr algn="ctr">
              <a:buFont typeface="Arial" panose="020B0604020202020204" pitchFamily="34" charset="0"/>
              <a:buChar char="•"/>
            </a:pPr>
            <a:r>
              <a:rPr lang="en-US" sz="1600" dirty="0"/>
              <a:t> Religion </a:t>
            </a:r>
          </a:p>
          <a:p>
            <a:pPr algn="ctr">
              <a:buFont typeface="Arial" panose="020B0604020202020204" pitchFamily="34" charset="0"/>
              <a:buChar char="•"/>
            </a:pPr>
            <a:r>
              <a:rPr lang="en-US" sz="1600" dirty="0"/>
              <a:t> Sex (interpreted to include sexual orientation)</a:t>
            </a:r>
          </a:p>
          <a:p>
            <a:pPr algn="ctr">
              <a:buFont typeface="Arial" panose="020B0604020202020204" pitchFamily="34" charset="0"/>
              <a:buChar char="•"/>
            </a:pPr>
            <a:r>
              <a:rPr lang="en-US" sz="1600" dirty="0"/>
              <a:t> Disability</a:t>
            </a:r>
          </a:p>
          <a:p>
            <a:pPr algn="ctr">
              <a:buFont typeface="Arial" panose="020B0604020202020204" pitchFamily="34" charset="0"/>
              <a:buChar char="•"/>
            </a:pPr>
            <a:r>
              <a:rPr lang="en-US" sz="1600" dirty="0"/>
              <a:t> Familial Status</a:t>
            </a:r>
          </a:p>
        </p:txBody>
      </p:sp>
      <p:sp>
        <p:nvSpPr>
          <p:cNvPr id="6" name="Content Placeholder 5">
            <a:extLst>
              <a:ext uri="{FF2B5EF4-FFF2-40B4-BE49-F238E27FC236}">
                <a16:creationId xmlns:a16="http://schemas.microsoft.com/office/drawing/2014/main" id="{4521F455-FE8F-84B0-E5C0-EB051E025C35}"/>
              </a:ext>
            </a:extLst>
          </p:cNvPr>
          <p:cNvSpPr>
            <a:spLocks noGrp="1"/>
          </p:cNvSpPr>
          <p:nvPr>
            <p:ph sz="half" idx="2"/>
          </p:nvPr>
        </p:nvSpPr>
        <p:spPr>
          <a:xfrm>
            <a:off x="6217920" y="2625586"/>
            <a:ext cx="4937760" cy="3490048"/>
          </a:xfrm>
        </p:spPr>
        <p:txBody>
          <a:bodyPr>
            <a:normAutofit fontScale="55000" lnSpcReduction="20000"/>
          </a:bodyPr>
          <a:lstStyle/>
          <a:p>
            <a:pPr algn="ctr"/>
            <a:r>
              <a:rPr lang="en-US" sz="2900" b="1" dirty="0"/>
              <a:t>New York State Human Rights Law</a:t>
            </a:r>
          </a:p>
          <a:p>
            <a:pPr algn="ctr">
              <a:buFont typeface="Arial" panose="020B0604020202020204" pitchFamily="34" charset="0"/>
              <a:buChar char="•"/>
            </a:pPr>
            <a:r>
              <a:rPr lang="en-US" sz="2900" b="1" dirty="0"/>
              <a:t> </a:t>
            </a:r>
            <a:r>
              <a:rPr lang="en-US" sz="2900" dirty="0"/>
              <a:t>FHA protected classes, </a:t>
            </a:r>
            <a:r>
              <a:rPr lang="en-US" sz="2900" u="sng" dirty="0"/>
              <a:t>plus</a:t>
            </a:r>
            <a:r>
              <a:rPr lang="en-US" sz="2900" dirty="0"/>
              <a:t> … </a:t>
            </a:r>
          </a:p>
          <a:p>
            <a:pPr algn="ctr">
              <a:buFont typeface="Arial" panose="020B0604020202020204" pitchFamily="34" charset="0"/>
              <a:buChar char="•"/>
            </a:pPr>
            <a:r>
              <a:rPr lang="en-US" sz="2900" b="1" dirty="0"/>
              <a:t> </a:t>
            </a:r>
            <a:r>
              <a:rPr lang="en-US" sz="2900" dirty="0"/>
              <a:t>Age</a:t>
            </a:r>
          </a:p>
          <a:p>
            <a:pPr algn="ctr">
              <a:buFont typeface="Arial" panose="020B0604020202020204" pitchFamily="34" charset="0"/>
              <a:buChar char="•"/>
            </a:pPr>
            <a:r>
              <a:rPr lang="en-US" sz="2900" dirty="0"/>
              <a:t> Marital Status</a:t>
            </a:r>
          </a:p>
          <a:p>
            <a:pPr algn="ctr">
              <a:buFont typeface="Arial" panose="020B0604020202020204" pitchFamily="34" charset="0"/>
              <a:buChar char="•"/>
            </a:pPr>
            <a:r>
              <a:rPr lang="en-US" sz="2900" b="1" dirty="0"/>
              <a:t> </a:t>
            </a:r>
            <a:r>
              <a:rPr lang="en-US" sz="2900" dirty="0"/>
              <a:t>Military Status</a:t>
            </a:r>
          </a:p>
          <a:p>
            <a:pPr algn="ctr">
              <a:buFont typeface="Arial" panose="020B0604020202020204" pitchFamily="34" charset="0"/>
              <a:buChar char="•"/>
            </a:pPr>
            <a:r>
              <a:rPr lang="en-US" sz="2900" dirty="0"/>
              <a:t> Sexual Orientation</a:t>
            </a:r>
          </a:p>
          <a:p>
            <a:pPr algn="ctr">
              <a:buFont typeface="Arial" panose="020B0604020202020204" pitchFamily="34" charset="0"/>
              <a:buChar char="•"/>
            </a:pPr>
            <a:r>
              <a:rPr lang="en-US" sz="2900" dirty="0"/>
              <a:t> Gender Identity</a:t>
            </a:r>
          </a:p>
          <a:p>
            <a:pPr algn="ctr">
              <a:buFont typeface="Arial" panose="020B0604020202020204" pitchFamily="34" charset="0"/>
              <a:buChar char="•"/>
            </a:pPr>
            <a:r>
              <a:rPr lang="en-US" sz="2900" dirty="0"/>
              <a:t> Lawful Source of Income</a:t>
            </a:r>
          </a:p>
          <a:p>
            <a:pPr algn="ctr">
              <a:buFont typeface="Arial" panose="020B0604020202020204" pitchFamily="34" charset="0"/>
              <a:buChar char="•"/>
            </a:pPr>
            <a:r>
              <a:rPr lang="en-US" sz="2900" dirty="0"/>
              <a:t> Domestic Violence Victim Status</a:t>
            </a:r>
          </a:p>
          <a:p>
            <a:pPr algn="ctr">
              <a:buFont typeface="Arial" panose="020B0604020202020204" pitchFamily="34" charset="0"/>
              <a:buChar char="•"/>
            </a:pPr>
            <a:r>
              <a:rPr lang="en-US" sz="2900" dirty="0"/>
              <a:t>Citizenship or Immigration Status</a:t>
            </a:r>
          </a:p>
          <a:p>
            <a:pPr>
              <a:buFont typeface="Arial" panose="020B0604020202020204" pitchFamily="34" charset="0"/>
              <a:buChar char="•"/>
            </a:pPr>
            <a:endParaRPr lang="en-US" b="1" dirty="0"/>
          </a:p>
        </p:txBody>
      </p:sp>
      <p:sp>
        <p:nvSpPr>
          <p:cNvPr id="4" name="Slide Number Placeholder 3">
            <a:extLst>
              <a:ext uri="{FF2B5EF4-FFF2-40B4-BE49-F238E27FC236}">
                <a16:creationId xmlns:a16="http://schemas.microsoft.com/office/drawing/2014/main" id="{07D78B23-E460-E98B-08E5-0E8C1693BB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12194ED-3CC9-7EB9-E582-8F393291B3EC}"/>
              </a:ext>
            </a:extLst>
          </p:cNvPr>
          <p:cNvSpPr txBox="1"/>
          <p:nvPr/>
        </p:nvSpPr>
        <p:spPr>
          <a:xfrm>
            <a:off x="1097280" y="1917700"/>
            <a:ext cx="10058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Prohibit discrimination in the sale, rental, or financing of dwellings,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and in other housing-related activities</a:t>
            </a:r>
          </a:p>
        </p:txBody>
      </p:sp>
    </p:spTree>
    <p:extLst>
      <p:ext uri="{BB962C8B-B14F-4D97-AF65-F5344CB8AC3E}">
        <p14:creationId xmlns:p14="http://schemas.microsoft.com/office/powerpoint/2010/main" val="275057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220A-3506-4E7E-BA2E-33FC770C024F}"/>
              </a:ext>
            </a:extLst>
          </p:cNvPr>
          <p:cNvSpPr>
            <a:spLocks noGrp="1"/>
          </p:cNvSpPr>
          <p:nvPr>
            <p:ph type="title"/>
          </p:nvPr>
        </p:nvSpPr>
        <p:spPr/>
        <p:txBody>
          <a:bodyPr>
            <a:normAutofit/>
          </a:bodyPr>
          <a:lstStyle/>
          <a:p>
            <a:r>
              <a:rPr lang="en-US" sz="4000" dirty="0"/>
              <a:t>Who (</a:t>
            </a:r>
            <a:r>
              <a:rPr lang="en-US" sz="4000"/>
              <a:t>and what) </a:t>
            </a:r>
            <a:r>
              <a:rPr lang="en-US" sz="4000" dirty="0"/>
              <a:t>is covered by fair housing laws?</a:t>
            </a:r>
          </a:p>
        </p:txBody>
      </p:sp>
      <p:sp>
        <p:nvSpPr>
          <p:cNvPr id="3" name="Content Placeholder 2">
            <a:extLst>
              <a:ext uri="{FF2B5EF4-FFF2-40B4-BE49-F238E27FC236}">
                <a16:creationId xmlns:a16="http://schemas.microsoft.com/office/drawing/2014/main" id="{7B3E6BB1-E2DE-4B2A-9AB3-A007E3BE5DA4}"/>
              </a:ext>
            </a:extLst>
          </p:cNvPr>
          <p:cNvSpPr>
            <a:spLocks noGrp="1"/>
          </p:cNvSpPr>
          <p:nvPr>
            <p:ph sz="half" idx="1"/>
          </p:nvPr>
        </p:nvSpPr>
        <p:spPr>
          <a:xfrm>
            <a:off x="6271614" y="1898742"/>
            <a:ext cx="4937760" cy="4023360"/>
          </a:xfrm>
        </p:spPr>
        <p:txBody>
          <a:bodyPr>
            <a:normAutofit/>
          </a:bodyPr>
          <a:lstStyle/>
          <a:p>
            <a:pPr>
              <a:buFont typeface="Arial" panose="020B0604020202020204" pitchFamily="34" charset="0"/>
              <a:buChar char="•"/>
            </a:pPr>
            <a:r>
              <a:rPr lang="en-US" b="1" dirty="0"/>
              <a:t>Fair Housing laws apply to:</a:t>
            </a:r>
          </a:p>
          <a:p>
            <a:pPr lvl="1">
              <a:buFont typeface="Arial" panose="020B0604020202020204" pitchFamily="34" charset="0"/>
              <a:buChar char="•"/>
            </a:pPr>
            <a:r>
              <a:rPr lang="en-US" sz="2000" dirty="0"/>
              <a:t>Landlords</a:t>
            </a:r>
          </a:p>
          <a:p>
            <a:pPr lvl="1">
              <a:buFont typeface="Arial" panose="020B0604020202020204" pitchFamily="34" charset="0"/>
              <a:buChar char="•"/>
            </a:pPr>
            <a:r>
              <a:rPr lang="en-US" sz="2000" dirty="0"/>
              <a:t>Housing staff</a:t>
            </a:r>
          </a:p>
          <a:p>
            <a:pPr lvl="1">
              <a:buFont typeface="Arial" panose="020B0604020202020204" pitchFamily="34" charset="0"/>
              <a:buChar char="•"/>
            </a:pPr>
            <a:r>
              <a:rPr lang="en-US" sz="2000" dirty="0"/>
              <a:t>Leasing agents</a:t>
            </a:r>
          </a:p>
          <a:p>
            <a:pPr lvl="1">
              <a:buFont typeface="Arial" panose="020B0604020202020204" pitchFamily="34" charset="0"/>
              <a:buChar char="•"/>
            </a:pPr>
            <a:r>
              <a:rPr lang="en-US" sz="2000" dirty="0"/>
              <a:t>Management companies</a:t>
            </a:r>
          </a:p>
          <a:p>
            <a:pPr lvl="1">
              <a:buFont typeface="Arial" panose="020B0604020202020204" pitchFamily="34" charset="0"/>
              <a:buChar char="•"/>
            </a:pPr>
            <a:r>
              <a:rPr lang="en-US" sz="2000" dirty="0"/>
              <a:t>Real estate agents and brokers</a:t>
            </a:r>
          </a:p>
          <a:p>
            <a:pPr lvl="1">
              <a:buFont typeface="Arial" panose="020B0604020202020204" pitchFamily="34" charset="0"/>
              <a:buChar char="•"/>
            </a:pPr>
            <a:r>
              <a:rPr lang="en-US" sz="2000" dirty="0"/>
              <a:t>Owners</a:t>
            </a:r>
          </a:p>
          <a:p>
            <a:pPr lvl="1">
              <a:buFont typeface="Arial" panose="020B0604020202020204" pitchFamily="34" charset="0"/>
              <a:buChar char="•"/>
            </a:pPr>
            <a:r>
              <a:rPr lang="en-US" sz="2000" dirty="0"/>
              <a:t>Homeowner’s insurers</a:t>
            </a:r>
          </a:p>
          <a:p>
            <a:pPr lvl="1">
              <a:buFont typeface="Arial" panose="020B0604020202020204" pitchFamily="34" charset="0"/>
              <a:buChar char="•"/>
            </a:pPr>
            <a:r>
              <a:rPr lang="en-US" sz="2000" dirty="0"/>
              <a:t>Mortgage lenders</a:t>
            </a:r>
          </a:p>
          <a:p>
            <a:endParaRPr lang="en-US" dirty="0"/>
          </a:p>
        </p:txBody>
      </p:sp>
      <p:sp>
        <p:nvSpPr>
          <p:cNvPr id="4" name="Content Placeholder 3">
            <a:extLst>
              <a:ext uri="{FF2B5EF4-FFF2-40B4-BE49-F238E27FC236}">
                <a16:creationId xmlns:a16="http://schemas.microsoft.com/office/drawing/2014/main" id="{54322A77-1E21-465D-9E79-B69A95269236}"/>
              </a:ext>
            </a:extLst>
          </p:cNvPr>
          <p:cNvSpPr>
            <a:spLocks noGrp="1"/>
          </p:cNvSpPr>
          <p:nvPr>
            <p:ph sz="half" idx="2"/>
          </p:nvPr>
        </p:nvSpPr>
        <p:spPr>
          <a:xfrm>
            <a:off x="982626" y="1898742"/>
            <a:ext cx="4937760" cy="4023360"/>
          </a:xfrm>
        </p:spPr>
        <p:txBody>
          <a:bodyPr>
            <a:normAutofit/>
          </a:bodyPr>
          <a:lstStyle/>
          <a:p>
            <a:r>
              <a:rPr lang="en-US" b="1" dirty="0"/>
              <a:t>What housing is covered?</a:t>
            </a:r>
          </a:p>
          <a:p>
            <a:pPr lvl="1">
              <a:buFont typeface="Arial" panose="020B0604020202020204" pitchFamily="34" charset="0"/>
              <a:buChar char="•"/>
            </a:pPr>
            <a:r>
              <a:rPr lang="en-US" sz="2000" dirty="0"/>
              <a:t>In New York State, almost all types of housing are covered including apartments, assisted living, transitional housing, and homeless shelters used as residences.</a:t>
            </a:r>
          </a:p>
          <a:p>
            <a:pPr lvl="1">
              <a:buFont typeface="Arial" panose="020B0604020202020204" pitchFamily="34" charset="0"/>
              <a:buChar char="•"/>
            </a:pPr>
            <a:r>
              <a:rPr lang="en-US" sz="2000" dirty="0"/>
              <a:t>Exceptions for owner occupied buildings with two units or less and for the selection of same sex roommates</a:t>
            </a:r>
          </a:p>
          <a:p>
            <a:pPr lvl="1">
              <a:buFont typeface="Arial" panose="020B0604020202020204" pitchFamily="34" charset="0"/>
              <a:buChar char="•"/>
            </a:pPr>
            <a:r>
              <a:rPr lang="en-US" sz="2000" dirty="0"/>
              <a:t>Race and color protections apply in all housing transactions</a:t>
            </a:r>
          </a:p>
          <a:p>
            <a:pPr lvl="1">
              <a:buFont typeface="Arial" panose="020B0604020202020204" pitchFamily="34" charset="0"/>
              <a:buChar char="•"/>
            </a:pPr>
            <a:r>
              <a:rPr lang="en-US" sz="2000" dirty="0"/>
              <a:t>Senior housing is permitted and is exempt from familial status and age protections (must follow </a:t>
            </a:r>
            <a:r>
              <a:rPr lang="en-US" sz="2000" i="1" dirty="0"/>
              <a:t>Housing for Older Person’s Act</a:t>
            </a:r>
            <a:r>
              <a:rPr lang="en-US" sz="2000" dirty="0"/>
              <a:t>)</a:t>
            </a:r>
          </a:p>
          <a:p>
            <a:endParaRPr lang="en-US" dirty="0"/>
          </a:p>
        </p:txBody>
      </p:sp>
      <p:pic>
        <p:nvPicPr>
          <p:cNvPr id="5" name="Picture 4">
            <a:extLst>
              <a:ext uri="{FF2B5EF4-FFF2-40B4-BE49-F238E27FC236}">
                <a16:creationId xmlns:a16="http://schemas.microsoft.com/office/drawing/2014/main" id="{17CA0374-0662-4C0B-A05F-42467D13F66C}"/>
              </a:ext>
            </a:extLst>
          </p:cNvPr>
          <p:cNvPicPr>
            <a:picLocks noChangeAspect="1"/>
          </p:cNvPicPr>
          <p:nvPr/>
        </p:nvPicPr>
        <p:blipFill>
          <a:blip r:embed="rId2"/>
          <a:stretch>
            <a:fillRect/>
          </a:stretch>
        </p:blipFill>
        <p:spPr>
          <a:xfrm>
            <a:off x="8881675" y="5227098"/>
            <a:ext cx="2274005" cy="695004"/>
          </a:xfrm>
          <a:prstGeom prst="rect">
            <a:avLst/>
          </a:prstGeom>
        </p:spPr>
      </p:pic>
    </p:spTree>
    <p:extLst>
      <p:ext uri="{BB962C8B-B14F-4D97-AF65-F5344CB8AC3E}">
        <p14:creationId xmlns:p14="http://schemas.microsoft.com/office/powerpoint/2010/main" val="34779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6" name="Rectangle 70">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2"/>
          <p:cNvSpPr>
            <a:spLocks noGrp="1"/>
          </p:cNvSpPr>
          <p:nvPr>
            <p:ph type="title"/>
          </p:nvPr>
        </p:nvSpPr>
        <p:spPr>
          <a:xfrm>
            <a:off x="5144679" y="634946"/>
            <a:ext cx="6405063" cy="1450757"/>
          </a:xfrm>
        </p:spPr>
        <p:txBody>
          <a:bodyPr>
            <a:normAutofit/>
          </a:bodyPr>
          <a:lstStyle/>
          <a:p>
            <a:r>
              <a:rPr lang="en-US"/>
              <a:t>Prohibited Conduct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206071"/>
            <a:ext cx="4020297" cy="1226190"/>
          </a:xfrm>
          <a:prstGeom prst="rect">
            <a:avLst/>
          </a:prstGeom>
        </p:spPr>
      </p:pic>
      <p:cxnSp>
        <p:nvCxnSpPr>
          <p:cNvPr id="28677" name="Straight Connector 72">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Remote work outline">
            <a:extLst>
              <a:ext uri="{FF2B5EF4-FFF2-40B4-BE49-F238E27FC236}">
                <a16:creationId xmlns:a16="http://schemas.microsoft.com/office/drawing/2014/main" id="{61C0F351-5B6E-4EDA-9D16-FE7D1FB784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6079" y="3218101"/>
            <a:ext cx="2476136" cy="2476136"/>
          </a:xfrm>
          <a:prstGeom prst="rect">
            <a:avLst/>
          </a:prstGeom>
        </p:spPr>
      </p:pic>
      <p:sp>
        <p:nvSpPr>
          <p:cNvPr id="2" name="Content Placeholder 1"/>
          <p:cNvSpPr>
            <a:spLocks noGrp="1"/>
          </p:cNvSpPr>
          <p:nvPr>
            <p:ph idx="1"/>
          </p:nvPr>
        </p:nvSpPr>
        <p:spPr>
          <a:xfrm>
            <a:off x="5144679" y="2198914"/>
            <a:ext cx="6405063" cy="3670180"/>
          </a:xfrm>
        </p:spPr>
        <p:txBody>
          <a:bodyPr rtlCol="0">
            <a:normAutofit/>
          </a:bodyPr>
          <a:lstStyle/>
          <a:p>
            <a:pPr>
              <a:spcAft>
                <a:spcPts val="0"/>
              </a:spcAft>
              <a:buFont typeface="Arial" panose="020B0604020202020204" pitchFamily="34" charset="0"/>
              <a:buChar char="•"/>
              <a:defRPr/>
            </a:pPr>
            <a:r>
              <a:rPr lang="en-US" sz="2800" dirty="0"/>
              <a:t> A housing provider cannot, on the basis of a protected class:</a:t>
            </a:r>
          </a:p>
          <a:p>
            <a:pPr lvl="1">
              <a:spcAft>
                <a:spcPts val="0"/>
              </a:spcAft>
              <a:buFont typeface="Arial" panose="020B0604020202020204" pitchFamily="34" charset="0"/>
              <a:buChar char="•"/>
              <a:defRPr/>
            </a:pPr>
            <a:r>
              <a:rPr lang="en-US" sz="2400" dirty="0"/>
              <a:t>Refuse to rent or sell a dwelling</a:t>
            </a:r>
          </a:p>
          <a:p>
            <a:pPr lvl="1">
              <a:spcAft>
                <a:spcPts val="0"/>
              </a:spcAft>
              <a:buFont typeface="Arial" panose="020B0604020202020204" pitchFamily="34" charset="0"/>
              <a:buChar char="•"/>
              <a:defRPr/>
            </a:pPr>
            <a:r>
              <a:rPr lang="en-US" sz="2400" dirty="0"/>
              <a:t>Lie about the availability of housing</a:t>
            </a:r>
          </a:p>
          <a:p>
            <a:pPr lvl="1">
              <a:spcAft>
                <a:spcPts val="0"/>
              </a:spcAft>
              <a:buFont typeface="Arial" panose="020B0604020202020204" pitchFamily="34" charset="0"/>
              <a:buChar char="•"/>
              <a:defRPr/>
            </a:pPr>
            <a:r>
              <a:rPr lang="en-US" sz="2400" dirty="0"/>
              <a:t>Discriminate in the terms, conditions, or privileges of sale or rental of housing, or in the services or facilities connected to it</a:t>
            </a:r>
          </a:p>
          <a:p>
            <a:pPr lvl="1">
              <a:spcAft>
                <a:spcPts val="0"/>
              </a:spcAft>
              <a:buFont typeface="Arial" panose="020B0604020202020204" pitchFamily="34" charset="0"/>
              <a:buChar char="•"/>
              <a:defRPr/>
            </a:pPr>
            <a:endParaRPr lang="en-US" sz="2400" dirty="0"/>
          </a:p>
        </p:txBody>
      </p:sp>
      <p:sp>
        <p:nvSpPr>
          <p:cNvPr id="28678" name="Rectangle 74">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679" name="Rectangle 76">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34333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2"/>
          <p:cNvSpPr>
            <a:spLocks noGrp="1"/>
          </p:cNvSpPr>
          <p:nvPr>
            <p:ph type="title"/>
          </p:nvPr>
        </p:nvSpPr>
        <p:spPr>
          <a:xfrm>
            <a:off x="1097280" y="286603"/>
            <a:ext cx="10058400" cy="1450757"/>
          </a:xfrm>
        </p:spPr>
        <p:txBody>
          <a:bodyPr>
            <a:normAutofit/>
          </a:bodyPr>
          <a:lstStyle/>
          <a:p>
            <a:r>
              <a:rPr lang="en-US" dirty="0"/>
              <a:t>Prohibited Conduct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3179837"/>
            <a:ext cx="3094997" cy="943974"/>
          </a:xfrm>
          <a:prstGeom prst="rect">
            <a:avLst/>
          </a:prstGeom>
        </p:spPr>
      </p:pic>
      <p:sp>
        <p:nvSpPr>
          <p:cNvPr id="2" name="Content Placeholder 1"/>
          <p:cNvSpPr>
            <a:spLocks noGrp="1"/>
          </p:cNvSpPr>
          <p:nvPr>
            <p:ph idx="1"/>
          </p:nvPr>
        </p:nvSpPr>
        <p:spPr>
          <a:xfrm>
            <a:off x="4639733" y="1845734"/>
            <a:ext cx="6515947" cy="4023360"/>
          </a:xfrm>
        </p:spPr>
        <p:txBody>
          <a:bodyPr rtlCol="0">
            <a:normAutofit/>
          </a:bodyPr>
          <a:lstStyle/>
          <a:p>
            <a:pPr marL="0" indent="0">
              <a:spcAft>
                <a:spcPts val="0"/>
              </a:spcAft>
              <a:buNone/>
              <a:defRPr/>
            </a:pPr>
            <a:r>
              <a:rPr lang="en-US" dirty="0"/>
              <a:t>Examples of differential treatment:</a:t>
            </a:r>
          </a:p>
          <a:p>
            <a:pPr lvl="1">
              <a:spcAft>
                <a:spcPts val="0"/>
              </a:spcAft>
              <a:buFont typeface="Wingdings" panose="05000000000000000000" pitchFamily="2" charset="2"/>
              <a:buChar char="§"/>
              <a:defRPr/>
            </a:pPr>
            <a:r>
              <a:rPr lang="en-US" sz="2000" dirty="0"/>
              <a:t>Differences in application process or requirements</a:t>
            </a:r>
          </a:p>
          <a:p>
            <a:pPr lvl="1">
              <a:spcAft>
                <a:spcPts val="0"/>
              </a:spcAft>
              <a:buFont typeface="Wingdings" panose="05000000000000000000" pitchFamily="2" charset="2"/>
              <a:buChar char="§"/>
              <a:defRPr/>
            </a:pPr>
            <a:r>
              <a:rPr lang="en-US" sz="2000" dirty="0"/>
              <a:t>Require more invasive background checks</a:t>
            </a:r>
          </a:p>
          <a:p>
            <a:pPr lvl="1">
              <a:spcAft>
                <a:spcPts val="0"/>
              </a:spcAft>
              <a:buFont typeface="Wingdings" panose="05000000000000000000" pitchFamily="2" charset="2"/>
              <a:buChar char="§"/>
              <a:defRPr/>
            </a:pPr>
            <a:r>
              <a:rPr lang="en-US" sz="2000" dirty="0"/>
              <a:t>Differences in the information someone is given about an apartment </a:t>
            </a:r>
          </a:p>
          <a:p>
            <a:pPr lvl="1">
              <a:spcAft>
                <a:spcPts val="0"/>
              </a:spcAft>
              <a:buFont typeface="Wingdings" panose="05000000000000000000" pitchFamily="2" charset="2"/>
              <a:buChar char="§"/>
              <a:defRPr/>
            </a:pPr>
            <a:r>
              <a:rPr lang="en-US" sz="2000" dirty="0"/>
              <a:t>Charging higher rents because they have children or have a disability</a:t>
            </a:r>
          </a:p>
          <a:p>
            <a:pPr lvl="1">
              <a:spcAft>
                <a:spcPts val="0"/>
              </a:spcAft>
              <a:buFont typeface="Wingdings" panose="05000000000000000000" pitchFamily="2" charset="2"/>
              <a:buChar char="§"/>
              <a:defRPr/>
            </a:pPr>
            <a:r>
              <a:rPr lang="en-US" sz="2000" dirty="0"/>
              <a:t>Applying property rules differently because of protected status</a:t>
            </a:r>
          </a:p>
          <a:p>
            <a:pPr lvl="1">
              <a:spcAft>
                <a:spcPts val="0"/>
              </a:spcAft>
              <a:buFont typeface="Wingdings" panose="05000000000000000000" pitchFamily="2" charset="2"/>
              <a:buChar char="§"/>
              <a:defRPr/>
            </a:pPr>
            <a:r>
              <a:rPr lang="en-US" sz="2000" dirty="0"/>
              <a:t>Steer applicants into or away from certain areas of a building or to different buildings or neighborhoods to segregate populations</a:t>
            </a:r>
          </a:p>
          <a:p>
            <a:pPr lvl="1">
              <a:spcAft>
                <a:spcPts val="0"/>
              </a:spcAft>
              <a:buFont typeface="Wingdings" panose="05000000000000000000" pitchFamily="2" charset="2"/>
              <a:buChar char="§"/>
              <a:defRPr/>
            </a:pPr>
            <a:endParaRPr lang="en-US" dirty="0"/>
          </a:p>
          <a:p>
            <a:pPr lvl="1">
              <a:spcAft>
                <a:spcPts val="0"/>
              </a:spcAft>
              <a:buFont typeface="Wingdings" panose="05000000000000000000" pitchFamily="2" charset="2"/>
              <a:buChar char="§"/>
              <a:defRPr/>
            </a:pPr>
            <a:endParaRPr lang="en-US" dirty="0"/>
          </a:p>
          <a:p>
            <a:pPr marL="0" indent="0">
              <a:spcAft>
                <a:spcPts val="0"/>
              </a:spcAft>
              <a:buNone/>
              <a:defRPr/>
            </a:pPr>
            <a:endParaRPr lang="en-US" dirty="0">
              <a:ea typeface="+mn-ea"/>
              <a:cs typeface="+mn-cs"/>
            </a:endParaRPr>
          </a:p>
        </p:txBody>
      </p:sp>
    </p:spTree>
    <p:extLst>
      <p:ext uri="{BB962C8B-B14F-4D97-AF65-F5344CB8AC3E}">
        <p14:creationId xmlns:p14="http://schemas.microsoft.com/office/powerpoint/2010/main" val="144309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744039" y="909565"/>
            <a:ext cx="4915607" cy="764007"/>
          </a:xfrm>
        </p:spPr>
        <p:txBody>
          <a:bodyPr/>
          <a:lstStyle/>
          <a:p>
            <a:r>
              <a:rPr lang="en-US" dirty="0">
                <a:solidFill>
                  <a:schemeClr val="tx1"/>
                </a:solidFill>
              </a:rPr>
              <a:t>Prohibited Conduct</a:t>
            </a:r>
          </a:p>
        </p:txBody>
      </p:sp>
      <p:sp>
        <p:nvSpPr>
          <p:cNvPr id="2" name="Content Placeholder 1"/>
          <p:cNvSpPr>
            <a:spLocks noGrp="1"/>
          </p:cNvSpPr>
          <p:nvPr>
            <p:ph idx="1"/>
          </p:nvPr>
        </p:nvSpPr>
        <p:spPr>
          <a:xfrm>
            <a:off x="4744039" y="1851658"/>
            <a:ext cx="6492240" cy="3585547"/>
          </a:xfrm>
        </p:spPr>
        <p:txBody>
          <a:bodyPr rtlCol="0">
            <a:normAutofit/>
          </a:bodyPr>
          <a:lstStyle/>
          <a:p>
            <a:pPr marL="0" indent="0">
              <a:spcAft>
                <a:spcPts val="0"/>
              </a:spcAft>
              <a:buNone/>
              <a:defRPr/>
            </a:pPr>
            <a:r>
              <a:rPr lang="en-US" sz="2800" dirty="0">
                <a:solidFill>
                  <a:schemeClr val="tx1"/>
                </a:solidFill>
              </a:rPr>
              <a:t>Discriminatory Advertising &amp; Statements</a:t>
            </a:r>
            <a:endParaRPr lang="en-US" sz="2800" dirty="0">
              <a:ea typeface="+mn-ea"/>
              <a:cs typeface="+mn-cs"/>
            </a:endParaRPr>
          </a:p>
          <a:p>
            <a:pPr marL="0" indent="0">
              <a:spcAft>
                <a:spcPts val="0"/>
              </a:spcAft>
              <a:buNone/>
              <a:defRPr/>
            </a:pPr>
            <a:r>
              <a:rPr lang="en-US" sz="2500" dirty="0">
                <a:ea typeface="+mn-ea"/>
                <a:cs typeface="+mn-cs"/>
              </a:rPr>
              <a:t>To make, print or publish any notice, advertising or </a:t>
            </a:r>
            <a:r>
              <a:rPr lang="en-US" sz="2500" dirty="0"/>
              <a:t>statement that indicates a preference, limitation, or discrimination.</a:t>
            </a:r>
          </a:p>
          <a:p>
            <a:pPr lvl="1">
              <a:spcAft>
                <a:spcPts val="0"/>
              </a:spcAft>
              <a:buFont typeface="Wingdings" panose="05000000000000000000" pitchFamily="2" charset="2"/>
              <a:buChar char="§"/>
              <a:defRPr/>
            </a:pPr>
            <a:r>
              <a:rPr lang="en-US" sz="2500" dirty="0"/>
              <a:t>This includes posted signs, Craigslist, Facebook, and others</a:t>
            </a:r>
          </a:p>
          <a:p>
            <a:pPr lvl="1">
              <a:spcAft>
                <a:spcPts val="0"/>
              </a:spcAft>
              <a:buFont typeface="Wingdings" panose="05000000000000000000" pitchFamily="2" charset="2"/>
              <a:buChar char="§"/>
              <a:defRP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3" y="5445224"/>
            <a:ext cx="2276084" cy="696483"/>
          </a:xfrm>
          <a:prstGeom prst="rect">
            <a:avLst/>
          </a:prstGeom>
        </p:spPr>
      </p:pic>
      <p:cxnSp>
        <p:nvCxnSpPr>
          <p:cNvPr id="9" name="Straight Connector 8">
            <a:extLst>
              <a:ext uri="{FF2B5EF4-FFF2-40B4-BE49-F238E27FC236}">
                <a16:creationId xmlns:a16="http://schemas.microsoft.com/office/drawing/2014/main" id="{F7DCFBAC-364B-4FAE-9606-FCA77E5FD775}"/>
              </a:ext>
            </a:extLst>
          </p:cNvPr>
          <p:cNvCxnSpPr/>
          <p:nvPr/>
        </p:nvCxnSpPr>
        <p:spPr>
          <a:xfrm>
            <a:off x="4744039" y="1681583"/>
            <a:ext cx="68817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3D6DDEE-927E-C683-33C9-970420ABCA02}"/>
              </a:ext>
            </a:extLst>
          </p:cNvPr>
          <p:cNvPicPr>
            <a:picLocks noChangeAspect="1"/>
          </p:cNvPicPr>
          <p:nvPr/>
        </p:nvPicPr>
        <p:blipFill>
          <a:blip r:embed="rId3"/>
          <a:stretch>
            <a:fillRect/>
          </a:stretch>
        </p:blipFill>
        <p:spPr>
          <a:xfrm>
            <a:off x="324651" y="1183885"/>
            <a:ext cx="3455515" cy="1476330"/>
          </a:xfrm>
          <a:prstGeom prst="rect">
            <a:avLst/>
          </a:prstGeom>
        </p:spPr>
      </p:pic>
      <p:pic>
        <p:nvPicPr>
          <p:cNvPr id="5" name="Picture 4">
            <a:extLst>
              <a:ext uri="{FF2B5EF4-FFF2-40B4-BE49-F238E27FC236}">
                <a16:creationId xmlns:a16="http://schemas.microsoft.com/office/drawing/2014/main" id="{84572C69-2028-4833-197F-43D6391422C5}"/>
              </a:ext>
            </a:extLst>
          </p:cNvPr>
          <p:cNvPicPr>
            <a:picLocks noChangeAspect="1"/>
          </p:cNvPicPr>
          <p:nvPr/>
        </p:nvPicPr>
        <p:blipFill>
          <a:blip r:embed="rId4"/>
          <a:stretch>
            <a:fillRect/>
          </a:stretch>
        </p:blipFill>
        <p:spPr>
          <a:xfrm>
            <a:off x="324651" y="3429000"/>
            <a:ext cx="3455515" cy="2008205"/>
          </a:xfrm>
          <a:prstGeom prst="rect">
            <a:avLst/>
          </a:prstGeom>
        </p:spPr>
      </p:pic>
    </p:spTree>
    <p:extLst>
      <p:ext uri="{BB962C8B-B14F-4D97-AF65-F5344CB8AC3E}">
        <p14:creationId xmlns:p14="http://schemas.microsoft.com/office/powerpoint/2010/main" val="2039935954"/>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36ACB8"/>
      </a:accent1>
      <a:accent2>
        <a:srgbClr val="B02273"/>
      </a:accent2>
      <a:accent3>
        <a:srgbClr val="E8942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1">
      <a:dk1>
        <a:srgbClr val="000000"/>
      </a:dk1>
      <a:lt1>
        <a:sysClr val="window" lastClr="FFFFFF"/>
      </a:lt1>
      <a:dk2>
        <a:srgbClr val="637052"/>
      </a:dk2>
      <a:lt2>
        <a:srgbClr val="CCDDEA"/>
      </a:lt2>
      <a:accent1>
        <a:srgbClr val="36ACB8"/>
      </a:accent1>
      <a:accent2>
        <a:srgbClr val="B02273"/>
      </a:accent2>
      <a:accent3>
        <a:srgbClr val="E8942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3_Retrospect">
  <a:themeElements>
    <a:clrScheme name="Custom 1">
      <a:dk1>
        <a:srgbClr val="000000"/>
      </a:dk1>
      <a:lt1>
        <a:sysClr val="window" lastClr="FFFFFF"/>
      </a:lt1>
      <a:dk2>
        <a:srgbClr val="637052"/>
      </a:dk2>
      <a:lt2>
        <a:srgbClr val="CCDDEA"/>
      </a:lt2>
      <a:accent1>
        <a:srgbClr val="36ACB8"/>
      </a:accent1>
      <a:accent2>
        <a:srgbClr val="B02273"/>
      </a:accent2>
      <a:accent3>
        <a:srgbClr val="E8942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FC4E0742998D47ADF6DB9DCE06BFE6" ma:contentTypeVersion="10" ma:contentTypeDescription="Create a new document." ma:contentTypeScope="" ma:versionID="15578814a1595583fc921555bf806cb0">
  <xsd:schema xmlns:xsd="http://www.w3.org/2001/XMLSchema" xmlns:xs="http://www.w3.org/2001/XMLSchema" xmlns:p="http://schemas.microsoft.com/office/2006/metadata/properties" xmlns:ns2="e1727b78-061b-490e-8717-c78c944b738c" xmlns:ns3="69e91444-8414-4fec-8236-011661571296" targetNamespace="http://schemas.microsoft.com/office/2006/metadata/properties" ma:root="true" ma:fieldsID="a4ac094fd5215a15cf73ee0be17aac64" ns2:_="" ns3:_="">
    <xsd:import namespace="e1727b78-061b-490e-8717-c78c944b738c"/>
    <xsd:import namespace="69e91444-8414-4fec-8236-0116615712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27b78-061b-490e-8717-c78c944b73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c4b298-07f2-43d1-8363-a776d9dbc61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e91444-8414-4fec-8236-01166157129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079d22-3b53-4684-86e3-38c08a3dd556}" ma:internalName="TaxCatchAll" ma:showField="CatchAllData" ma:web="69e91444-8414-4fec-8236-0116615712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727b78-061b-490e-8717-c78c944b738c">
      <Terms xmlns="http://schemas.microsoft.com/office/infopath/2007/PartnerControls"/>
    </lcf76f155ced4ddcb4097134ff3c332f>
    <TaxCatchAll xmlns="69e91444-8414-4fec-8236-011661571296" xsi:nil="true"/>
  </documentManagement>
</p:properties>
</file>

<file path=customXml/itemProps1.xml><?xml version="1.0" encoding="utf-8"?>
<ds:datastoreItem xmlns:ds="http://schemas.openxmlformats.org/officeDocument/2006/customXml" ds:itemID="{73E743B3-5F62-448E-AE76-4FF8FEB9EE0C}">
  <ds:schemaRefs>
    <ds:schemaRef ds:uri="http://schemas.microsoft.com/sharepoint/v3/contenttype/forms"/>
  </ds:schemaRefs>
</ds:datastoreItem>
</file>

<file path=customXml/itemProps2.xml><?xml version="1.0" encoding="utf-8"?>
<ds:datastoreItem xmlns:ds="http://schemas.openxmlformats.org/officeDocument/2006/customXml" ds:itemID="{DDCEC67B-C872-48BE-8CC4-3AB69139A764}"/>
</file>

<file path=customXml/itemProps3.xml><?xml version="1.0" encoding="utf-8"?>
<ds:datastoreItem xmlns:ds="http://schemas.openxmlformats.org/officeDocument/2006/customXml" ds:itemID="{7762729D-52C2-485D-840D-7A223C98AEA7}">
  <ds:schemaRefs>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elements/1.1/"/>
    <ds:schemaRef ds:uri="d046b84a-a382-43f5-bd27-e119ae1d47e5"/>
    <ds:schemaRef ds:uri="57927a25-ba4f-44da-940e-8fc822d979c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43716</TotalTime>
  <Words>2854</Words>
  <Application>Microsoft Office PowerPoint</Application>
  <PresentationFormat>Widescreen</PresentationFormat>
  <Paragraphs>314</Paragraphs>
  <Slides>42</Slides>
  <Notes>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54" baseType="lpstr">
      <vt:lpstr>ＭＳ Ｐゴシック</vt:lpstr>
      <vt:lpstr>Arial</vt:lpstr>
      <vt:lpstr>Calibri</vt:lpstr>
      <vt:lpstr>Calibri Light</vt:lpstr>
      <vt:lpstr>Calisto MT</vt:lpstr>
      <vt:lpstr>Noto Sans Symbols</vt:lpstr>
      <vt:lpstr>Times New Roman</vt:lpstr>
      <vt:lpstr>Wingdings</vt:lpstr>
      <vt:lpstr>Retrospect</vt:lpstr>
      <vt:lpstr>1_Retrospect</vt:lpstr>
      <vt:lpstr>3_Retrospect</vt:lpstr>
      <vt:lpstr>PDF Document</vt:lpstr>
      <vt:lpstr>PowerPoint Presentation</vt:lpstr>
      <vt:lpstr>CNY Fair Housing’s Services</vt:lpstr>
      <vt:lpstr>Intake and Investigation Process</vt:lpstr>
      <vt:lpstr>Disclaimer</vt:lpstr>
      <vt:lpstr>Federal and State Fair Housing Laws</vt:lpstr>
      <vt:lpstr>Who (and what) is covered by fair housing laws?</vt:lpstr>
      <vt:lpstr>Prohibited Conduct</vt:lpstr>
      <vt:lpstr>Prohibited Conduct</vt:lpstr>
      <vt:lpstr>Prohibited Conduct</vt:lpstr>
      <vt:lpstr>Prohibited Conduct</vt:lpstr>
      <vt:lpstr>Familial Status</vt:lpstr>
      <vt:lpstr> Current Source of Income Laws</vt:lpstr>
      <vt:lpstr>What about income &amp; credit requirements?</vt:lpstr>
      <vt:lpstr>Rent Amounts for Section 8 Tenants</vt:lpstr>
      <vt:lpstr>  Domestic Violence</vt:lpstr>
      <vt:lpstr>  Domestic Violence</vt:lpstr>
      <vt:lpstr>  Criminal Background Screening</vt:lpstr>
      <vt:lpstr>Limited English Proficiency</vt:lpstr>
      <vt:lpstr> Harassment in Housing</vt:lpstr>
      <vt:lpstr>Harassment</vt:lpstr>
      <vt:lpstr>Hostile Environment Harassment</vt:lpstr>
      <vt:lpstr>Quid Pro Quo Harassment</vt:lpstr>
      <vt:lpstr>Quid Pro Quo Harassment</vt:lpstr>
      <vt:lpstr>Disability Discrimination</vt:lpstr>
      <vt:lpstr>Design &amp; Construction</vt:lpstr>
      <vt:lpstr>Reasonable Accommodations  A change, exception, or adjustment in normal rules, policies, practices, or services offered by a housing provider to allow persons with disabilities the full use and enjoyment of their dwelling and related facilities. </vt:lpstr>
      <vt:lpstr>PowerPoint Presentation</vt:lpstr>
      <vt:lpstr>Reasonable Modifications</vt:lpstr>
      <vt:lpstr>What is Reasonable?</vt:lpstr>
      <vt:lpstr>What is required to request a reasonable accommodation or modification?</vt:lpstr>
      <vt:lpstr>How can a housing provider verify that a tenant has a disability?</vt:lpstr>
      <vt:lpstr>Can a housing provider charge fees for accommodations?</vt:lpstr>
      <vt:lpstr>What animals can be considered support animals?</vt:lpstr>
      <vt:lpstr>What if the animal is dangerous?</vt:lpstr>
      <vt:lpstr>What restrictions can a landlord place on an animal?</vt:lpstr>
      <vt:lpstr>Enforcement of Fair Housing Complaints</vt:lpstr>
      <vt:lpstr>Remedies in Fair Housing Cases</vt:lpstr>
      <vt:lpstr>Tenant Dignity &amp; Safe Housing Act</vt:lpstr>
      <vt:lpstr>Instructions for Pro Se Tenants</vt:lpstr>
      <vt:lpstr>Pro se form</vt:lpstr>
      <vt:lpstr>PowerPoint Presentation</vt:lpstr>
      <vt:lpstr>Fair Housing Questions/Inquiries?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Santangelo</dc:creator>
  <cp:lastModifiedBy>Sally Santangelo</cp:lastModifiedBy>
  <cp:revision>85</cp:revision>
  <dcterms:created xsi:type="dcterms:W3CDTF">2020-01-31T04:47:27Z</dcterms:created>
  <dcterms:modified xsi:type="dcterms:W3CDTF">2026-04-23T13:58:30Z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0x0101005CFC4E0742998D47ADF6DB9DCE06BFE6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