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modernComment_166_5044BCBC.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69_C7D476FF.xml" ContentType="application/vnd.ms-powerpoint.comments+xml"/>
  <Override PartName="/ppt/comments/modernComment_199_48671F50.xml" ContentType="application/vnd.ms-powerpoint.comments+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comments/modernComment_139_39E47C83.xml" ContentType="application/vnd.ms-powerpoint.comment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omments/modernComment_17C_876158B3.xml" ContentType="application/vnd.ms-powerpoint.comments+xml"/>
  <Override PartName="/ppt/comments/modernComment_187_1BED3077.xml" ContentType="application/vnd.ms-powerpoint.comments+xml"/>
  <Override PartName="/ppt/notesSlides/notesSlide11.xml" ContentType="application/vnd.openxmlformats-officedocument.presentationml.notesSlide+xml"/>
  <Override PartName="/ppt/comments/modernComment_140_984C5F65.xml" ContentType="application/vnd.ms-powerpoint.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modernComment_185_5A37EFCF.xml" ContentType="application/vnd.ms-powerpoint.comments+xml"/>
  <Override PartName="/ppt/notesSlides/notesSlide15.xml" ContentType="application/vnd.openxmlformats-officedocument.presentationml.notesSlide+xml"/>
  <Override PartName="/ppt/comments/modernComment_186_23B54CD8.xml" ContentType="application/vnd.ms-powerpoint.comments+xml"/>
  <Override PartName="/ppt/comments/modernComment_164_E19807C.xml" ContentType="application/vnd.ms-powerpoint.comments+xml"/>
  <Override PartName="/ppt/comments/modernComment_191_6562B84D.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04" r:id="rId1"/>
    <p:sldMasterId id="2147483820" r:id="rId2"/>
  </p:sldMasterIdLst>
  <p:notesMasterIdLst>
    <p:notesMasterId r:id="rId41"/>
  </p:notesMasterIdLst>
  <p:sldIdLst>
    <p:sldId id="256" r:id="rId3"/>
    <p:sldId id="406" r:id="rId4"/>
    <p:sldId id="358" r:id="rId5"/>
    <p:sldId id="359" r:id="rId6"/>
    <p:sldId id="427" r:id="rId7"/>
    <p:sldId id="425" r:id="rId8"/>
    <p:sldId id="426" r:id="rId9"/>
    <p:sldId id="374" r:id="rId10"/>
    <p:sldId id="424" r:id="rId11"/>
    <p:sldId id="361" r:id="rId12"/>
    <p:sldId id="409" r:id="rId13"/>
    <p:sldId id="420" r:id="rId14"/>
    <p:sldId id="421" r:id="rId15"/>
    <p:sldId id="423" r:id="rId16"/>
    <p:sldId id="411" r:id="rId17"/>
    <p:sldId id="422" r:id="rId18"/>
    <p:sldId id="408" r:id="rId19"/>
    <p:sldId id="410" r:id="rId20"/>
    <p:sldId id="413" r:id="rId21"/>
    <p:sldId id="313" r:id="rId22"/>
    <p:sldId id="417" r:id="rId23"/>
    <p:sldId id="314" r:id="rId24"/>
    <p:sldId id="418" r:id="rId25"/>
    <p:sldId id="377" r:id="rId26"/>
    <p:sldId id="380" r:id="rId27"/>
    <p:sldId id="391" r:id="rId28"/>
    <p:sldId id="320" r:id="rId29"/>
    <p:sldId id="395" r:id="rId30"/>
    <p:sldId id="276" r:id="rId31"/>
    <p:sldId id="416" r:id="rId32"/>
    <p:sldId id="396" r:id="rId33"/>
    <p:sldId id="428" r:id="rId34"/>
    <p:sldId id="389" r:id="rId35"/>
    <p:sldId id="390" r:id="rId36"/>
    <p:sldId id="356" r:id="rId37"/>
    <p:sldId id="401" r:id="rId38"/>
    <p:sldId id="363" r:id="rId39"/>
    <p:sldId id="349" r:id="rId4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62F0812-28F3-3044-24E6-FABEEA5966DD}" name="Timothy Hunt" initials="TH" userId="S::timhunt@lewiscounty.ny.gov::370cbf39-c935-4f59-a173-fb64413c3674" providerId="AD"/>
  <p188:author id="{0AFC1A52-929E-CBA7-46DB-97AB2DCC43A6}" name="Kaylee Rhodes" initials="KR" userId="S::kayleerhodes@lewiscounty.ny.gov::b89ab062-bc65-45c1-b92a-4c3ba3afbe9b" providerId="AD"/>
  <p188:author id="{13AF0762-62F9-B119-ED08-2CA8567F3901}" name="Cassandra Moser" initials="" userId="S::cassandramoser@lewiscounty.ny.gov::55ebdec8-c382-430f-b46d-3552f3a4ce31" providerId="AD"/>
  <p188:author id="{00C3A666-4FE0-7DA9-B014-BEB869B3ACE2}" name="Candy Akin" initials="" userId="S::candyakin@lewiscounty.ny.gov::3180c4bf-8c49-489e-b14d-60f45ff19db9" providerId="AD"/>
  <p188:author id="{B0B754B2-68CF-755D-ACF2-D5F5B7BF057C}" name="Brian Hanno" initials="" userId="S::brianhanno@lewiscounty.ny.gov::d71c9c32-6a8e-488e-951c-49fa3dd602b3" providerId="AD"/>
  <p188:author id="{FA929FD4-7143-9F30-7611-0F2600214893}" name="Eric Virkler" initials="" userId="S::ericvirkler@lewiscounty.ny.gov::dce5e975-228b-4e04-9ef0-1ae92cd0c0d8" providerId="AD"/>
  <p188:author id="{10413EE8-400D-DF8D-2D5C-23800E1EAAE3}" name="Timothy Hunt" initials="TH" userId="Timothy Hunt" providerId="None"/>
  <p188:author id="{5568D5FA-0C11-7EC7-2BE4-564B2577C9C8}" name="Caitlyn Smith" initials="" userId="S::caitlynsmith@lewiscounty.ny.gov::520d3ebb-e510-40e0-9eec-92b3661dcd4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57A"/>
    <a:srgbClr val="FFFFFF"/>
    <a:srgbClr val="00736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DB82DB-04CA-5673-259D-7BC80517F0B3}" v="19" dt="2025-11-21T21:12:59.512"/>
    <p1510:client id="{259BCAB4-6980-4564-8C32-A006F0A4771A}" v="1" dt="2025-11-21T21:13:53.3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47" Type="http://schemas.microsoft.com/office/2018/10/relationships/authors" Targe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microsoft.com/office/2015/10/relationships/revisionInfo" Target="revisionInfo.xml"/><Relationship Id="rId20" Type="http://schemas.openxmlformats.org/officeDocument/2006/relationships/slide" Target="slides/slide18.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'Fund Balance Summary '!$A$38:$B$38</c:f>
              <c:strCache>
                <c:ptCount val="2"/>
                <c:pt idx="0">
                  <c:v>General Fund - Unassigned</c:v>
                </c:pt>
              </c:strCache>
            </c:strRef>
          </c:tx>
          <c:spPr>
            <a:ln w="28575" cap="rnd">
              <a:solidFill>
                <a:schemeClr val="accent1"/>
              </a:solidFill>
              <a:round/>
            </a:ln>
            <a:effectLst/>
          </c:spPr>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FD6-4772-9765-ABE1569CFDC1}"/>
                </c:ext>
              </c:extLst>
            </c:dLbl>
            <c:dLbl>
              <c:idx val="1"/>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FD6-4772-9765-ABE1569CFDC1}"/>
                </c:ext>
              </c:extLst>
            </c:dLbl>
            <c:dLbl>
              <c:idx val="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FD6-4772-9765-ABE1569CFDC1}"/>
                </c:ext>
              </c:extLst>
            </c:dLbl>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FD6-4772-9765-ABE1569CFDC1}"/>
                </c:ext>
              </c:extLst>
            </c:dLbl>
            <c:dLbl>
              <c:idx val="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FD6-4772-9765-ABE1569CFDC1}"/>
                </c:ext>
              </c:extLst>
            </c:dLbl>
            <c:dLbl>
              <c:idx val="6"/>
              <c:layout>
                <c:manualLayout>
                  <c:x val="-1.2980992118683357E-2"/>
                  <c:y val="-2.87081411817657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FD6-4772-9765-ABE1569CFDC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'Fund Balance Summary '!$C$37:$J$37</c:f>
              <c:strCache>
                <c:ptCount val="8"/>
                <c:pt idx="0">
                  <c:v>2018</c:v>
                </c:pt>
                <c:pt idx="1">
                  <c:v>2019</c:v>
                </c:pt>
                <c:pt idx="2">
                  <c:v>2020</c:v>
                </c:pt>
                <c:pt idx="3">
                  <c:v>2021</c:v>
                </c:pt>
                <c:pt idx="4">
                  <c:v>2022</c:v>
                </c:pt>
                <c:pt idx="5">
                  <c:v>2023</c:v>
                </c:pt>
                <c:pt idx="6">
                  <c:v>2024</c:v>
                </c:pt>
                <c:pt idx="7">
                  <c:v>2025 Projected</c:v>
                </c:pt>
              </c:strCache>
            </c:strRef>
          </c:cat>
          <c:val>
            <c:numRef>
              <c:f>'Fund Balance Summary '!$C$38:$J$38</c:f>
              <c:numCache>
                <c:formatCode>_("$"* #,##0_);_("$"* \(#,##0\);_("$"* "-"??_);_(@_)</c:formatCode>
                <c:ptCount val="8"/>
                <c:pt idx="0">
                  <c:v>10446824</c:v>
                </c:pt>
                <c:pt idx="1">
                  <c:v>9602975</c:v>
                </c:pt>
                <c:pt idx="2">
                  <c:v>14395092</c:v>
                </c:pt>
                <c:pt idx="3">
                  <c:v>15536160</c:v>
                </c:pt>
                <c:pt idx="4">
                  <c:v>20052960</c:v>
                </c:pt>
                <c:pt idx="5">
                  <c:v>15409557</c:v>
                </c:pt>
                <c:pt idx="6">
                  <c:v>11077425</c:v>
                </c:pt>
                <c:pt idx="7">
                  <c:v>12800000</c:v>
                </c:pt>
              </c:numCache>
            </c:numRef>
          </c:val>
          <c:smooth val="0"/>
          <c:extLst>
            <c:ext xmlns:c16="http://schemas.microsoft.com/office/drawing/2014/chart" uri="{C3380CC4-5D6E-409C-BE32-E72D297353CC}">
              <c16:uniqueId val="{00000006-7FD6-4772-9765-ABE1569CFDC1}"/>
            </c:ext>
          </c:extLst>
        </c:ser>
        <c:dLbls>
          <c:showLegendKey val="0"/>
          <c:showVal val="0"/>
          <c:showCatName val="0"/>
          <c:showSerName val="0"/>
          <c:showPercent val="0"/>
          <c:showBubbleSize val="0"/>
        </c:dLbls>
        <c:smooth val="0"/>
        <c:axId val="1041757231"/>
        <c:axId val="1041758895"/>
      </c:lineChart>
      <c:catAx>
        <c:axId val="10417572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41758895"/>
        <c:crosses val="autoZero"/>
        <c:auto val="1"/>
        <c:lblAlgn val="ctr"/>
        <c:lblOffset val="100"/>
        <c:noMultiLvlLbl val="0"/>
      </c:catAx>
      <c:valAx>
        <c:axId val="1041758895"/>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4175723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400" b="1" i="0" u="none" strike="noStrike" kern="1200" spc="0" baseline="0">
                <a:solidFill>
                  <a:schemeClr val="tx1">
                    <a:lumMod val="65000"/>
                    <a:lumOff val="35000"/>
                  </a:schemeClr>
                </a:solidFill>
                <a:latin typeface="+mn-lt"/>
                <a:ea typeface="+mn-ea"/>
                <a:cs typeface="+mn-cs"/>
              </a:defRPr>
            </a:pPr>
            <a:r>
              <a:rPr lang="en-US" b="1"/>
              <a:t>Sales Tax Collection 2015-2025</a:t>
            </a:r>
          </a:p>
        </c:rich>
      </c:tx>
      <c:layout>
        <c:manualLayout>
          <c:xMode val="edge"/>
          <c:yMode val="edge"/>
          <c:x val="0.35279124949280372"/>
          <c:y val="1.3306762789941907E-2"/>
        </c:manualLayout>
      </c:layout>
      <c:overlay val="0"/>
      <c:spPr>
        <a:noFill/>
        <a:ln>
          <a:noFill/>
        </a:ln>
        <a:effectLst/>
      </c:spPr>
      <c:txPr>
        <a:bodyPr rot="0" spcFirstLastPara="1" vertOverflow="ellipsis" vert="horz" wrap="square" anchor="ctr" anchorCtr="1"/>
        <a:lstStyle/>
        <a:p>
          <a:pPr algn="ct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Historical!$B$2</c:f>
              <c:strCache>
                <c:ptCount val="1"/>
                <c:pt idx="0">
                  <c:v> Collected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Historical!$A$10:$A$20</c:f>
              <c:strCache>
                <c:ptCount val="11"/>
                <c:pt idx="0">
                  <c:v>2015</c:v>
                </c:pt>
                <c:pt idx="1">
                  <c:v>2016</c:v>
                </c:pt>
                <c:pt idx="2">
                  <c:v>2017</c:v>
                </c:pt>
                <c:pt idx="3">
                  <c:v>2018</c:v>
                </c:pt>
                <c:pt idx="4">
                  <c:v>2019</c:v>
                </c:pt>
                <c:pt idx="5">
                  <c:v>2020</c:v>
                </c:pt>
                <c:pt idx="6">
                  <c:v>2021</c:v>
                </c:pt>
                <c:pt idx="7">
                  <c:v>2022</c:v>
                </c:pt>
                <c:pt idx="8">
                  <c:v>2023</c:v>
                </c:pt>
                <c:pt idx="9">
                  <c:v>2024</c:v>
                </c:pt>
                <c:pt idx="10">
                  <c:v>2025 YTD</c:v>
                </c:pt>
              </c:strCache>
            </c:strRef>
          </c:cat>
          <c:val>
            <c:numRef>
              <c:f>Historical!$B$10:$B$20</c:f>
              <c:numCache>
                <c:formatCode>_("$"* #,##0_);_("$"* \(#,##0\);_("$"* "-"??_);_(@_)</c:formatCode>
                <c:ptCount val="11"/>
                <c:pt idx="0">
                  <c:v>11557623.689999999</c:v>
                </c:pt>
                <c:pt idx="1">
                  <c:v>11404999.550000001</c:v>
                </c:pt>
                <c:pt idx="2">
                  <c:v>11917072.57</c:v>
                </c:pt>
                <c:pt idx="3">
                  <c:v>12452580.699999999</c:v>
                </c:pt>
                <c:pt idx="4">
                  <c:v>12908223</c:v>
                </c:pt>
                <c:pt idx="5">
                  <c:v>13337417</c:v>
                </c:pt>
                <c:pt idx="6">
                  <c:v>15635616</c:v>
                </c:pt>
                <c:pt idx="7">
                  <c:v>18253000</c:v>
                </c:pt>
                <c:pt idx="8">
                  <c:v>18199544.52</c:v>
                </c:pt>
                <c:pt idx="9">
                  <c:v>18509095</c:v>
                </c:pt>
                <c:pt idx="10">
                  <c:v>12657844</c:v>
                </c:pt>
              </c:numCache>
            </c:numRef>
          </c:val>
          <c:extLst>
            <c:ext xmlns:c16="http://schemas.microsoft.com/office/drawing/2014/chart" uri="{C3380CC4-5D6E-409C-BE32-E72D297353CC}">
              <c16:uniqueId val="{00000000-5157-4CD2-9D66-3AD1DF7E9F26}"/>
            </c:ext>
          </c:extLst>
        </c:ser>
        <c:ser>
          <c:idx val="1"/>
          <c:order val="1"/>
          <c:tx>
            <c:strRef>
              <c:f>Historical!$C$2</c:f>
              <c:strCache>
                <c:ptCount val="1"/>
                <c:pt idx="0">
                  <c:v> Budgeted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Historical!$A$10:$A$20</c:f>
              <c:strCache>
                <c:ptCount val="11"/>
                <c:pt idx="0">
                  <c:v>2015</c:v>
                </c:pt>
                <c:pt idx="1">
                  <c:v>2016</c:v>
                </c:pt>
                <c:pt idx="2">
                  <c:v>2017</c:v>
                </c:pt>
                <c:pt idx="3">
                  <c:v>2018</c:v>
                </c:pt>
                <c:pt idx="4">
                  <c:v>2019</c:v>
                </c:pt>
                <c:pt idx="5">
                  <c:v>2020</c:v>
                </c:pt>
                <c:pt idx="6">
                  <c:v>2021</c:v>
                </c:pt>
                <c:pt idx="7">
                  <c:v>2022</c:v>
                </c:pt>
                <c:pt idx="8">
                  <c:v>2023</c:v>
                </c:pt>
                <c:pt idx="9">
                  <c:v>2024</c:v>
                </c:pt>
                <c:pt idx="10">
                  <c:v>2025 YTD</c:v>
                </c:pt>
              </c:strCache>
            </c:strRef>
          </c:cat>
          <c:val>
            <c:numRef>
              <c:f>Historical!$C$10:$C$20</c:f>
              <c:numCache>
                <c:formatCode>_("$"* #,##0_);_("$"* \(#,##0\);_("$"* "-"??_);_(@_)</c:formatCode>
                <c:ptCount val="11"/>
                <c:pt idx="0">
                  <c:v>10350000</c:v>
                </c:pt>
                <c:pt idx="1">
                  <c:v>10625000</c:v>
                </c:pt>
                <c:pt idx="2">
                  <c:v>10825000</c:v>
                </c:pt>
                <c:pt idx="3">
                  <c:v>10975000</c:v>
                </c:pt>
                <c:pt idx="4">
                  <c:v>11500000</c:v>
                </c:pt>
                <c:pt idx="5">
                  <c:v>11850000</c:v>
                </c:pt>
                <c:pt idx="6">
                  <c:v>11850000</c:v>
                </c:pt>
                <c:pt idx="7">
                  <c:v>12850000</c:v>
                </c:pt>
                <c:pt idx="8">
                  <c:v>14750000</c:v>
                </c:pt>
                <c:pt idx="9">
                  <c:v>17750000</c:v>
                </c:pt>
                <c:pt idx="10">
                  <c:v>17950000</c:v>
                </c:pt>
              </c:numCache>
            </c:numRef>
          </c:val>
          <c:extLst>
            <c:ext xmlns:c16="http://schemas.microsoft.com/office/drawing/2014/chart" uri="{C3380CC4-5D6E-409C-BE32-E72D297353CC}">
              <c16:uniqueId val="{00000001-5157-4CD2-9D66-3AD1DF7E9F26}"/>
            </c:ext>
          </c:extLst>
        </c:ser>
        <c:dLbls>
          <c:showLegendKey val="0"/>
          <c:showVal val="0"/>
          <c:showCatName val="0"/>
          <c:showSerName val="0"/>
          <c:showPercent val="0"/>
          <c:showBubbleSize val="0"/>
        </c:dLbls>
        <c:gapWidth val="219"/>
        <c:overlap val="-27"/>
        <c:axId val="399424744"/>
        <c:axId val="401124344"/>
      </c:barChart>
      <c:catAx>
        <c:axId val="399424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1124344"/>
        <c:crosses val="autoZero"/>
        <c:auto val="1"/>
        <c:lblAlgn val="ctr"/>
        <c:lblOffset val="100"/>
        <c:noMultiLvlLbl val="0"/>
      </c:catAx>
      <c:valAx>
        <c:axId val="401124344"/>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94247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226681531029356"/>
          <c:y val="2.4035168978490687E-2"/>
          <c:w val="0.83840951319212187"/>
          <c:h val="0.92040239552099334"/>
        </c:manualLayout>
      </c:layout>
      <c:barChart>
        <c:barDir val="col"/>
        <c:grouping val="clustered"/>
        <c:varyColors val="0"/>
        <c:ser>
          <c:idx val="0"/>
          <c:order val="0"/>
          <c:tx>
            <c:strRef>
              <c:f>'Full Valuation'!$B$3</c:f>
              <c:strCache>
                <c:ptCount val="1"/>
                <c:pt idx="0">
                  <c:v> Full Valuation </c:v>
                </c:pt>
              </c:strCache>
            </c:strRef>
          </c:tx>
          <c:spPr>
            <a:solidFill>
              <a:schemeClr val="accent1"/>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0-5AB2-4D5E-AA8B-3E2D68C6000B}"/>
                </c:ext>
              </c:extLst>
            </c:dLbl>
            <c:dLbl>
              <c:idx val="3"/>
              <c:delete val="1"/>
              <c:extLst>
                <c:ext xmlns:c15="http://schemas.microsoft.com/office/drawing/2012/chart" uri="{CE6537A1-D6FC-4f65-9D91-7224C49458BB}"/>
                <c:ext xmlns:c16="http://schemas.microsoft.com/office/drawing/2014/chart" uri="{C3380CC4-5D6E-409C-BE32-E72D297353CC}">
                  <c16:uniqueId val="{00000001-5AB2-4D5E-AA8B-3E2D68C6000B}"/>
                </c:ext>
              </c:extLst>
            </c:dLbl>
            <c:dLbl>
              <c:idx val="5"/>
              <c:delete val="1"/>
              <c:extLst>
                <c:ext xmlns:c15="http://schemas.microsoft.com/office/drawing/2012/chart" uri="{CE6537A1-D6FC-4f65-9D91-7224C49458BB}"/>
                <c:ext xmlns:c16="http://schemas.microsoft.com/office/drawing/2014/chart" uri="{C3380CC4-5D6E-409C-BE32-E72D297353CC}">
                  <c16:uniqueId val="{00000002-5AB2-4D5E-AA8B-3E2D68C6000B}"/>
                </c:ext>
              </c:extLst>
            </c:dLbl>
            <c:dLbl>
              <c:idx val="7"/>
              <c:delete val="1"/>
              <c:extLst>
                <c:ext xmlns:c15="http://schemas.microsoft.com/office/drawing/2012/chart" uri="{CE6537A1-D6FC-4f65-9D91-7224C49458BB}"/>
                <c:ext xmlns:c16="http://schemas.microsoft.com/office/drawing/2014/chart" uri="{C3380CC4-5D6E-409C-BE32-E72D297353CC}">
                  <c16:uniqueId val="{00000003-5AB2-4D5E-AA8B-3E2D68C6000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'Full Valuation'!$A$11:$A$22</c:f>
              <c:numCache>
                <c:formatCode>General</c:formatCode>
                <c:ptCount val="12"/>
                <c:pt idx="0">
                  <c:v>2015</c:v>
                </c:pt>
                <c:pt idx="1">
                  <c:v>2016</c:v>
                </c:pt>
                <c:pt idx="2">
                  <c:v>2017</c:v>
                </c:pt>
                <c:pt idx="3">
                  <c:v>2018</c:v>
                </c:pt>
                <c:pt idx="4">
                  <c:v>2019</c:v>
                </c:pt>
                <c:pt idx="5">
                  <c:v>2020</c:v>
                </c:pt>
                <c:pt idx="6">
                  <c:v>2021</c:v>
                </c:pt>
                <c:pt idx="7">
                  <c:v>2022</c:v>
                </c:pt>
                <c:pt idx="8">
                  <c:v>2023</c:v>
                </c:pt>
                <c:pt idx="9">
                  <c:v>2024</c:v>
                </c:pt>
                <c:pt idx="10">
                  <c:v>2025</c:v>
                </c:pt>
                <c:pt idx="11">
                  <c:v>2026</c:v>
                </c:pt>
              </c:numCache>
            </c:numRef>
          </c:cat>
          <c:val>
            <c:numRef>
              <c:f>'Full Valuation'!$B$11:$B$22</c:f>
              <c:numCache>
                <c:formatCode>_("$"* #,##0_);_("$"* \(#,##0\);_("$"* "-"??_);_(@_)</c:formatCode>
                <c:ptCount val="12"/>
                <c:pt idx="0">
                  <c:v>1962824475</c:v>
                </c:pt>
                <c:pt idx="1">
                  <c:v>2033493706</c:v>
                </c:pt>
                <c:pt idx="2">
                  <c:v>2121128953</c:v>
                </c:pt>
                <c:pt idx="3">
                  <c:v>2151665601</c:v>
                </c:pt>
                <c:pt idx="4">
                  <c:v>2191931168</c:v>
                </c:pt>
                <c:pt idx="5">
                  <c:v>2273628325</c:v>
                </c:pt>
                <c:pt idx="6">
                  <c:v>2342455037</c:v>
                </c:pt>
                <c:pt idx="7">
                  <c:v>2357430884</c:v>
                </c:pt>
                <c:pt idx="8">
                  <c:v>2493529399.7368016</c:v>
                </c:pt>
                <c:pt idx="9">
                  <c:v>2887365169</c:v>
                </c:pt>
                <c:pt idx="10">
                  <c:v>3161048463</c:v>
                </c:pt>
                <c:pt idx="11">
                  <c:v>3364634305</c:v>
                </c:pt>
              </c:numCache>
            </c:numRef>
          </c:val>
          <c:extLst>
            <c:ext xmlns:c16="http://schemas.microsoft.com/office/drawing/2014/chart" uri="{C3380CC4-5D6E-409C-BE32-E72D297353CC}">
              <c16:uniqueId val="{00000004-5AB2-4D5E-AA8B-3E2D68C6000B}"/>
            </c:ext>
          </c:extLst>
        </c:ser>
        <c:dLbls>
          <c:dLblPos val="outEnd"/>
          <c:showLegendKey val="0"/>
          <c:showVal val="1"/>
          <c:showCatName val="0"/>
          <c:showSerName val="0"/>
          <c:showPercent val="0"/>
          <c:showBubbleSize val="0"/>
        </c:dLbls>
        <c:gapWidth val="199"/>
        <c:axId val="364629112"/>
        <c:axId val="364629440"/>
      </c:barChart>
      <c:catAx>
        <c:axId val="364629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en-US"/>
          </a:p>
        </c:txPr>
        <c:crossAx val="364629440"/>
        <c:crosses val="autoZero"/>
        <c:auto val="1"/>
        <c:lblAlgn val="ctr"/>
        <c:lblOffset val="100"/>
        <c:noMultiLvlLbl val="0"/>
      </c:catAx>
      <c:valAx>
        <c:axId val="364629440"/>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646291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Levy!$B$22</c:f>
              <c:strCache>
                <c:ptCount val="1"/>
                <c:pt idx="0">
                  <c:v>  Levy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cat>
            <c:numRef>
              <c:f>Levy!$A$30:$A$41</c:f>
              <c:numCache>
                <c:formatCode>General</c:formatCode>
                <c:ptCount val="12"/>
                <c:pt idx="0">
                  <c:v>2015</c:v>
                </c:pt>
                <c:pt idx="1">
                  <c:v>2016</c:v>
                </c:pt>
                <c:pt idx="2">
                  <c:v>2017</c:v>
                </c:pt>
                <c:pt idx="3">
                  <c:v>2018</c:v>
                </c:pt>
                <c:pt idx="4">
                  <c:v>2019</c:v>
                </c:pt>
                <c:pt idx="5">
                  <c:v>2020</c:v>
                </c:pt>
                <c:pt idx="6">
                  <c:v>2021</c:v>
                </c:pt>
                <c:pt idx="7">
                  <c:v>2022</c:v>
                </c:pt>
                <c:pt idx="8">
                  <c:v>2023</c:v>
                </c:pt>
                <c:pt idx="9">
                  <c:v>2024</c:v>
                </c:pt>
                <c:pt idx="10">
                  <c:v>2025</c:v>
                </c:pt>
                <c:pt idx="11">
                  <c:v>2026</c:v>
                </c:pt>
              </c:numCache>
            </c:numRef>
          </c:cat>
          <c:val>
            <c:numRef>
              <c:f>Levy!$B$30:$B$41</c:f>
              <c:numCache>
                <c:formatCode>_("$"* #,##0_);_("$"* \(#,##0\);_("$"* "-"??_);_(@_)</c:formatCode>
                <c:ptCount val="12"/>
                <c:pt idx="0">
                  <c:v>14877268</c:v>
                </c:pt>
                <c:pt idx="1">
                  <c:v>15122832</c:v>
                </c:pt>
                <c:pt idx="2">
                  <c:v>15338189</c:v>
                </c:pt>
                <c:pt idx="3">
                  <c:v>15799939</c:v>
                </c:pt>
                <c:pt idx="4">
                  <c:v>16410285</c:v>
                </c:pt>
                <c:pt idx="5">
                  <c:v>17037148</c:v>
                </c:pt>
                <c:pt idx="6">
                  <c:v>17700000</c:v>
                </c:pt>
                <c:pt idx="7">
                  <c:v>17810000</c:v>
                </c:pt>
                <c:pt idx="8">
                  <c:v>18792878.399999995</c:v>
                </c:pt>
                <c:pt idx="9">
                  <c:v>18290000</c:v>
                </c:pt>
                <c:pt idx="10">
                  <c:v>19929191</c:v>
                </c:pt>
                <c:pt idx="11">
                  <c:v>20766373</c:v>
                </c:pt>
              </c:numCache>
            </c:numRef>
          </c:val>
          <c:extLst>
            <c:ext xmlns:c16="http://schemas.microsoft.com/office/drawing/2014/chart" uri="{C3380CC4-5D6E-409C-BE32-E72D297353CC}">
              <c16:uniqueId val="{00000000-5DA6-4B08-8C77-913466D106EA}"/>
            </c:ext>
          </c:extLst>
        </c:ser>
        <c:dLbls>
          <c:showLegendKey val="0"/>
          <c:showVal val="0"/>
          <c:showCatName val="0"/>
          <c:showSerName val="0"/>
          <c:showPercent val="0"/>
          <c:showBubbleSize val="0"/>
        </c:dLbls>
        <c:gapWidth val="219"/>
        <c:overlap val="-27"/>
        <c:axId val="371893160"/>
        <c:axId val="371893816"/>
      </c:barChart>
      <c:catAx>
        <c:axId val="371893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371893816"/>
        <c:crosses val="autoZero"/>
        <c:auto val="1"/>
        <c:lblAlgn val="ctr"/>
        <c:lblOffset val="100"/>
        <c:noMultiLvlLbl val="0"/>
      </c:catAx>
      <c:valAx>
        <c:axId val="371893816"/>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3718931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a:t> Rate Per $1,000 of Assessed Value </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Millage!$B$4</c:f>
              <c:strCache>
                <c:ptCount val="1"/>
                <c:pt idx="0">
                  <c:v> Rate Per $1,000 </c:v>
                </c:pt>
              </c:strCache>
            </c:strRef>
          </c:tx>
          <c:spPr>
            <a:ln w="28575" cap="rnd">
              <a:solidFill>
                <a:schemeClr val="accent1"/>
              </a:solidFill>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0-BA51-482C-B66E-39CDF32059FB}"/>
                </c:ext>
              </c:extLst>
            </c:dLbl>
            <c:dLbl>
              <c:idx val="2"/>
              <c:delete val="1"/>
              <c:extLst>
                <c:ext xmlns:c15="http://schemas.microsoft.com/office/drawing/2012/chart" uri="{CE6537A1-D6FC-4f65-9D91-7224C49458BB}"/>
                <c:ext xmlns:c16="http://schemas.microsoft.com/office/drawing/2014/chart" uri="{C3380CC4-5D6E-409C-BE32-E72D297353CC}">
                  <c16:uniqueId val="{00000001-BA51-482C-B66E-39CDF32059FB}"/>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548-423A-83D3-9A36C150E743}"/>
                </c:ext>
              </c:extLst>
            </c:dLbl>
            <c:dLbl>
              <c:idx val="5"/>
              <c:delete val="1"/>
              <c:extLst>
                <c:ext xmlns:c15="http://schemas.microsoft.com/office/drawing/2012/chart" uri="{CE6537A1-D6FC-4f65-9D91-7224C49458BB}"/>
                <c:ext xmlns:c16="http://schemas.microsoft.com/office/drawing/2014/chart" uri="{C3380CC4-5D6E-409C-BE32-E72D297353CC}">
                  <c16:uniqueId val="{00000003-BA51-482C-B66E-39CDF32059FB}"/>
                </c:ext>
              </c:extLst>
            </c:dLbl>
            <c:dLbl>
              <c:idx val="6"/>
              <c:delete val="1"/>
              <c:extLst>
                <c:ext xmlns:c15="http://schemas.microsoft.com/office/drawing/2012/chart" uri="{CE6537A1-D6FC-4f65-9D91-7224C49458BB}"/>
                <c:ext xmlns:c16="http://schemas.microsoft.com/office/drawing/2014/chart" uri="{C3380CC4-5D6E-409C-BE32-E72D297353CC}">
                  <c16:uniqueId val="{00000004-BA51-482C-B66E-39CDF32059FB}"/>
                </c:ext>
              </c:extLst>
            </c:dLbl>
            <c:dLbl>
              <c:idx val="8"/>
              <c:layout>
                <c:manualLayout>
                  <c:x val="-1.3975158381160093E-2"/>
                  <c:y val="-2.38634533066424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A51-482C-B66E-39CDF32059FB}"/>
                </c:ext>
              </c:extLst>
            </c:dLbl>
            <c:dLbl>
              <c:idx val="9"/>
              <c:delete val="1"/>
              <c:extLst>
                <c:ext xmlns:c15="http://schemas.microsoft.com/office/drawing/2012/chart" uri="{CE6537A1-D6FC-4f65-9D91-7224C49458BB}"/>
                <c:ext xmlns:c16="http://schemas.microsoft.com/office/drawing/2014/chart" uri="{C3380CC4-5D6E-409C-BE32-E72D297353CC}">
                  <c16:uniqueId val="{00000006-BA51-482C-B66E-39CDF32059FB}"/>
                </c:ext>
              </c:extLst>
            </c:dLbl>
            <c:dLbl>
              <c:idx val="11"/>
              <c:delete val="1"/>
              <c:extLst>
                <c:ext xmlns:c15="http://schemas.microsoft.com/office/drawing/2012/chart" uri="{CE6537A1-D6FC-4f65-9D91-7224C49458BB}"/>
                <c:ext xmlns:c16="http://schemas.microsoft.com/office/drawing/2014/chart" uri="{C3380CC4-5D6E-409C-BE32-E72D297353CC}">
                  <c16:uniqueId val="{00000007-BA51-482C-B66E-39CDF32059FB}"/>
                </c:ext>
              </c:extLst>
            </c:dLbl>
            <c:dLbl>
              <c:idx val="12"/>
              <c:delete val="1"/>
              <c:extLst>
                <c:ext xmlns:c15="http://schemas.microsoft.com/office/drawing/2012/chart" uri="{CE6537A1-D6FC-4f65-9D91-7224C49458BB}"/>
                <c:ext xmlns:c16="http://schemas.microsoft.com/office/drawing/2014/chart" uri="{C3380CC4-5D6E-409C-BE32-E72D297353CC}">
                  <c16:uniqueId val="{00000008-BA51-482C-B66E-39CDF32059FB}"/>
                </c:ext>
              </c:extLst>
            </c:dLbl>
            <c:dLbl>
              <c:idx val="13"/>
              <c:delete val="1"/>
              <c:extLst>
                <c:ext xmlns:c15="http://schemas.microsoft.com/office/drawing/2012/chart" uri="{CE6537A1-D6FC-4f65-9D91-7224C49458BB}"/>
                <c:ext xmlns:c16="http://schemas.microsoft.com/office/drawing/2014/chart" uri="{C3380CC4-5D6E-409C-BE32-E72D297353CC}">
                  <c16:uniqueId val="{00000001-0548-423A-83D3-9A36C150E743}"/>
                </c:ext>
              </c:extLst>
            </c:dLbl>
            <c:dLbl>
              <c:idx val="15"/>
              <c:delete val="1"/>
              <c:extLst>
                <c:ext xmlns:c15="http://schemas.microsoft.com/office/drawing/2012/chart" uri="{CE6537A1-D6FC-4f65-9D91-7224C49458BB}"/>
                <c:ext xmlns:c16="http://schemas.microsoft.com/office/drawing/2014/chart" uri="{C3380CC4-5D6E-409C-BE32-E72D297353CC}">
                  <c16:uniqueId val="{0000000A-BA51-482C-B66E-39CDF32059FB}"/>
                </c:ext>
              </c:extLst>
            </c:dLbl>
            <c:dLbl>
              <c:idx val="16"/>
              <c:delete val="1"/>
              <c:extLst>
                <c:ext xmlns:c15="http://schemas.microsoft.com/office/drawing/2012/chart" uri="{CE6537A1-D6FC-4f65-9D91-7224C49458BB}"/>
                <c:ext xmlns:c16="http://schemas.microsoft.com/office/drawing/2014/chart" uri="{C3380CC4-5D6E-409C-BE32-E72D297353CC}">
                  <c16:uniqueId val="{0000000B-BA51-482C-B66E-39CDF32059FB}"/>
                </c:ext>
              </c:extLst>
            </c:dLbl>
            <c:dLbl>
              <c:idx val="18"/>
              <c:delete val="1"/>
              <c:extLst>
                <c:ext xmlns:c15="http://schemas.microsoft.com/office/drawing/2012/chart" uri="{CE6537A1-D6FC-4f65-9D91-7224C49458BB}"/>
                <c:ext xmlns:c16="http://schemas.microsoft.com/office/drawing/2014/chart" uri="{C3380CC4-5D6E-409C-BE32-E72D297353CC}">
                  <c16:uniqueId val="{0000000C-BA51-482C-B66E-39CDF32059FB}"/>
                </c:ext>
              </c:extLst>
            </c:dLbl>
            <c:dLbl>
              <c:idx val="20"/>
              <c:delete val="1"/>
              <c:extLst>
                <c:ext xmlns:c15="http://schemas.microsoft.com/office/drawing/2012/chart" uri="{CE6537A1-D6FC-4f65-9D91-7224C49458BB}"/>
                <c:ext xmlns:c16="http://schemas.microsoft.com/office/drawing/2014/chart" uri="{C3380CC4-5D6E-409C-BE32-E72D297353CC}">
                  <c16:uniqueId val="{00000002-0548-423A-83D3-9A36C150E743}"/>
                </c:ext>
              </c:extLst>
            </c:dLbl>
            <c:dLbl>
              <c:idx val="22"/>
              <c:delete val="1"/>
              <c:extLst>
                <c:ext xmlns:c15="http://schemas.microsoft.com/office/drawing/2012/chart" uri="{CE6537A1-D6FC-4f65-9D91-7224C49458BB}"/>
                <c:ext xmlns:c16="http://schemas.microsoft.com/office/drawing/2014/chart" uri="{C3380CC4-5D6E-409C-BE32-E72D297353CC}">
                  <c16:uniqueId val="{00000003-0548-423A-83D3-9A36C150E743}"/>
                </c:ext>
              </c:extLst>
            </c:dLbl>
            <c:dLbl>
              <c:idx val="24"/>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548-423A-83D3-9A36C150E743}"/>
                </c:ext>
              </c:extLst>
            </c:dLbl>
            <c:dLbl>
              <c:idx val="25"/>
              <c:layout>
                <c:manualLayout>
                  <c:x val="-2.9704035089021051E-2"/>
                  <c:y val="-7.86976897557856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BA51-482C-B66E-39CDF32059FB}"/>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Millage!$A$8:$A$34</c:f>
              <c:numCache>
                <c:formatCode>General</c:formatCode>
                <c:ptCount val="2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numCache>
            </c:numRef>
          </c:cat>
          <c:val>
            <c:numRef>
              <c:f>Millage!$B$8:$B$34</c:f>
              <c:numCache>
                <c:formatCode>_("$"* #,##0.00_);_("$"* \(#,##0.00\);_("$"* "-"??_);_(@_)</c:formatCode>
                <c:ptCount val="27"/>
                <c:pt idx="0">
                  <c:v>7.22</c:v>
                </c:pt>
                <c:pt idx="1">
                  <c:v>7.17</c:v>
                </c:pt>
                <c:pt idx="2">
                  <c:v>7.3</c:v>
                </c:pt>
                <c:pt idx="3">
                  <c:v>7.7</c:v>
                </c:pt>
                <c:pt idx="4">
                  <c:v>8.8000000000000007</c:v>
                </c:pt>
                <c:pt idx="5">
                  <c:v>8.39</c:v>
                </c:pt>
                <c:pt idx="6">
                  <c:v>8.5399999999999991</c:v>
                </c:pt>
                <c:pt idx="7">
                  <c:v>8.86</c:v>
                </c:pt>
                <c:pt idx="8">
                  <c:v>7.74</c:v>
                </c:pt>
                <c:pt idx="9">
                  <c:v>7</c:v>
                </c:pt>
                <c:pt idx="10">
                  <c:v>6.8</c:v>
                </c:pt>
                <c:pt idx="11">
                  <c:v>6.78</c:v>
                </c:pt>
                <c:pt idx="12">
                  <c:v>6.99</c:v>
                </c:pt>
                <c:pt idx="13">
                  <c:v>7.17</c:v>
                </c:pt>
                <c:pt idx="14">
                  <c:v>7.59</c:v>
                </c:pt>
                <c:pt idx="15">
                  <c:v>7.58</c:v>
                </c:pt>
                <c:pt idx="16">
                  <c:v>7.44</c:v>
                </c:pt>
                <c:pt idx="17">
                  <c:v>7.23</c:v>
                </c:pt>
                <c:pt idx="18">
                  <c:v>7.34</c:v>
                </c:pt>
                <c:pt idx="19">
                  <c:v>7.49</c:v>
                </c:pt>
                <c:pt idx="20">
                  <c:v>7.49</c:v>
                </c:pt>
                <c:pt idx="21">
                  <c:v>7.54</c:v>
                </c:pt>
                <c:pt idx="22">
                  <c:v>7.54</c:v>
                </c:pt>
                <c:pt idx="23">
                  <c:v>7.54</c:v>
                </c:pt>
                <c:pt idx="24">
                  <c:v>6.36</c:v>
                </c:pt>
                <c:pt idx="25">
                  <c:v>6.306</c:v>
                </c:pt>
                <c:pt idx="26">
                  <c:v>6.17</c:v>
                </c:pt>
              </c:numCache>
            </c:numRef>
          </c:val>
          <c:smooth val="0"/>
          <c:extLst>
            <c:ext xmlns:c16="http://schemas.microsoft.com/office/drawing/2014/chart" uri="{C3380CC4-5D6E-409C-BE32-E72D297353CC}">
              <c16:uniqueId val="{00000012-BA51-482C-B66E-39CDF32059FB}"/>
            </c:ext>
          </c:extLst>
        </c:ser>
        <c:dLbls>
          <c:showLegendKey val="0"/>
          <c:showVal val="0"/>
          <c:showCatName val="0"/>
          <c:showSerName val="0"/>
          <c:showPercent val="0"/>
          <c:showBubbleSize val="0"/>
        </c:dLbls>
        <c:smooth val="0"/>
        <c:axId val="811501296"/>
        <c:axId val="1124095408"/>
      </c:lineChart>
      <c:catAx>
        <c:axId val="811501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124095408"/>
        <c:crosses val="autoZero"/>
        <c:auto val="1"/>
        <c:lblAlgn val="ctr"/>
        <c:lblOffset val="100"/>
        <c:noMultiLvlLbl val="0"/>
      </c:catAx>
      <c:valAx>
        <c:axId val="1124095408"/>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115012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139_39E47C83.xml><?xml version="1.0" encoding="utf-8"?>
<p188:cmLst xmlns:a="http://schemas.openxmlformats.org/drawingml/2006/main" xmlns:r="http://schemas.openxmlformats.org/officeDocument/2006/relationships" xmlns:p188="http://schemas.microsoft.com/office/powerpoint/2018/8/main">
  <p188:cm id="{1C26BA25-FA1F-4833-9F4D-ADC8C79FABBA}" authorId="{FA929FD4-7143-9F30-7611-0F2600214893}" created="2025-10-17T19:25:54.308">
    <ac:deMkLst xmlns:ac="http://schemas.microsoft.com/office/drawing/2013/main/command">
      <pc:docMk xmlns:pc="http://schemas.microsoft.com/office/powerpoint/2013/main/command"/>
      <pc:sldMk xmlns:pc="http://schemas.microsoft.com/office/powerpoint/2013/main/command" cId="971275395" sldId="313"/>
      <ac:graphicFrameMk id="3" creationId="{6BD9A27F-B973-4E7E-9914-7CBBF838938F}"/>
    </ac:deMkLst>
    <p188:replyLst>
      <p188:reply id="{A74E746A-241F-484B-BC22-B081CDD810D4}" authorId="{FA929FD4-7143-9F30-7611-0F2600214893}" created="2025-10-17T19:26:15.886">
        <p188:txBody>
          <a:bodyPr/>
          <a:lstStyle/>
          <a:p>
            <a:r>
              <a:rPr lang="en-US"/>
              <a:t>[@Timothy Hunt] Other than that I have updated everything based on the changes made today.</a:t>
            </a:r>
          </a:p>
        </p188:txBody>
      </p188:reply>
    </p188:replyLst>
    <p188:txBody>
      <a:bodyPr/>
      <a:lstStyle/>
      <a:p>
        <a:r>
          <a:rPr lang="en-US"/>
          <a:t>[@Timothy Hunt] I need to get the value updated here. I have a separate data spreadsheet that is pulls from, but I am not sure how to make it update it in the chart !!</a:t>
        </a:r>
      </a:p>
    </p188:txBody>
  </p188:cm>
</p188:cmLst>
</file>

<file path=ppt/comments/modernComment_140_984C5F65.xml><?xml version="1.0" encoding="utf-8"?>
<p188:cmLst xmlns:a="http://schemas.openxmlformats.org/drawingml/2006/main" xmlns:r="http://schemas.openxmlformats.org/officeDocument/2006/relationships" xmlns:p188="http://schemas.microsoft.com/office/powerpoint/2018/8/main">
  <p188:cm id="{C46F41E2-3E0E-49A5-932D-3EB9CD69A313}" authorId="{FA929FD4-7143-9F30-7611-0F2600214893}" created="2025-10-17T19:18:31.480">
    <ac:deMkLst xmlns:ac="http://schemas.microsoft.com/office/drawing/2013/main/command">
      <pc:docMk xmlns:pc="http://schemas.microsoft.com/office/powerpoint/2013/main/command"/>
      <pc:sldMk xmlns:pc="http://schemas.microsoft.com/office/powerpoint/2013/main/command" cId="2555141989" sldId="320"/>
      <ac:graphicFrameMk id="3" creationId="{11F55046-2B72-454C-BF45-320834518397}"/>
    </ac:deMkLst>
    <p188:txBody>
      <a:bodyPr/>
      <a:lstStyle/>
      <a:p>
        <a:r>
          <a:rPr lang="en-US"/>
          <a:t>[@Timothy Hunt] This percent is correct. It is a factor of the tax cap calculation. The basic difference is it takes into account PILOTS, and because we have a decrease in PILOT revenue that skews it from a simple 2% change</a:t>
        </a:r>
      </a:p>
    </p188:txBody>
  </p188:cm>
</p188:cmLst>
</file>

<file path=ppt/comments/modernComment_164_E19807C.xml><?xml version="1.0" encoding="utf-8"?>
<p188:cmLst xmlns:a="http://schemas.openxmlformats.org/drawingml/2006/main" xmlns:r="http://schemas.openxmlformats.org/officeDocument/2006/relationships" xmlns:p188="http://schemas.microsoft.com/office/powerpoint/2018/8/main">
  <p188:cm id="{B3DC7BD7-04D9-4570-919D-551D0EF6E39D}" authorId="{A62F0812-28F3-3044-24E6-FABEEA5966DD}" created="2025-09-22T16:56:52.779" startDate="2025-09-22T16:56:52.779" dueDate="2025-09-22T16:56:52.779" assignedTo="{B0B754B2-68CF-755D-ACF2-D5F5B7BF057C}" title="Can you update this @Brian Hanno ">
    <pc:sldMkLst xmlns:pc="http://schemas.microsoft.com/office/powerpoint/2013/main/command">
      <pc:docMk/>
      <pc:sldMk cId="236552316" sldId="356"/>
    </pc:sldMkLst>
    <p188:replyLst>
      <p188:reply id="{32F7ECF5-1FCF-4D43-B3C6-1DFBD50DD882}" authorId="{B0B754B2-68CF-755D-ACF2-D5F5B7BF057C}" created="2025-09-26T12:30:04.897">
        <p188:txBody>
          <a:bodyPr/>
          <a:lstStyle/>
          <a:p>
            <a:r>
              <a:rPr lang="en-US"/>
              <a:t>[@Timothy Hunt] this has been updated</a:t>
            </a:r>
          </a:p>
        </p188:txBody>
      </p188:reply>
      <p188:reply id="{FF0EE973-2881-44AF-B453-97C343085EF1}" authorId="{B0B754B2-68CF-755D-ACF2-D5F5B7BF057C}" created="2025-10-17T19:40:18.327">
        <p188:txBody>
          <a:bodyPr/>
          <a:lstStyle/>
          <a:p>
            <a:r>
              <a:rPr lang="en-US"/>
              <a:t>[@Timothy Hunt] [@Eric Virkler]  we want to discuss this more with you on Monday morning.</a:t>
            </a:r>
          </a:p>
        </p188:txBody>
      </p188:reply>
    </p188:replyLst>
    <p188:txBody>
      <a:bodyPr/>
      <a:lstStyle/>
      <a:p>
        <a:r>
          <a:rPr lang="en-US"/>
          <a:t>Can you update this [@Brian Hanno] </a:t>
        </a:r>
      </a:p>
    </p188:txBody>
    <p188:extLst>
      <p:ext xmlns:p="http://schemas.openxmlformats.org/presentationml/2006/main" uri="{5BB2D875-25FF-4072-B9AC-8F64D62656EB}">
        <p228:taskDetails xmlns:p228="http://schemas.microsoft.com/office/powerpoint/2022/08/main">
          <p228:history>
            <p228:event time="2025-09-22T16:56:52.779" id="{31045D1F-75D7-4C74-AB0E-BF05B312BBC6}">
              <p228:atrbtn authorId="{A62F0812-28F3-3044-24E6-FABEEA5966DD}"/>
              <p228:anchr>
                <p228:comment id="{B3DC7BD7-04D9-4570-919D-551D0EF6E39D}"/>
              </p228:anchr>
              <p228:add/>
            </p228:event>
            <p228:event time="2025-09-22T16:56:52.779" id="{3067B73A-6531-4C52-843F-F32B2421D093}">
              <p228:atrbtn authorId="{A62F0812-28F3-3044-24E6-FABEEA5966DD}"/>
              <p228:anchr>
                <p228:comment id="{B3DC7BD7-04D9-4570-919D-551D0EF6E39D}"/>
              </p228:anchr>
              <p228:asgn authorId="{B0B754B2-68CF-755D-ACF2-D5F5B7BF057C}"/>
            </p228:event>
            <p228:event time="2025-09-22T16:56:52.779" id="{5A61BACA-418A-4D89-9FFF-094CD5CB09DA}">
              <p228:atrbtn authorId="{A62F0812-28F3-3044-24E6-FABEEA5966DD}"/>
              <p228:anchr>
                <p228:comment id="{B3DC7BD7-04D9-4570-919D-551D0EF6E39D}"/>
              </p228:anchr>
              <p228:title val="Can you update this @Brian Hanno "/>
            </p228:event>
            <p228:event time="2025-09-22T16:56:52.779" id="{04D6E244-1028-47A2-AD1B-364C8034CB99}">
              <p228:atrbtn authorId="{A62F0812-28F3-3044-24E6-FABEEA5966DD}"/>
              <p228:anchr>
                <p228:comment id="{B3DC7BD7-04D9-4570-919D-551D0EF6E39D}"/>
              </p228:anchr>
              <p228:date stDt="2025-09-22T16:56:52.779" endDt="2025-09-22T16:56:52.779"/>
            </p228:event>
          </p228:history>
        </p228:taskDetails>
      </p:ext>
    </p188:extLst>
  </p188:cm>
</p188:cmLst>
</file>

<file path=ppt/comments/modernComment_166_5044BCBC.xml><?xml version="1.0" encoding="utf-8"?>
<p188:cmLst xmlns:a="http://schemas.openxmlformats.org/drawingml/2006/main" xmlns:r="http://schemas.openxmlformats.org/officeDocument/2006/relationships" xmlns:p188="http://schemas.microsoft.com/office/powerpoint/2018/8/main">
  <p188:cm id="{3FCD5CCF-CA25-4817-91A7-2FC4A65D6968}" authorId="{A62F0812-28F3-3044-24E6-FABEEA5966DD}" created="2025-09-22T16:28:05.493" startDate="2025-09-22T16:28:05.493" dueDate="2025-09-22T16:28:05.493" assignedTo="{13AF0762-62F9-B119-ED08-2CA8567F3901}" title="Please edit these dates to reflect this years timeline @Cassandra Moser ">
    <pc:sldMkLst xmlns:pc="http://schemas.microsoft.com/office/powerpoint/2013/main/command">
      <pc:docMk/>
      <pc:sldMk cId="1346682044" sldId="358"/>
    </pc:sldMkLst>
    <p188:replyLst>
      <p188:reply id="{B7C54267-3971-4DAA-9256-F48B5E6B09CC}" authorId="{13AF0762-62F9-B119-ED08-2CA8567F3901}" created="2025-09-22T16:56:07.731">
        <p188:txBody>
          <a:bodyPr/>
          <a:lstStyle/>
          <a:p>
            <a:r>
              <a:rPr lang="en-US"/>
              <a:t>[@Timothy Hunt] I updated everything except the Budget Hearing because I need to wait for Larry on this.</a:t>
            </a:r>
          </a:p>
        </p188:txBody>
      </p188:reply>
    </p188:replyLst>
    <p188:txBody>
      <a:bodyPr/>
      <a:lstStyle/>
      <a:p>
        <a:r>
          <a:rPr lang="en-US"/>
          <a:t>Please edit these dates to reflect this years timeline [@Cassandra Moser] </a:t>
        </a:r>
      </a:p>
    </p188:txBody>
    <p188:extLst>
      <p:ext xmlns:p="http://schemas.openxmlformats.org/presentationml/2006/main" uri="{5BB2D875-25FF-4072-B9AC-8F64D62656EB}">
        <p228:taskDetails xmlns:p228="http://schemas.microsoft.com/office/powerpoint/2022/08/main">
          <p228:history>
            <p228:event time="2025-09-22T16:28:05.493" id="{645A6092-891C-4903-9C3C-217026A79E18}">
              <p228:atrbtn authorId="{A62F0812-28F3-3044-24E6-FABEEA5966DD}"/>
              <p228:anchr>
                <p228:comment id="{3FCD5CCF-CA25-4817-91A7-2FC4A65D6968}"/>
              </p228:anchr>
              <p228:add/>
            </p228:event>
            <p228:event time="2025-09-22T16:28:05.493" id="{0618364F-8A73-4358-8EB8-E210AFD4D82A}">
              <p228:atrbtn authorId="{A62F0812-28F3-3044-24E6-FABEEA5966DD}"/>
              <p228:anchr>
                <p228:comment id="{3FCD5CCF-CA25-4817-91A7-2FC4A65D6968}"/>
              </p228:anchr>
              <p228:asgn authorId="{13AF0762-62F9-B119-ED08-2CA8567F3901}"/>
            </p228:event>
            <p228:event time="2025-09-22T16:28:05.493" id="{9249613B-40AE-4F4A-B2BE-330EC8E21E8F}">
              <p228:atrbtn authorId="{A62F0812-28F3-3044-24E6-FABEEA5966DD}"/>
              <p228:anchr>
                <p228:comment id="{3FCD5CCF-CA25-4817-91A7-2FC4A65D6968}"/>
              </p228:anchr>
              <p228:title val="Please edit these dates to reflect this years timeline @Cassandra Moser "/>
            </p228:event>
            <p228:event time="2025-09-22T16:28:05.493" id="{F02A84B0-E150-4E43-8010-C98E728F113A}">
              <p228:atrbtn authorId="{A62F0812-28F3-3044-24E6-FABEEA5966DD}"/>
              <p228:anchr>
                <p228:comment id="{3FCD5CCF-CA25-4817-91A7-2FC4A65D6968}"/>
              </p228:anchr>
              <p228:date stDt="2025-09-22T16:28:05.493" endDt="2025-09-22T16:28:05.493"/>
            </p228:event>
          </p228:history>
        </p228:taskDetails>
      </p:ext>
    </p188:extLst>
  </p188:cm>
</p188:cmLst>
</file>

<file path=ppt/comments/modernComment_169_C7D476FF.xml><?xml version="1.0" encoding="utf-8"?>
<p188:cmLst xmlns:a="http://schemas.openxmlformats.org/drawingml/2006/main" xmlns:r="http://schemas.openxmlformats.org/officeDocument/2006/relationships" xmlns:p188="http://schemas.microsoft.com/office/powerpoint/2018/8/main">
  <p188:cm id="{8A2CE4FE-69CD-4A44-9B3D-A96725566964}" authorId="{FA929FD4-7143-9F30-7611-0F2600214893}" created="2025-10-17T18:46:18.032">
    <ac:deMkLst xmlns:ac="http://schemas.microsoft.com/office/drawing/2013/main/command">
      <pc:docMk xmlns:pc="http://schemas.microsoft.com/office/powerpoint/2013/main/command"/>
      <pc:sldMk xmlns:pc="http://schemas.microsoft.com/office/powerpoint/2013/main/command" cId="3352590079" sldId="361"/>
      <ac:graphicFrameMk id="5" creationId="{309472C8-C66F-4F76-AFFC-014394279B46}"/>
    </ac:deMkLst>
    <p188:replyLst>
      <p188:reply id="{3ADB104A-D85C-4B54-AD3F-5D586B0E8A22}" authorId="{A62F0812-28F3-3044-24E6-FABEEA5966DD}" created="2025-10-17T19:00:29.525">
        <p188:txBody>
          <a:bodyPr/>
          <a:lstStyle/>
          <a:p>
            <a:r>
              <a:rPr lang="en-US"/>
              <a:t>Yes lets remove hospital fund [@Eric Virkler] </a:t>
            </a:r>
          </a:p>
        </p188:txBody>
      </p188:reply>
      <p188:reply id="{4B65DF17-EDA4-44E5-8DF6-175A09610A24}" authorId="{FA929FD4-7143-9F30-7611-0F2600214893}" created="2025-10-17T19:25:02.886">
        <p188:txBody>
          <a:bodyPr/>
          <a:lstStyle/>
          <a:p>
            <a:r>
              <a:rPr lang="en-US"/>
              <a:t>[@Timothy Hunt] Done</a:t>
            </a:r>
          </a:p>
        </p188:txBody>
      </p188:reply>
    </p188:replyLst>
    <p188:txBody>
      <a:bodyPr/>
      <a:lstStyle/>
      <a:p>
        <a:r>
          <a:rPr lang="en-US"/>
          <a:t>[@Timothy Hunt]  Do we want to remove this? For the hospital amount. I updated the general fund</a:t>
        </a:r>
      </a:p>
    </p188:txBody>
  </p188:cm>
</p188:cmLst>
</file>

<file path=ppt/comments/modernComment_17C_876158B3.xml><?xml version="1.0" encoding="utf-8"?>
<p188:cmLst xmlns:a="http://schemas.openxmlformats.org/drawingml/2006/main" xmlns:r="http://schemas.openxmlformats.org/officeDocument/2006/relationships" xmlns:p188="http://schemas.microsoft.com/office/powerpoint/2018/8/main">
  <p188:cm id="{79F79D56-03C6-4075-BA81-3DB291C63115}" authorId="{A62F0812-28F3-3044-24E6-FABEEA5966DD}" created="2025-10-16T16:31:10.477" startDate="2025-10-16T16:31:10.477" dueDate="2025-10-16T16:31:10.477" assignedTo="{00C3A666-4FE0-7DA9-B014-BEB869B3ACE2}" title="Please update this slide @Candy Akin ">
    <pc:sldMkLst xmlns:pc="http://schemas.microsoft.com/office/powerpoint/2013/main/command">
      <pc:docMk/>
      <pc:sldMk cId="2271303859" sldId="380"/>
    </pc:sldMkLst>
    <p188:replyLst>
      <p188:reply id="{E50A8F5A-1F4F-446B-AA5E-DF52CF11A79D}" authorId="{00C3A666-4FE0-7DA9-B014-BEB869B3ACE2}" created="2025-10-16T20:08:54.296">
        <p188:txBody>
          <a:bodyPr/>
          <a:lstStyle/>
          <a:p>
            <a:r>
              <a:rPr lang="en-US"/>
              <a:t>@Tim Hunt  This slide has been updated.</a:t>
            </a:r>
          </a:p>
        </p188:txBody>
        <p188:extLst>
          <p:ext xmlns:p="http://schemas.openxmlformats.org/presentationml/2006/main" uri="{57CB4572-C831-44C2-8A1C-0ADB6CCDFE69}">
            <p223:reactions xmlns:p223="http://schemas.microsoft.com/office/powerpoint/2022/03/main">
              <p223:rxn type="👍">
                <p223:instance time="2025-10-16T20:40:51.702" authorId="{A62F0812-28F3-3044-24E6-FABEEA5966DD}"/>
              </p223:rxn>
            </p223:reactions>
          </p:ext>
        </p188:extLst>
      </p188:reply>
    </p188:replyLst>
    <p188:txBody>
      <a:bodyPr/>
      <a:lstStyle/>
      <a:p>
        <a:r>
          <a:rPr lang="en-US"/>
          <a:t>Please update this slide [@Candy Akin] </a:t>
        </a:r>
      </a:p>
    </p188:txBody>
    <p188:extLst>
      <p:ext xmlns:p="http://schemas.openxmlformats.org/presentationml/2006/main" uri="{5BB2D875-25FF-4072-B9AC-8F64D62656EB}">
        <p228:taskDetails xmlns:p228="http://schemas.microsoft.com/office/powerpoint/2022/08/main">
          <p228:history>
            <p228:event time="2025-10-16T16:31:10.477" id="{0D902B78-6987-4925-AB9D-8F53FC30CDD8}">
              <p228:atrbtn authorId="{A62F0812-28F3-3044-24E6-FABEEA5966DD}"/>
              <p228:anchr>
                <p228:comment id="{79F79D56-03C6-4075-BA81-3DB291C63115}"/>
              </p228:anchr>
              <p228:add/>
            </p228:event>
            <p228:event time="2025-10-16T16:31:10.477" id="{7B3C6D6B-9B3D-4DE0-A1EA-2FED1E6D2146}">
              <p228:atrbtn authorId="{A62F0812-28F3-3044-24E6-FABEEA5966DD}"/>
              <p228:anchr>
                <p228:comment id="{79F79D56-03C6-4075-BA81-3DB291C63115}"/>
              </p228:anchr>
              <p228:asgn authorId="{00C3A666-4FE0-7DA9-B014-BEB869B3ACE2}"/>
            </p228:event>
            <p228:event time="2025-10-16T16:31:10.477" id="{9004AA2F-2B0E-4B04-9A4E-70639D7DA75C}">
              <p228:atrbtn authorId="{A62F0812-28F3-3044-24E6-FABEEA5966DD}"/>
              <p228:anchr>
                <p228:comment id="{79F79D56-03C6-4075-BA81-3DB291C63115}"/>
              </p228:anchr>
              <p228:title val="Please update this slide @Candy Akin "/>
            </p228:event>
            <p228:event time="2025-10-16T16:31:10.477" id="{111EFC48-FB03-4ED4-8FF3-BC66CD534533}">
              <p228:atrbtn authorId="{A62F0812-28F3-3044-24E6-FABEEA5966DD}"/>
              <p228:anchr>
                <p228:comment id="{79F79D56-03C6-4075-BA81-3DB291C63115}"/>
              </p228:anchr>
              <p228:date stDt="2025-10-16T16:31:10.477" endDt="2025-10-16T16:31:10.477"/>
            </p228:event>
          </p228:history>
        </p228:taskDetails>
      </p:ext>
    </p188:extLst>
  </p188:cm>
</p188:cmLst>
</file>

<file path=ppt/comments/modernComment_185_5A37EFCF.xml><?xml version="1.0" encoding="utf-8"?>
<p188:cmLst xmlns:a="http://schemas.openxmlformats.org/drawingml/2006/main" xmlns:r="http://schemas.openxmlformats.org/officeDocument/2006/relationships" xmlns:p188="http://schemas.microsoft.com/office/powerpoint/2018/8/main">
  <p188:cm id="{2ABF16EE-1311-4979-B507-F3A4AD86E0BD}" authorId="{A62F0812-28F3-3044-24E6-FABEEA5966DD}" created="2025-10-16T16:38:48.559" startDate="2025-10-16T16:38:48.559" dueDate="2025-10-16T16:38:48.559" assignedTo="{13AF0762-62F9-B119-ED08-2CA8567F3901}" title="Please double check slide 34&amp;35 @Cassandra Moser ">
    <pc:sldMkLst xmlns:pc="http://schemas.microsoft.com/office/powerpoint/2013/main/command">
      <pc:docMk/>
      <pc:sldMk cId="1513615311" sldId="389"/>
    </pc:sldMkLst>
    <p188:replyLst>
      <p188:reply id="{FD3561CD-F683-407E-9ADF-AC695C0CA5C7}" authorId="{13AF0762-62F9-B119-ED08-2CA8567F3901}" created="2025-10-20T14:34:26.378">
        <p188:txBody>
          <a:bodyPr/>
          <a:lstStyle/>
          <a:p>
            <a:r>
              <a:rPr lang="en-US"/>
              <a:t>32 &amp; 33??</a:t>
            </a:r>
          </a:p>
        </p188:txBody>
      </p188:reply>
      <p188:reply id="{C9C5C3C3-30C7-476E-A77F-76A17FC5C2FD}" authorId="{13AF0762-62F9-B119-ED08-2CA8567F3901}" created="2025-10-20T14:50:39.826">
        <p188:txBody>
          <a:bodyPr/>
          <a:lstStyle/>
          <a:p>
            <a:r>
              <a:rPr lang="en-US"/>
              <a:t>They look good to me!  </a:t>
            </a:r>
          </a:p>
        </p188:txBody>
      </p188:reply>
    </p188:replyLst>
    <p188:txBody>
      <a:bodyPr/>
      <a:lstStyle/>
      <a:p>
        <a:r>
          <a:rPr lang="en-US"/>
          <a:t>Please double check slide 34&amp;35 [@Cassandra Moser] </a:t>
        </a:r>
      </a:p>
    </p188:txBody>
    <p188:extLst>
      <p:ext xmlns:p="http://schemas.openxmlformats.org/presentationml/2006/main" uri="{5BB2D875-25FF-4072-B9AC-8F64D62656EB}">
        <p228:taskDetails xmlns:p228="http://schemas.microsoft.com/office/powerpoint/2022/08/main">
          <p228:history>
            <p228:event time="2025-10-16T16:38:48.559" id="{6DF04CEF-941F-48B4-AD00-2FC523F52358}">
              <p228:atrbtn authorId="{A62F0812-28F3-3044-24E6-FABEEA5966DD}"/>
              <p228:anchr>
                <p228:comment id="{2ABF16EE-1311-4979-B507-F3A4AD86E0BD}"/>
              </p228:anchr>
              <p228:add/>
            </p228:event>
            <p228:event time="2025-10-16T16:38:48.559" id="{C7533D89-A4A1-48D3-851C-13752FBD570F}">
              <p228:atrbtn authorId="{A62F0812-28F3-3044-24E6-FABEEA5966DD}"/>
              <p228:anchr>
                <p228:comment id="{2ABF16EE-1311-4979-B507-F3A4AD86E0BD}"/>
              </p228:anchr>
              <p228:asgn authorId="{13AF0762-62F9-B119-ED08-2CA8567F3901}"/>
            </p228:event>
            <p228:event time="2025-10-16T16:38:48.559" id="{F08FFEA1-E3FB-4FBD-A62E-412B9AA8EB73}">
              <p228:atrbtn authorId="{A62F0812-28F3-3044-24E6-FABEEA5966DD}"/>
              <p228:anchr>
                <p228:comment id="{2ABF16EE-1311-4979-B507-F3A4AD86E0BD}"/>
              </p228:anchr>
              <p228:title val="Please double check slide 34&amp;35 @Cassandra Moser "/>
            </p228:event>
            <p228:event time="2025-10-16T16:38:48.559" id="{8C8D4E87-6D24-476F-AC8A-ADAA81180A29}">
              <p228:atrbtn authorId="{A62F0812-28F3-3044-24E6-FABEEA5966DD}"/>
              <p228:anchr>
                <p228:comment id="{2ABF16EE-1311-4979-B507-F3A4AD86E0BD}"/>
              </p228:anchr>
              <p228:date stDt="2025-10-16T16:38:48.559" endDt="2025-10-16T16:38:48.559"/>
            </p228:event>
          </p228:history>
        </p228:taskDetails>
      </p:ext>
    </p188:extLst>
  </p188:cm>
</p188:cmLst>
</file>

<file path=ppt/comments/modernComment_186_23B54CD8.xml><?xml version="1.0" encoding="utf-8"?>
<p188:cmLst xmlns:a="http://schemas.openxmlformats.org/drawingml/2006/main" xmlns:r="http://schemas.openxmlformats.org/officeDocument/2006/relationships" xmlns:p188="http://schemas.microsoft.com/office/powerpoint/2018/8/main">
  <p188:cm id="{50F73942-308F-4FAF-899F-02CAB119FCEE}" authorId="{A62F0812-28F3-3044-24E6-FABEEA5966DD}" created="2025-10-16T20:52:27.932" startDate="2025-10-16T20:52:27.932" dueDate="2025-10-16T20:52:27.932" assignedTo="{13AF0762-62F9-B119-ED08-2CA8567F3901}" title="We need to add food pantries and Snowmobile clubs @Cassandra Moser ">
    <ac:deMkLst xmlns:ac="http://schemas.microsoft.com/office/drawing/2013/main/command">
      <pc:docMk xmlns:pc="http://schemas.microsoft.com/office/powerpoint/2013/main/command"/>
      <pc:sldMk xmlns:pc="http://schemas.microsoft.com/office/powerpoint/2013/main/command" cId="599084248" sldId="390"/>
      <ac:graphicFrameMk id="6" creationId="{A58E2135-5207-C5EE-E9E2-E176BE79A69A}"/>
    </ac:deMkLst>
    <p188:replyLst>
      <p188:reply id="{92E3FC23-2443-494E-8B38-CC3CFDB92CDA}" authorId="{13AF0762-62F9-B119-ED08-2CA8567F3901}" created="2025-10-20T14:23:52.349">
        <p188:txBody>
          <a:bodyPr/>
          <a:lstStyle/>
          <a:p>
            <a:r>
              <a:rPr lang="en-US"/>
              <a:t>Snowmobile Clubs are not under non-departmental they are in Jackies Budget.  I believe Food Pantries are a line item under DSS (Eric was supposed to add that)</a:t>
            </a:r>
          </a:p>
        </p188:txBody>
      </p188:reply>
    </p188:replyLst>
    <p188:txBody>
      <a:bodyPr/>
      <a:lstStyle/>
      <a:p>
        <a:r>
          <a:rPr lang="en-US"/>
          <a:t>We need to add food pantries and Snowmobile clubs [@Cassandra Moser] </a:t>
        </a:r>
      </a:p>
    </p188:txBody>
    <p188:extLst>
      <p:ext xmlns:p="http://schemas.openxmlformats.org/presentationml/2006/main" uri="{5BB2D875-25FF-4072-B9AC-8F64D62656EB}">
        <p228:taskDetails xmlns:p228="http://schemas.microsoft.com/office/powerpoint/2022/08/main">
          <p228:history>
            <p228:event time="2025-10-16T20:52:27.932" id="{F189B975-2946-49F1-86D5-DDAC7212A5B5}">
              <p228:atrbtn authorId="{A62F0812-28F3-3044-24E6-FABEEA5966DD}"/>
              <p228:anchr>
                <p228:comment id="{50F73942-308F-4FAF-899F-02CAB119FCEE}"/>
              </p228:anchr>
              <p228:add/>
            </p228:event>
            <p228:event time="2025-10-16T20:52:27.932" id="{A9B25B1C-FB8E-4FC7-9952-6B238AC74841}">
              <p228:atrbtn authorId="{A62F0812-28F3-3044-24E6-FABEEA5966DD}"/>
              <p228:anchr>
                <p228:comment id="{50F73942-308F-4FAF-899F-02CAB119FCEE}"/>
              </p228:anchr>
              <p228:asgn authorId="{13AF0762-62F9-B119-ED08-2CA8567F3901}"/>
            </p228:event>
            <p228:event time="2025-10-16T20:52:27.932" id="{C950537F-A761-4215-A4C9-24A316852D61}">
              <p228:atrbtn authorId="{A62F0812-28F3-3044-24E6-FABEEA5966DD}"/>
              <p228:anchr>
                <p228:comment id="{50F73942-308F-4FAF-899F-02CAB119FCEE}"/>
              </p228:anchr>
              <p228:title val="We need to add food pantries and Snowmobile clubs @Cassandra Moser "/>
            </p228:event>
            <p228:event time="2025-10-16T20:52:27.932" id="{66727E92-99AF-49E0-9300-9324BCF0D5B3}">
              <p228:atrbtn authorId="{A62F0812-28F3-3044-24E6-FABEEA5966DD}"/>
              <p228:anchr>
                <p228:comment id="{50F73942-308F-4FAF-899F-02CAB119FCEE}"/>
              </p228:anchr>
              <p228:date stDt="2025-10-16T20:52:27.932" endDt="2025-10-16T20:52:27.932"/>
            </p228:event>
          </p228:history>
        </p228:taskDetails>
      </p:ext>
    </p188:extLst>
  </p188:cm>
</p188:cmLst>
</file>

<file path=ppt/comments/modernComment_187_1BED3077.xml><?xml version="1.0" encoding="utf-8"?>
<p188:cmLst xmlns:a="http://schemas.openxmlformats.org/drawingml/2006/main" xmlns:r="http://schemas.openxmlformats.org/officeDocument/2006/relationships" xmlns:p188="http://schemas.microsoft.com/office/powerpoint/2018/8/main">
  <p188:cm id="{AA10819F-3E50-4169-ABB0-EE6955636853}" authorId="{A62F0812-28F3-3044-24E6-FABEEA5966DD}" created="2025-09-22T18:22:38.086" startDate="2025-09-22T18:22:38.086" dueDate="2025-09-22T18:22:38.086" assignedTo="{00C3A666-4FE0-7DA9-B014-BEB869B3ACE2}" title="Can you please update this slide @Candy Akin ">
    <pc:sldMkLst xmlns:pc="http://schemas.microsoft.com/office/powerpoint/2013/main/command">
      <pc:docMk/>
      <pc:sldMk cId="468529271" sldId="391"/>
    </pc:sldMkLst>
    <p188:replyLst>
      <p188:reply id="{F96DCF74-7952-40E2-B569-BA00A611A5FC}" authorId="{00C3A666-4FE0-7DA9-B014-BEB869B3ACE2}" created="2025-09-22T19:18:58.001">
        <p188:txBody>
          <a:bodyPr/>
          <a:lstStyle/>
          <a:p>
            <a:r>
              <a:rPr lang="en-US"/>
              <a:t>[@Timothy Hunt] [@Eric Virkler] What is the levy amount I should be using to calculate the 2026 rate?  I have $21,210,000 from the 9/8/25 spreadsheet I sent.</a:t>
            </a:r>
          </a:p>
        </p188:txBody>
      </p188:reply>
      <p188:reply id="{95417453-98EB-45F7-9D4B-28572CBFF22A}" authorId="{00C3A666-4FE0-7DA9-B014-BEB869B3ACE2}" created="2025-09-26T14:44:44.539">
        <p188:txBody>
          <a:bodyPr/>
          <a:lstStyle/>
          <a:p>
            <a:r>
              <a:rPr lang="en-US"/>
              <a:t>[@Timothy Hunt] this has been updated. Please let me know if you need anything else.</a:t>
            </a:r>
          </a:p>
        </p188:txBody>
      </p188:reply>
    </p188:replyLst>
    <p188:txBody>
      <a:bodyPr/>
      <a:lstStyle/>
      <a:p>
        <a:r>
          <a:rPr lang="en-US"/>
          <a:t>Can you please update this slide [@Candy Akin] </a:t>
        </a:r>
      </a:p>
    </p188:txBody>
    <p188:extLst>
      <p:ext xmlns:p="http://schemas.openxmlformats.org/presentationml/2006/main" uri="{5BB2D875-25FF-4072-B9AC-8F64D62656EB}">
        <p228:taskDetails xmlns:p228="http://schemas.microsoft.com/office/powerpoint/2022/08/main">
          <p228:history>
            <p228:event time="2025-09-22T18:22:38.086" id="{9B7AFA98-65CE-4A40-BECC-398B9FF26F49}">
              <p228:atrbtn authorId="{A62F0812-28F3-3044-24E6-FABEEA5966DD}"/>
              <p228:anchr>
                <p228:comment id="{AA10819F-3E50-4169-ABB0-EE6955636853}"/>
              </p228:anchr>
              <p228:add/>
            </p228:event>
            <p228:event time="2025-09-22T18:22:38.086" id="{90AE1DAB-8D5F-44C9-B170-5A7919F5196D}">
              <p228:atrbtn authorId="{A62F0812-28F3-3044-24E6-FABEEA5966DD}"/>
              <p228:anchr>
                <p228:comment id="{AA10819F-3E50-4169-ABB0-EE6955636853}"/>
              </p228:anchr>
              <p228:asgn authorId="{00C3A666-4FE0-7DA9-B014-BEB869B3ACE2}"/>
            </p228:event>
            <p228:event time="2025-09-22T18:22:38.086" id="{AE12B19A-134C-4DB5-9CFD-4E023A3CCF1F}">
              <p228:atrbtn authorId="{A62F0812-28F3-3044-24E6-FABEEA5966DD}"/>
              <p228:anchr>
                <p228:comment id="{AA10819F-3E50-4169-ABB0-EE6955636853}"/>
              </p228:anchr>
              <p228:title val="Can you please update this slide @Candy Akin "/>
            </p228:event>
            <p228:event time="2025-09-22T18:22:38.086" id="{55227E4D-F4FE-43F4-AAA8-7BB86971D646}">
              <p228:atrbtn authorId="{A62F0812-28F3-3044-24E6-FABEEA5966DD}"/>
              <p228:anchr>
                <p228:comment id="{AA10819F-3E50-4169-ABB0-EE6955636853}"/>
              </p228:anchr>
              <p228:date stDt="2025-09-22T18:22:38.086" endDt="2025-09-22T18:22:38.086"/>
            </p228:event>
          </p228:history>
        </p228:taskDetails>
      </p:ext>
    </p188:extLst>
  </p188:cm>
</p188:cmLst>
</file>

<file path=ppt/comments/modernComment_191_6562B84D.xml><?xml version="1.0" encoding="utf-8"?>
<p188:cmLst xmlns:a="http://schemas.openxmlformats.org/drawingml/2006/main" xmlns:r="http://schemas.openxmlformats.org/officeDocument/2006/relationships" xmlns:p188="http://schemas.microsoft.com/office/powerpoint/2018/8/main">
  <p188:cm id="{0E3576FA-2357-4565-B538-2B72A95E7745}" authorId="{A62F0812-28F3-3044-24E6-FABEEA5966DD}" created="2025-09-22T16:57:19.959" startDate="2025-09-22T16:57:19.959" dueDate="2025-09-22T16:57:19.959" assignedTo="{B0B754B2-68CF-755D-ACF2-D5F5B7BF057C}" title="Please update this @Brian Hanno ">
    <pc:sldMkLst xmlns:pc="http://schemas.microsoft.com/office/powerpoint/2013/main/command">
      <pc:docMk/>
      <pc:sldMk cId="1700968525" sldId="401"/>
    </pc:sldMkLst>
    <p188:replyLst>
      <p188:reply id="{72DFC5FB-823C-43C8-89EB-E71882E5DD7B}" authorId="{B0B754B2-68CF-755D-ACF2-D5F5B7BF057C}" created="2025-09-24T14:18:10.339">
        <p188:txBody>
          <a:bodyPr/>
          <a:lstStyle/>
          <a:p>
            <a:r>
              <a:rPr lang="en-US"/>
              <a:t>[@Timothy Hunt] this has been updated</a:t>
            </a:r>
          </a:p>
        </p188:txBody>
      </p188:reply>
      <p188:reply id="{73D50869-81B5-433F-81DF-C2F2D964EC55}" authorId="{A62F0812-28F3-3044-24E6-FABEEA5966DD}" created="2025-10-16T16:40:05.329">
        <p188:txBody>
          <a:bodyPr/>
          <a:lstStyle/>
          <a:p>
            <a:r>
              <a:rPr lang="en-US"/>
              <a:t>Can we add Data analytics [@Brian Hanno] </a:t>
            </a:r>
          </a:p>
        </p188:txBody>
      </p188:reply>
      <p188:reply id="{1E0B7EDF-20E2-4B96-83B0-EA7B53B8C82F}" authorId="{B0B754B2-68CF-755D-ACF2-D5F5B7BF057C}" created="2025-10-16T16:50:39.489">
        <p188:txBody>
          <a:bodyPr/>
          <a:lstStyle/>
          <a:p>
            <a:r>
              <a:rPr lang="en-US"/>
              <a:t>[@Timothy Hunt] this is 60k?</a:t>
            </a:r>
          </a:p>
        </p188:txBody>
      </p188:reply>
      <p188:reply id="{89A633B9-EC30-4269-85C8-6C34888ECDCA}" authorId="{A62F0812-28F3-3044-24E6-FABEEA5966DD}" created="2025-10-16T17:52:22.100">
        <p188:txBody>
          <a:bodyPr/>
          <a:lstStyle/>
          <a:p>
            <a:r>
              <a:rPr lang="en-US"/>
              <a:t>yes</a:t>
            </a:r>
          </a:p>
        </p188:txBody>
        <p188:extLst>
          <p:ext xmlns:p="http://schemas.openxmlformats.org/presentationml/2006/main" uri="{57CB4572-C831-44C2-8A1C-0ADB6CCDFE69}">
            <p223:reactions xmlns:p223="http://schemas.microsoft.com/office/powerpoint/2022/03/main">
              <p223:rxn type="👍">
                <p223:instance time="2025-10-17T18:57:14.959" authorId="{B0B754B2-68CF-755D-ACF2-D5F5B7BF057C}"/>
              </p223:rxn>
            </p223:reactions>
          </p:ext>
        </p188:extLst>
      </p188:reply>
    </p188:replyLst>
    <p188:txBody>
      <a:bodyPr/>
      <a:lstStyle/>
      <a:p>
        <a:r>
          <a:rPr lang="en-US"/>
          <a:t>Please update this [@Brian Hanno] </a:t>
        </a:r>
      </a:p>
    </p188:txBody>
    <p188:extLst>
      <p:ext xmlns:p="http://schemas.openxmlformats.org/presentationml/2006/main" uri="{5BB2D875-25FF-4072-B9AC-8F64D62656EB}">
        <p228:taskDetails xmlns:p228="http://schemas.microsoft.com/office/powerpoint/2022/08/main">
          <p228:history>
            <p228:event time="2025-09-22T16:57:19.959" id="{5AEE2CED-DAC0-4F1D-B6CB-3B0450366B6C}">
              <p228:atrbtn authorId="{A62F0812-28F3-3044-24E6-FABEEA5966DD}"/>
              <p228:anchr>
                <p228:comment id="{0E3576FA-2357-4565-B538-2B72A95E7745}"/>
              </p228:anchr>
              <p228:add/>
            </p228:event>
            <p228:event time="2025-09-22T16:57:19.959" id="{B541784A-9F8B-45F8-9249-2622B12031B8}">
              <p228:atrbtn authorId="{A62F0812-28F3-3044-24E6-FABEEA5966DD}"/>
              <p228:anchr>
                <p228:comment id="{0E3576FA-2357-4565-B538-2B72A95E7745}"/>
              </p228:anchr>
              <p228:asgn authorId="{B0B754B2-68CF-755D-ACF2-D5F5B7BF057C}"/>
            </p228:event>
            <p228:event time="2025-09-22T16:57:19.959" id="{650DDE70-B250-4FF4-A500-FA10CBF1462E}">
              <p228:atrbtn authorId="{A62F0812-28F3-3044-24E6-FABEEA5966DD}"/>
              <p228:anchr>
                <p228:comment id="{0E3576FA-2357-4565-B538-2B72A95E7745}"/>
              </p228:anchr>
              <p228:title val="Please update this @Brian Hanno "/>
            </p228:event>
            <p228:event time="2025-09-22T16:57:19.959" id="{E679C642-A813-4996-A1B0-737D944AC7BE}">
              <p228:atrbtn authorId="{A62F0812-28F3-3044-24E6-FABEEA5966DD}"/>
              <p228:anchr>
                <p228:comment id="{0E3576FA-2357-4565-B538-2B72A95E7745}"/>
              </p228:anchr>
              <p228:date stDt="2025-09-22T16:57:19.959" endDt="2025-09-22T16:57:19.959"/>
            </p228:event>
          </p228:history>
        </p228:taskDetails>
      </p:ext>
    </p188:extLst>
  </p188:cm>
</p188:cmLst>
</file>

<file path=ppt/comments/modernComment_199_48671F50.xml><?xml version="1.0" encoding="utf-8"?>
<p188:cmLst xmlns:a="http://schemas.openxmlformats.org/drawingml/2006/main" xmlns:r="http://schemas.openxmlformats.org/officeDocument/2006/relationships" xmlns:p188="http://schemas.microsoft.com/office/powerpoint/2018/8/main">
  <p188:cm id="{8C56D67E-B082-408F-B6FC-0C002ED7CE32}" authorId="{FA929FD4-7143-9F30-7611-0F2600214893}" created="2025-10-17T18:48:32.250">
    <ac:deMkLst xmlns:ac="http://schemas.microsoft.com/office/drawing/2013/main/command">
      <pc:docMk xmlns:pc="http://schemas.microsoft.com/office/powerpoint/2013/main/command"/>
      <pc:sldMk xmlns:pc="http://schemas.microsoft.com/office/powerpoint/2013/main/command" cId="1214717776" sldId="409"/>
      <ac:spMk id="3" creationId="{6810FAC6-A3B5-A38A-CE53-29E626C729BA}"/>
    </ac:deMkLst>
    <p188:txBody>
      <a:bodyPr/>
      <a:lstStyle/>
      <a:p>
        <a:r>
          <a:rPr lang="en-US"/>
          <a:t>[@Timothy Hunt] these are all updated</a:t>
        </a:r>
      </a:p>
    </p188:txBody>
  </p188:cm>
</p188:cmLst>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9E600D-C903-4B46-8199-F5BA7FD73552}" type="doc">
      <dgm:prSet loTypeId="urn:microsoft.com/office/officeart/2016/7/layout/BasicTimeline" loCatId="process" qsTypeId="urn:microsoft.com/office/officeart/2005/8/quickstyle/simple1" qsCatId="simple" csTypeId="urn:microsoft.com/office/officeart/2005/8/colors/colorful2" csCatId="colorful" phldr="1"/>
      <dgm:spPr/>
      <dgm:t>
        <a:bodyPr/>
        <a:lstStyle/>
        <a:p>
          <a:endParaRPr lang="en-US"/>
        </a:p>
      </dgm:t>
    </dgm:pt>
    <dgm:pt modelId="{3DA92DA3-4AC0-4FDF-B347-4820B8C25402}">
      <dgm:prSet phldr="0"/>
      <dgm:spPr/>
      <dgm:t>
        <a:bodyPr/>
        <a:lstStyle/>
        <a:p>
          <a:pPr>
            <a:defRPr b="1"/>
          </a:pPr>
          <a:r>
            <a:rPr lang="en-US">
              <a:latin typeface="Calibri Light" panose="020F0302020204030204"/>
            </a:rPr>
            <a:t>1 Jul.</a:t>
          </a:r>
          <a:endParaRPr lang="en-US"/>
        </a:p>
      </dgm:t>
    </dgm:pt>
    <dgm:pt modelId="{18DE9D71-B3D4-46FB-8079-AF081524F43C}" type="parTrans" cxnId="{7D2F232A-0A92-4CAD-8E6F-122229293225}">
      <dgm:prSet/>
      <dgm:spPr/>
      <dgm:t>
        <a:bodyPr/>
        <a:lstStyle/>
        <a:p>
          <a:endParaRPr lang="en-US"/>
        </a:p>
      </dgm:t>
    </dgm:pt>
    <dgm:pt modelId="{D5B93F05-CFDA-4AE0-8058-27CC86F06BA4}" type="sibTrans" cxnId="{7D2F232A-0A92-4CAD-8E6F-122229293225}">
      <dgm:prSet/>
      <dgm:spPr/>
      <dgm:t>
        <a:bodyPr/>
        <a:lstStyle/>
        <a:p>
          <a:endParaRPr lang="en-US"/>
        </a:p>
      </dgm:t>
    </dgm:pt>
    <dgm:pt modelId="{F6BE043D-DDFE-471E-992F-D63CB75B7D9A}">
      <dgm:prSet/>
      <dgm:spPr/>
      <dgm:t>
        <a:bodyPr/>
        <a:lstStyle/>
        <a:p>
          <a:r>
            <a:rPr lang="en-US"/>
            <a:t>Departments Begin Inputting Budget Requests</a:t>
          </a:r>
        </a:p>
      </dgm:t>
    </dgm:pt>
    <dgm:pt modelId="{6F3F732C-F26E-4BAF-B0EC-875E8B7A1778}" type="parTrans" cxnId="{29363B94-A5D7-48DA-947D-73ECDB0303E9}">
      <dgm:prSet/>
      <dgm:spPr/>
      <dgm:t>
        <a:bodyPr/>
        <a:lstStyle/>
        <a:p>
          <a:endParaRPr lang="en-US"/>
        </a:p>
      </dgm:t>
    </dgm:pt>
    <dgm:pt modelId="{D0FACB29-DA44-47D5-8561-7A76272E36FE}" type="sibTrans" cxnId="{29363B94-A5D7-48DA-947D-73ECDB0303E9}">
      <dgm:prSet/>
      <dgm:spPr/>
      <dgm:t>
        <a:bodyPr/>
        <a:lstStyle/>
        <a:p>
          <a:endParaRPr lang="en-US"/>
        </a:p>
      </dgm:t>
    </dgm:pt>
    <dgm:pt modelId="{4028E742-808A-4C8B-BB28-B774E2D81441}">
      <dgm:prSet phldr="0"/>
      <dgm:spPr/>
      <dgm:t>
        <a:bodyPr/>
        <a:lstStyle/>
        <a:p>
          <a:pPr>
            <a:defRPr b="1"/>
          </a:pPr>
          <a:r>
            <a:rPr lang="en-US">
              <a:latin typeface="Calibri Light" panose="020F0302020204030204"/>
            </a:rPr>
            <a:t>21 Jul. - 1 Aug.</a:t>
          </a:r>
          <a:endParaRPr lang="en-US"/>
        </a:p>
      </dgm:t>
    </dgm:pt>
    <dgm:pt modelId="{C001B704-992B-47E9-A6C9-B8E3FF09459E}" type="parTrans" cxnId="{70461547-93AB-4B8E-B738-00AF7DCAB3B5}">
      <dgm:prSet/>
      <dgm:spPr/>
      <dgm:t>
        <a:bodyPr/>
        <a:lstStyle/>
        <a:p>
          <a:endParaRPr lang="en-US"/>
        </a:p>
      </dgm:t>
    </dgm:pt>
    <dgm:pt modelId="{DF23A9BB-8EDA-4206-8CC8-495E5E9366F5}" type="sibTrans" cxnId="{70461547-93AB-4B8E-B738-00AF7DCAB3B5}">
      <dgm:prSet/>
      <dgm:spPr/>
      <dgm:t>
        <a:bodyPr/>
        <a:lstStyle/>
        <a:p>
          <a:endParaRPr lang="en-US"/>
        </a:p>
      </dgm:t>
    </dgm:pt>
    <dgm:pt modelId="{FFDBCE01-1C97-4A2D-95DF-72380FE8C6BB}">
      <dgm:prSet/>
      <dgm:spPr/>
      <dgm:t>
        <a:bodyPr/>
        <a:lstStyle/>
        <a:p>
          <a:r>
            <a:rPr lang="en-US"/>
            <a:t>County Manager and County Treasurer meet with Department Heads</a:t>
          </a:r>
        </a:p>
      </dgm:t>
    </dgm:pt>
    <dgm:pt modelId="{04F2E41F-B369-4013-AA8C-6FBE9C03E1EA}" type="parTrans" cxnId="{7A5F8B65-A2EA-43EE-8270-2636C9A00C1A}">
      <dgm:prSet/>
      <dgm:spPr/>
      <dgm:t>
        <a:bodyPr/>
        <a:lstStyle/>
        <a:p>
          <a:endParaRPr lang="en-US"/>
        </a:p>
      </dgm:t>
    </dgm:pt>
    <dgm:pt modelId="{5865CEEF-E6A0-4852-9063-72D496B3DD94}" type="sibTrans" cxnId="{7A5F8B65-A2EA-43EE-8270-2636C9A00C1A}">
      <dgm:prSet/>
      <dgm:spPr/>
      <dgm:t>
        <a:bodyPr/>
        <a:lstStyle/>
        <a:p>
          <a:endParaRPr lang="en-US"/>
        </a:p>
      </dgm:t>
    </dgm:pt>
    <dgm:pt modelId="{9FDB9CBD-D31D-4DE0-896E-CD6799D9F131}">
      <dgm:prSet/>
      <dgm:spPr/>
      <dgm:t>
        <a:bodyPr/>
        <a:lstStyle/>
        <a:p>
          <a:pPr>
            <a:defRPr b="1"/>
          </a:pPr>
          <a:r>
            <a:rPr lang="en-US" b="1">
              <a:latin typeface="Calibri Light" panose="020F0302020204030204"/>
            </a:rPr>
            <a:t>16</a:t>
          </a:r>
          <a:r>
            <a:rPr lang="en-US"/>
            <a:t> </a:t>
          </a:r>
          <a:r>
            <a:rPr lang="en-US" b="0"/>
            <a:t>Sep.</a:t>
          </a:r>
        </a:p>
      </dgm:t>
    </dgm:pt>
    <dgm:pt modelId="{B718134F-0570-411F-83EA-B319A5130B4D}" type="parTrans" cxnId="{E2093BAD-14B4-43C9-863A-D19BEE865F48}">
      <dgm:prSet/>
      <dgm:spPr/>
      <dgm:t>
        <a:bodyPr/>
        <a:lstStyle/>
        <a:p>
          <a:endParaRPr lang="en-US"/>
        </a:p>
      </dgm:t>
    </dgm:pt>
    <dgm:pt modelId="{1F0FC179-557B-4EC7-908D-BFCFFFFDE8F8}" type="sibTrans" cxnId="{E2093BAD-14B4-43C9-863A-D19BEE865F48}">
      <dgm:prSet/>
      <dgm:spPr/>
      <dgm:t>
        <a:bodyPr/>
        <a:lstStyle/>
        <a:p>
          <a:endParaRPr lang="en-US"/>
        </a:p>
      </dgm:t>
    </dgm:pt>
    <dgm:pt modelId="{C4FA9188-187F-463B-9200-6C63B61B48A1}">
      <dgm:prSet/>
      <dgm:spPr/>
      <dgm:t>
        <a:bodyPr/>
        <a:lstStyle/>
        <a:p>
          <a:r>
            <a:rPr lang="en-US"/>
            <a:t>Committees Discuss Preliminary Budget Issues</a:t>
          </a:r>
        </a:p>
      </dgm:t>
    </dgm:pt>
    <dgm:pt modelId="{BC9D3475-7426-44CC-9B1B-8235597B766E}" type="parTrans" cxnId="{D428E72A-21FA-4232-A138-02D3C56A0B26}">
      <dgm:prSet/>
      <dgm:spPr/>
      <dgm:t>
        <a:bodyPr/>
        <a:lstStyle/>
        <a:p>
          <a:endParaRPr lang="en-US"/>
        </a:p>
      </dgm:t>
    </dgm:pt>
    <dgm:pt modelId="{937BB6B2-B204-485D-8E34-705B64E3E70C}" type="sibTrans" cxnId="{D428E72A-21FA-4232-A138-02D3C56A0B26}">
      <dgm:prSet/>
      <dgm:spPr/>
      <dgm:t>
        <a:bodyPr/>
        <a:lstStyle/>
        <a:p>
          <a:endParaRPr lang="en-US"/>
        </a:p>
      </dgm:t>
    </dgm:pt>
    <dgm:pt modelId="{8D90D6C7-50F4-474F-83A9-51E21668C4D7}">
      <dgm:prSet/>
      <dgm:spPr/>
      <dgm:t>
        <a:bodyPr/>
        <a:lstStyle/>
        <a:p>
          <a:r>
            <a:rPr lang="en-US"/>
            <a:t>(Personnel &amp; Capital)</a:t>
          </a:r>
        </a:p>
      </dgm:t>
    </dgm:pt>
    <dgm:pt modelId="{1AD8C686-1138-45A3-BD04-B0C8F3E00A75}" type="parTrans" cxnId="{DF1C6D54-B6FE-466F-B17F-78212DF16E59}">
      <dgm:prSet/>
      <dgm:spPr/>
      <dgm:t>
        <a:bodyPr/>
        <a:lstStyle/>
        <a:p>
          <a:endParaRPr lang="en-US"/>
        </a:p>
      </dgm:t>
    </dgm:pt>
    <dgm:pt modelId="{6D2FCC69-E3B3-41A1-A966-6443B629FC7C}" type="sibTrans" cxnId="{DF1C6D54-B6FE-466F-B17F-78212DF16E59}">
      <dgm:prSet/>
      <dgm:spPr/>
      <dgm:t>
        <a:bodyPr/>
        <a:lstStyle/>
        <a:p>
          <a:endParaRPr lang="en-US"/>
        </a:p>
      </dgm:t>
    </dgm:pt>
    <dgm:pt modelId="{B90F36D1-709A-4370-A48B-71585BD38AAD}">
      <dgm:prSet/>
      <dgm:spPr/>
      <dgm:t>
        <a:bodyPr/>
        <a:lstStyle/>
        <a:p>
          <a:pPr>
            <a:defRPr b="1"/>
          </a:pPr>
          <a:r>
            <a:rPr lang="en-US">
              <a:latin typeface="Calibri Light" panose="020F0302020204030204"/>
            </a:rPr>
            <a:t>21 Oct</a:t>
          </a:r>
          <a:r>
            <a:rPr lang="en-US"/>
            <a:t>.</a:t>
          </a:r>
        </a:p>
      </dgm:t>
    </dgm:pt>
    <dgm:pt modelId="{91C671D0-CE70-4B4A-8649-812477F38AA5}" type="parTrans" cxnId="{36B0297F-A086-4E08-92F9-A5A27804C361}">
      <dgm:prSet/>
      <dgm:spPr/>
      <dgm:t>
        <a:bodyPr/>
        <a:lstStyle/>
        <a:p>
          <a:endParaRPr lang="en-US"/>
        </a:p>
      </dgm:t>
    </dgm:pt>
    <dgm:pt modelId="{65B25EB9-AE14-4A34-91A9-49B4E2CDFA75}" type="sibTrans" cxnId="{36B0297F-A086-4E08-92F9-A5A27804C361}">
      <dgm:prSet/>
      <dgm:spPr/>
      <dgm:t>
        <a:bodyPr/>
        <a:lstStyle/>
        <a:p>
          <a:endParaRPr lang="en-US"/>
        </a:p>
      </dgm:t>
    </dgm:pt>
    <dgm:pt modelId="{CFB6D03D-B9CB-4935-B525-00F01FAA841F}">
      <dgm:prSet/>
      <dgm:spPr>
        <a:solidFill>
          <a:srgbClr val="FFFF00">
            <a:alpha val="90000"/>
          </a:srgbClr>
        </a:solidFill>
        <a:ln>
          <a:solidFill>
            <a:srgbClr val="FFFF00"/>
          </a:solidFill>
        </a:ln>
      </dgm:spPr>
      <dgm:t>
        <a:bodyPr/>
        <a:lstStyle/>
        <a:p>
          <a:r>
            <a:rPr lang="en-US"/>
            <a:t>Budget Workshop</a:t>
          </a:r>
        </a:p>
      </dgm:t>
    </dgm:pt>
    <dgm:pt modelId="{404D5715-8BEA-43B4-A86A-5813B89231D0}" type="parTrans" cxnId="{C6F69264-4286-48C4-B881-93F1A60C2450}">
      <dgm:prSet/>
      <dgm:spPr/>
      <dgm:t>
        <a:bodyPr/>
        <a:lstStyle/>
        <a:p>
          <a:endParaRPr lang="en-US"/>
        </a:p>
      </dgm:t>
    </dgm:pt>
    <dgm:pt modelId="{1C983675-2406-498C-94DA-0EB09998DDC8}" type="sibTrans" cxnId="{C6F69264-4286-48C4-B881-93F1A60C2450}">
      <dgm:prSet/>
      <dgm:spPr/>
      <dgm:t>
        <a:bodyPr/>
        <a:lstStyle/>
        <a:p>
          <a:endParaRPr lang="en-US"/>
        </a:p>
      </dgm:t>
    </dgm:pt>
    <dgm:pt modelId="{F39DDD7C-3A90-4CC6-8FAB-D00074A95DBB}">
      <dgm:prSet/>
      <dgm:spPr/>
      <dgm:t>
        <a:bodyPr/>
        <a:lstStyle/>
        <a:p>
          <a:pPr>
            <a:defRPr b="1"/>
          </a:pPr>
          <a:r>
            <a:rPr lang="en-US">
              <a:latin typeface="Calibri Light" panose="020F0302020204030204"/>
            </a:rPr>
            <a:t>4 Nov</a:t>
          </a:r>
          <a:r>
            <a:rPr lang="en-US"/>
            <a:t>.</a:t>
          </a:r>
        </a:p>
      </dgm:t>
    </dgm:pt>
    <dgm:pt modelId="{E5D7C29A-FCC8-4170-8FEE-71CEDF88C91E}" type="parTrans" cxnId="{F5FDF069-AD05-4EC4-8F96-24EE1AF5803B}">
      <dgm:prSet/>
      <dgm:spPr/>
      <dgm:t>
        <a:bodyPr/>
        <a:lstStyle/>
        <a:p>
          <a:endParaRPr lang="en-US"/>
        </a:p>
      </dgm:t>
    </dgm:pt>
    <dgm:pt modelId="{A23B93DF-B850-43BF-BDF1-85C5B6017CCF}" type="sibTrans" cxnId="{F5FDF069-AD05-4EC4-8F96-24EE1AF5803B}">
      <dgm:prSet/>
      <dgm:spPr/>
      <dgm:t>
        <a:bodyPr/>
        <a:lstStyle/>
        <a:p>
          <a:endParaRPr lang="en-US"/>
        </a:p>
      </dgm:t>
    </dgm:pt>
    <dgm:pt modelId="{1CF5ECDB-FDB6-4BE0-8231-83094A1069BA}">
      <dgm:prSet/>
      <dgm:spPr/>
      <dgm:t>
        <a:bodyPr/>
        <a:lstStyle/>
        <a:p>
          <a:r>
            <a:rPr lang="en-US"/>
            <a:t>Tentative Budget Presented to BOL</a:t>
          </a:r>
        </a:p>
      </dgm:t>
    </dgm:pt>
    <dgm:pt modelId="{10E58119-C4E3-4A44-B3F9-8FADEC0C7404}" type="parTrans" cxnId="{30D7DD3C-8DAC-4E99-9A7E-8FEA7C34538E}">
      <dgm:prSet/>
      <dgm:spPr/>
      <dgm:t>
        <a:bodyPr/>
        <a:lstStyle/>
        <a:p>
          <a:endParaRPr lang="en-US"/>
        </a:p>
      </dgm:t>
    </dgm:pt>
    <dgm:pt modelId="{470CEB17-F374-4BAC-B0E6-4E7C4D4FE749}" type="sibTrans" cxnId="{30D7DD3C-8DAC-4E99-9A7E-8FEA7C34538E}">
      <dgm:prSet/>
      <dgm:spPr/>
      <dgm:t>
        <a:bodyPr/>
        <a:lstStyle/>
        <a:p>
          <a:endParaRPr lang="en-US"/>
        </a:p>
      </dgm:t>
    </dgm:pt>
    <dgm:pt modelId="{7F31EC8A-6C19-4BCD-8AFA-BF8C5A2F478A}">
      <dgm:prSet/>
      <dgm:spPr/>
      <dgm:t>
        <a:bodyPr/>
        <a:lstStyle/>
        <a:p>
          <a:pPr rtl="0">
            <a:defRPr b="1"/>
          </a:pPr>
          <a:r>
            <a:rPr lang="en-US" b="0">
              <a:latin typeface="Calibri Light" panose="020F0302020204030204"/>
            </a:rPr>
            <a:t>18 Nov</a:t>
          </a:r>
          <a:r>
            <a:rPr lang="en-US" b="0"/>
            <a:t>.</a:t>
          </a:r>
        </a:p>
      </dgm:t>
    </dgm:pt>
    <dgm:pt modelId="{D284F8E5-0369-4E3A-8C69-12E295C6B1DF}" type="parTrans" cxnId="{3AD12266-7FDD-4BFF-8352-F1D6CE115BAB}">
      <dgm:prSet/>
      <dgm:spPr/>
      <dgm:t>
        <a:bodyPr/>
        <a:lstStyle/>
        <a:p>
          <a:endParaRPr lang="en-US"/>
        </a:p>
      </dgm:t>
    </dgm:pt>
    <dgm:pt modelId="{FCCA9842-BE24-4749-8D3D-013EC12EE7B0}" type="sibTrans" cxnId="{3AD12266-7FDD-4BFF-8352-F1D6CE115BAB}">
      <dgm:prSet/>
      <dgm:spPr/>
      <dgm:t>
        <a:bodyPr/>
        <a:lstStyle/>
        <a:p>
          <a:endParaRPr lang="en-US"/>
        </a:p>
      </dgm:t>
    </dgm:pt>
    <dgm:pt modelId="{E6874279-E720-4318-88E5-2E6C437BE55B}">
      <dgm:prSet/>
      <dgm:spPr/>
      <dgm:t>
        <a:bodyPr/>
        <a:lstStyle/>
        <a:p>
          <a:r>
            <a:rPr lang="en-US"/>
            <a:t>Budget Hearing</a:t>
          </a:r>
        </a:p>
      </dgm:t>
    </dgm:pt>
    <dgm:pt modelId="{C12A7493-C79B-4566-9159-94D0AE0D72A8}" type="parTrans" cxnId="{BCCCCD1D-30BB-471D-8986-52C443D73BFA}">
      <dgm:prSet/>
      <dgm:spPr/>
      <dgm:t>
        <a:bodyPr/>
        <a:lstStyle/>
        <a:p>
          <a:endParaRPr lang="en-US"/>
        </a:p>
      </dgm:t>
    </dgm:pt>
    <dgm:pt modelId="{0B0012C4-35DE-4118-AA62-FBC973E5C54D}" type="sibTrans" cxnId="{BCCCCD1D-30BB-471D-8986-52C443D73BFA}">
      <dgm:prSet/>
      <dgm:spPr/>
      <dgm:t>
        <a:bodyPr/>
        <a:lstStyle/>
        <a:p>
          <a:endParaRPr lang="en-US"/>
        </a:p>
      </dgm:t>
    </dgm:pt>
    <dgm:pt modelId="{461ADF9B-C873-4183-92FD-259C9413C54E}">
      <dgm:prSet/>
      <dgm:spPr/>
      <dgm:t>
        <a:bodyPr/>
        <a:lstStyle/>
        <a:p>
          <a:r>
            <a:rPr lang="en-US"/>
            <a:t>Budget can be Adopted Anytime After Hearing</a:t>
          </a:r>
        </a:p>
      </dgm:t>
    </dgm:pt>
    <dgm:pt modelId="{3E846643-B674-4C80-A4D3-834D6A62B55A}" type="parTrans" cxnId="{78BF592C-644A-4B5D-89AE-0B66763E24EC}">
      <dgm:prSet/>
      <dgm:spPr/>
      <dgm:t>
        <a:bodyPr/>
        <a:lstStyle/>
        <a:p>
          <a:endParaRPr lang="en-US"/>
        </a:p>
      </dgm:t>
    </dgm:pt>
    <dgm:pt modelId="{6545D07C-F320-4CA2-9C23-F256AC991C9C}" type="sibTrans" cxnId="{78BF592C-644A-4B5D-89AE-0B66763E24EC}">
      <dgm:prSet/>
      <dgm:spPr/>
      <dgm:t>
        <a:bodyPr/>
        <a:lstStyle/>
        <a:p>
          <a:endParaRPr lang="en-US"/>
        </a:p>
      </dgm:t>
    </dgm:pt>
    <dgm:pt modelId="{386FD2A4-EE01-4FB9-B5DE-31ACC2F0FBD1}" type="pres">
      <dgm:prSet presAssocID="{1D9E600D-C903-4B46-8199-F5BA7FD73552}" presName="root" presStyleCnt="0">
        <dgm:presLayoutVars>
          <dgm:chMax/>
          <dgm:chPref/>
          <dgm:animLvl val="lvl"/>
        </dgm:presLayoutVars>
      </dgm:prSet>
      <dgm:spPr/>
    </dgm:pt>
    <dgm:pt modelId="{1CC7B9F7-FB49-49CB-8AFA-9AB97DF1D408}" type="pres">
      <dgm:prSet presAssocID="{1D9E600D-C903-4B46-8199-F5BA7FD73552}" presName="divider" presStyleLbl="fgAccFollowNode1" presStyleIdx="0" presStyleCnt="1"/>
      <dgm:spPr>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tailEnd type="triangle" w="lg" len="lg"/>
        </a:ln>
        <a:effectLst/>
      </dgm:spPr>
    </dgm:pt>
    <dgm:pt modelId="{05E24370-410D-47D6-B888-E41B78C379A1}" type="pres">
      <dgm:prSet presAssocID="{1D9E600D-C903-4B46-8199-F5BA7FD73552}" presName="nodes" presStyleCnt="0">
        <dgm:presLayoutVars>
          <dgm:chMax/>
          <dgm:chPref/>
          <dgm:animLvl val="lvl"/>
        </dgm:presLayoutVars>
      </dgm:prSet>
      <dgm:spPr/>
    </dgm:pt>
    <dgm:pt modelId="{3E8A1F09-006F-4817-856B-DBED9A0451FB}" type="pres">
      <dgm:prSet presAssocID="{3DA92DA3-4AC0-4FDF-B347-4820B8C25402}" presName="composite" presStyleCnt="0"/>
      <dgm:spPr/>
    </dgm:pt>
    <dgm:pt modelId="{C8FFD03D-D843-4BFB-AA47-232BB84BEDF5}" type="pres">
      <dgm:prSet presAssocID="{3DA92DA3-4AC0-4FDF-B347-4820B8C25402}" presName="L1TextContainer" presStyleLbl="revTx" presStyleIdx="0" presStyleCnt="6">
        <dgm:presLayoutVars>
          <dgm:chMax val="1"/>
          <dgm:chPref val="1"/>
          <dgm:bulletEnabled val="1"/>
        </dgm:presLayoutVars>
      </dgm:prSet>
      <dgm:spPr/>
    </dgm:pt>
    <dgm:pt modelId="{0C19D33E-9673-4451-A6A1-12DC34B19ACD}" type="pres">
      <dgm:prSet presAssocID="{3DA92DA3-4AC0-4FDF-B347-4820B8C25402}" presName="L2TextContainerWrapper" presStyleCnt="0">
        <dgm:presLayoutVars>
          <dgm:chMax val="0"/>
          <dgm:chPref val="0"/>
          <dgm:bulletEnabled val="1"/>
        </dgm:presLayoutVars>
      </dgm:prSet>
      <dgm:spPr/>
    </dgm:pt>
    <dgm:pt modelId="{8C5AC0AB-EFAF-45F0-8065-363EA08AABD6}" type="pres">
      <dgm:prSet presAssocID="{3DA92DA3-4AC0-4FDF-B347-4820B8C25402}" presName="L2TextContainer" presStyleLbl="bgAcc1" presStyleIdx="0" presStyleCnt="6"/>
      <dgm:spPr/>
    </dgm:pt>
    <dgm:pt modelId="{397E58C0-FAB9-48F0-B1CB-B921A42295F0}" type="pres">
      <dgm:prSet presAssocID="{3DA92DA3-4AC0-4FDF-B347-4820B8C25402}" presName="FlexibleEmptyPlaceHolder" presStyleCnt="0"/>
      <dgm:spPr/>
    </dgm:pt>
    <dgm:pt modelId="{F9270117-801E-423E-87D0-2BAB122433D3}" type="pres">
      <dgm:prSet presAssocID="{3DA92DA3-4AC0-4FDF-B347-4820B8C25402}" presName="ConnectLine" presStyleLbl="sibTrans1D1" presStyleIdx="0" presStyleCnt="6"/>
      <dgm:spPr>
        <a:noFill/>
        <a:ln w="12700" cap="flat" cmpd="sng" algn="ctr">
          <a:solidFill>
            <a:schemeClr val="accent2">
              <a:hueOff val="0"/>
              <a:satOff val="0"/>
              <a:lumOff val="0"/>
              <a:alphaOff val="0"/>
            </a:schemeClr>
          </a:solidFill>
          <a:prstDash val="dash"/>
        </a:ln>
        <a:effectLst/>
      </dgm:spPr>
    </dgm:pt>
    <dgm:pt modelId="{70F456E9-E980-4CE9-AEAA-B9F5A10BC76D}" type="pres">
      <dgm:prSet presAssocID="{3DA92DA3-4AC0-4FDF-B347-4820B8C25402}" presName="ConnectorPoint" presStyleLbl="alignNode1" presStyleIdx="0" presStyleCnt="6"/>
      <dgm:spPr/>
    </dgm:pt>
    <dgm:pt modelId="{CD6B084A-8251-4EFA-BAE8-825BACAF0DD4}" type="pres">
      <dgm:prSet presAssocID="{3DA92DA3-4AC0-4FDF-B347-4820B8C25402}" presName="EmptyPlaceHolder" presStyleCnt="0"/>
      <dgm:spPr/>
    </dgm:pt>
    <dgm:pt modelId="{CEDED6B3-0D4F-4F63-BBB1-76C8F12AE462}" type="pres">
      <dgm:prSet presAssocID="{D5B93F05-CFDA-4AE0-8058-27CC86F06BA4}" presName="spaceBetweenRectangles" presStyleCnt="0"/>
      <dgm:spPr/>
    </dgm:pt>
    <dgm:pt modelId="{B8D7E106-6C04-44D4-A52F-FAA0E6C89B24}" type="pres">
      <dgm:prSet presAssocID="{4028E742-808A-4C8B-BB28-B774E2D81441}" presName="composite" presStyleCnt="0"/>
      <dgm:spPr/>
    </dgm:pt>
    <dgm:pt modelId="{2BB9C8D1-E7B2-4AD8-9248-953DB5508F66}" type="pres">
      <dgm:prSet presAssocID="{4028E742-808A-4C8B-BB28-B774E2D81441}" presName="L1TextContainer" presStyleLbl="revTx" presStyleIdx="1" presStyleCnt="6">
        <dgm:presLayoutVars>
          <dgm:chMax val="1"/>
          <dgm:chPref val="1"/>
          <dgm:bulletEnabled val="1"/>
        </dgm:presLayoutVars>
      </dgm:prSet>
      <dgm:spPr/>
    </dgm:pt>
    <dgm:pt modelId="{12D55444-C7C1-4581-B642-148FC1A89407}" type="pres">
      <dgm:prSet presAssocID="{4028E742-808A-4C8B-BB28-B774E2D81441}" presName="L2TextContainerWrapper" presStyleCnt="0">
        <dgm:presLayoutVars>
          <dgm:chMax val="0"/>
          <dgm:chPref val="0"/>
          <dgm:bulletEnabled val="1"/>
        </dgm:presLayoutVars>
      </dgm:prSet>
      <dgm:spPr/>
    </dgm:pt>
    <dgm:pt modelId="{DF1C67AD-B74A-49E0-AA93-0FC7005684B9}" type="pres">
      <dgm:prSet presAssocID="{4028E742-808A-4C8B-BB28-B774E2D81441}" presName="L2TextContainer" presStyleLbl="bgAcc1" presStyleIdx="1" presStyleCnt="6"/>
      <dgm:spPr/>
    </dgm:pt>
    <dgm:pt modelId="{D1952528-2068-4AF1-970C-979C20679F38}" type="pres">
      <dgm:prSet presAssocID="{4028E742-808A-4C8B-BB28-B774E2D81441}" presName="FlexibleEmptyPlaceHolder" presStyleCnt="0"/>
      <dgm:spPr/>
    </dgm:pt>
    <dgm:pt modelId="{4C114C68-65A2-4C91-BEA3-324F6619EC1C}" type="pres">
      <dgm:prSet presAssocID="{4028E742-808A-4C8B-BB28-B774E2D81441}" presName="ConnectLine" presStyleLbl="sibTrans1D1" presStyleIdx="1" presStyleCnt="6"/>
      <dgm:spPr>
        <a:noFill/>
        <a:ln w="12700" cap="flat" cmpd="sng" algn="ctr">
          <a:solidFill>
            <a:schemeClr val="accent2">
              <a:hueOff val="-893929"/>
              <a:satOff val="-12020"/>
              <a:lumOff val="7255"/>
              <a:alphaOff val="0"/>
            </a:schemeClr>
          </a:solidFill>
          <a:prstDash val="dash"/>
        </a:ln>
        <a:effectLst/>
      </dgm:spPr>
    </dgm:pt>
    <dgm:pt modelId="{FFCD57E5-2CC4-40D5-AE86-62CD17F36412}" type="pres">
      <dgm:prSet presAssocID="{4028E742-808A-4C8B-BB28-B774E2D81441}" presName="ConnectorPoint" presStyleLbl="alignNode1" presStyleIdx="1" presStyleCnt="6"/>
      <dgm:spPr/>
    </dgm:pt>
    <dgm:pt modelId="{5621B9FC-9835-4D6E-A065-DA3B55EECB4F}" type="pres">
      <dgm:prSet presAssocID="{4028E742-808A-4C8B-BB28-B774E2D81441}" presName="EmptyPlaceHolder" presStyleCnt="0"/>
      <dgm:spPr/>
    </dgm:pt>
    <dgm:pt modelId="{EAE79737-95A9-4320-87A4-65EC1F49D86D}" type="pres">
      <dgm:prSet presAssocID="{DF23A9BB-8EDA-4206-8CC8-495E5E9366F5}" presName="spaceBetweenRectangles" presStyleCnt="0"/>
      <dgm:spPr/>
    </dgm:pt>
    <dgm:pt modelId="{AF71A7B1-9A03-461E-9123-829F93FE8452}" type="pres">
      <dgm:prSet presAssocID="{9FDB9CBD-D31D-4DE0-896E-CD6799D9F131}" presName="composite" presStyleCnt="0"/>
      <dgm:spPr/>
    </dgm:pt>
    <dgm:pt modelId="{D13E8BB9-235D-4664-A4B4-7EE33A3280B1}" type="pres">
      <dgm:prSet presAssocID="{9FDB9CBD-D31D-4DE0-896E-CD6799D9F131}" presName="L1TextContainer" presStyleLbl="revTx" presStyleIdx="2" presStyleCnt="6">
        <dgm:presLayoutVars>
          <dgm:chMax val="1"/>
          <dgm:chPref val="1"/>
          <dgm:bulletEnabled val="1"/>
        </dgm:presLayoutVars>
      </dgm:prSet>
      <dgm:spPr/>
    </dgm:pt>
    <dgm:pt modelId="{3D260135-CEC1-4F05-983A-C78D47276F7B}" type="pres">
      <dgm:prSet presAssocID="{9FDB9CBD-D31D-4DE0-896E-CD6799D9F131}" presName="L2TextContainerWrapper" presStyleCnt="0">
        <dgm:presLayoutVars>
          <dgm:chMax val="0"/>
          <dgm:chPref val="0"/>
          <dgm:bulletEnabled val="1"/>
        </dgm:presLayoutVars>
      </dgm:prSet>
      <dgm:spPr/>
    </dgm:pt>
    <dgm:pt modelId="{18D2D5CE-8C1F-463A-B1ED-A50F4D6C3F1D}" type="pres">
      <dgm:prSet presAssocID="{9FDB9CBD-D31D-4DE0-896E-CD6799D9F131}" presName="L2TextContainer" presStyleLbl="bgAcc1" presStyleIdx="2" presStyleCnt="6"/>
      <dgm:spPr/>
    </dgm:pt>
    <dgm:pt modelId="{90083F55-0BCF-4451-BBDB-5EEFCFD2AF3A}" type="pres">
      <dgm:prSet presAssocID="{9FDB9CBD-D31D-4DE0-896E-CD6799D9F131}" presName="FlexibleEmptyPlaceHolder" presStyleCnt="0"/>
      <dgm:spPr/>
    </dgm:pt>
    <dgm:pt modelId="{8D72B091-17CE-4798-B12D-F4EE83055047}" type="pres">
      <dgm:prSet presAssocID="{9FDB9CBD-D31D-4DE0-896E-CD6799D9F131}" presName="ConnectLine" presStyleLbl="sibTrans1D1" presStyleIdx="2" presStyleCnt="6"/>
      <dgm:spPr>
        <a:noFill/>
        <a:ln w="12700" cap="flat" cmpd="sng" algn="ctr">
          <a:solidFill>
            <a:schemeClr val="accent2">
              <a:hueOff val="-1787858"/>
              <a:satOff val="-24039"/>
              <a:lumOff val="14510"/>
              <a:alphaOff val="0"/>
            </a:schemeClr>
          </a:solidFill>
          <a:prstDash val="dash"/>
        </a:ln>
        <a:effectLst/>
      </dgm:spPr>
    </dgm:pt>
    <dgm:pt modelId="{90DFB112-AA88-443B-9243-8FD205439D40}" type="pres">
      <dgm:prSet presAssocID="{9FDB9CBD-D31D-4DE0-896E-CD6799D9F131}" presName="ConnectorPoint" presStyleLbl="alignNode1" presStyleIdx="2" presStyleCnt="6"/>
      <dgm:spPr/>
    </dgm:pt>
    <dgm:pt modelId="{8078025B-D192-4890-A9F3-139942C88CED}" type="pres">
      <dgm:prSet presAssocID="{9FDB9CBD-D31D-4DE0-896E-CD6799D9F131}" presName="EmptyPlaceHolder" presStyleCnt="0"/>
      <dgm:spPr/>
    </dgm:pt>
    <dgm:pt modelId="{22C7974D-66A9-48CF-BBEA-655E9DD1C63F}" type="pres">
      <dgm:prSet presAssocID="{1F0FC179-557B-4EC7-908D-BFCFFFFDE8F8}" presName="spaceBetweenRectangles" presStyleCnt="0"/>
      <dgm:spPr/>
    </dgm:pt>
    <dgm:pt modelId="{D53680C6-ED9F-46F3-8980-148892BA4F90}" type="pres">
      <dgm:prSet presAssocID="{B90F36D1-709A-4370-A48B-71585BD38AAD}" presName="composite" presStyleCnt="0"/>
      <dgm:spPr/>
    </dgm:pt>
    <dgm:pt modelId="{E232176F-CDF7-4D4F-97BC-C9304C1365BF}" type="pres">
      <dgm:prSet presAssocID="{B90F36D1-709A-4370-A48B-71585BD38AAD}" presName="L1TextContainer" presStyleLbl="revTx" presStyleIdx="3" presStyleCnt="6">
        <dgm:presLayoutVars>
          <dgm:chMax val="1"/>
          <dgm:chPref val="1"/>
          <dgm:bulletEnabled val="1"/>
        </dgm:presLayoutVars>
      </dgm:prSet>
      <dgm:spPr/>
    </dgm:pt>
    <dgm:pt modelId="{1C61F98E-2BF0-4D82-B6BA-5F7B4B5C4E8A}" type="pres">
      <dgm:prSet presAssocID="{B90F36D1-709A-4370-A48B-71585BD38AAD}" presName="L2TextContainerWrapper" presStyleCnt="0">
        <dgm:presLayoutVars>
          <dgm:chMax val="0"/>
          <dgm:chPref val="0"/>
          <dgm:bulletEnabled val="1"/>
        </dgm:presLayoutVars>
      </dgm:prSet>
      <dgm:spPr/>
    </dgm:pt>
    <dgm:pt modelId="{C1E29DA6-43A3-4730-9EB5-6F6FA23F2E93}" type="pres">
      <dgm:prSet presAssocID="{B90F36D1-709A-4370-A48B-71585BD38AAD}" presName="L2TextContainer" presStyleLbl="bgAcc1" presStyleIdx="3" presStyleCnt="6"/>
      <dgm:spPr/>
    </dgm:pt>
    <dgm:pt modelId="{4CA485F9-0868-451B-BACC-581EA19B44C8}" type="pres">
      <dgm:prSet presAssocID="{B90F36D1-709A-4370-A48B-71585BD38AAD}" presName="FlexibleEmptyPlaceHolder" presStyleCnt="0"/>
      <dgm:spPr/>
    </dgm:pt>
    <dgm:pt modelId="{5B8AFAB5-4B4E-46E2-806D-97E6E4454F16}" type="pres">
      <dgm:prSet presAssocID="{B90F36D1-709A-4370-A48B-71585BD38AAD}" presName="ConnectLine" presStyleLbl="sibTrans1D1" presStyleIdx="3" presStyleCnt="6"/>
      <dgm:spPr>
        <a:noFill/>
        <a:ln w="12700" cap="flat" cmpd="sng" algn="ctr">
          <a:solidFill>
            <a:schemeClr val="accent2">
              <a:hueOff val="-2681787"/>
              <a:satOff val="-36059"/>
              <a:lumOff val="21764"/>
              <a:alphaOff val="0"/>
            </a:schemeClr>
          </a:solidFill>
          <a:prstDash val="dash"/>
        </a:ln>
        <a:effectLst/>
      </dgm:spPr>
    </dgm:pt>
    <dgm:pt modelId="{6626237B-CF63-4F16-B618-E134D5E42A40}" type="pres">
      <dgm:prSet presAssocID="{B90F36D1-709A-4370-A48B-71585BD38AAD}" presName="ConnectorPoint" presStyleLbl="alignNode1" presStyleIdx="3" presStyleCnt="6"/>
      <dgm:spPr/>
    </dgm:pt>
    <dgm:pt modelId="{147EF449-CB47-4361-B34E-0B719B6F594F}" type="pres">
      <dgm:prSet presAssocID="{B90F36D1-709A-4370-A48B-71585BD38AAD}" presName="EmptyPlaceHolder" presStyleCnt="0"/>
      <dgm:spPr/>
    </dgm:pt>
    <dgm:pt modelId="{A3A2C8A5-3EBE-427D-874E-5CB7A1E65805}" type="pres">
      <dgm:prSet presAssocID="{65B25EB9-AE14-4A34-91A9-49B4E2CDFA75}" presName="spaceBetweenRectangles" presStyleCnt="0"/>
      <dgm:spPr/>
    </dgm:pt>
    <dgm:pt modelId="{5135EB4F-8E97-4505-8629-A1E0CB1E3E9C}" type="pres">
      <dgm:prSet presAssocID="{F39DDD7C-3A90-4CC6-8FAB-D00074A95DBB}" presName="composite" presStyleCnt="0"/>
      <dgm:spPr/>
    </dgm:pt>
    <dgm:pt modelId="{9BC06F45-7713-4F08-9065-149586A77885}" type="pres">
      <dgm:prSet presAssocID="{F39DDD7C-3A90-4CC6-8FAB-D00074A95DBB}" presName="L1TextContainer" presStyleLbl="revTx" presStyleIdx="4" presStyleCnt="6">
        <dgm:presLayoutVars>
          <dgm:chMax val="1"/>
          <dgm:chPref val="1"/>
          <dgm:bulletEnabled val="1"/>
        </dgm:presLayoutVars>
      </dgm:prSet>
      <dgm:spPr/>
    </dgm:pt>
    <dgm:pt modelId="{57C3440D-C0AA-4BF8-83CA-B3FE72B5625A}" type="pres">
      <dgm:prSet presAssocID="{F39DDD7C-3A90-4CC6-8FAB-D00074A95DBB}" presName="L2TextContainerWrapper" presStyleCnt="0">
        <dgm:presLayoutVars>
          <dgm:chMax val="0"/>
          <dgm:chPref val="0"/>
          <dgm:bulletEnabled val="1"/>
        </dgm:presLayoutVars>
      </dgm:prSet>
      <dgm:spPr/>
    </dgm:pt>
    <dgm:pt modelId="{A3287194-B304-4CB3-BB6D-9D3BF5089C5B}" type="pres">
      <dgm:prSet presAssocID="{F39DDD7C-3A90-4CC6-8FAB-D00074A95DBB}" presName="L2TextContainer" presStyleLbl="bgAcc1" presStyleIdx="4" presStyleCnt="6"/>
      <dgm:spPr/>
    </dgm:pt>
    <dgm:pt modelId="{75C06C6D-9C4C-4191-A380-958102F2CF0F}" type="pres">
      <dgm:prSet presAssocID="{F39DDD7C-3A90-4CC6-8FAB-D00074A95DBB}" presName="FlexibleEmptyPlaceHolder" presStyleCnt="0"/>
      <dgm:spPr/>
    </dgm:pt>
    <dgm:pt modelId="{CCDD40C2-818C-448B-9303-50077481F326}" type="pres">
      <dgm:prSet presAssocID="{F39DDD7C-3A90-4CC6-8FAB-D00074A95DBB}" presName="ConnectLine" presStyleLbl="sibTrans1D1" presStyleIdx="4" presStyleCnt="6"/>
      <dgm:spPr>
        <a:noFill/>
        <a:ln w="12700" cap="flat" cmpd="sng" algn="ctr">
          <a:solidFill>
            <a:schemeClr val="accent2">
              <a:hueOff val="-3575716"/>
              <a:satOff val="-48078"/>
              <a:lumOff val="29019"/>
              <a:alphaOff val="0"/>
            </a:schemeClr>
          </a:solidFill>
          <a:prstDash val="dash"/>
        </a:ln>
        <a:effectLst/>
      </dgm:spPr>
    </dgm:pt>
    <dgm:pt modelId="{8973BACE-CDC3-428C-9897-EF7E7A1B590E}" type="pres">
      <dgm:prSet presAssocID="{F39DDD7C-3A90-4CC6-8FAB-D00074A95DBB}" presName="ConnectorPoint" presStyleLbl="alignNode1" presStyleIdx="4" presStyleCnt="6"/>
      <dgm:spPr/>
    </dgm:pt>
    <dgm:pt modelId="{E7B25A35-A589-4E49-B2FC-558790F3C8EA}" type="pres">
      <dgm:prSet presAssocID="{F39DDD7C-3A90-4CC6-8FAB-D00074A95DBB}" presName="EmptyPlaceHolder" presStyleCnt="0"/>
      <dgm:spPr/>
    </dgm:pt>
    <dgm:pt modelId="{610B0FA7-19C2-4736-95C0-076D571DC9D2}" type="pres">
      <dgm:prSet presAssocID="{A23B93DF-B850-43BF-BDF1-85C5B6017CCF}" presName="spaceBetweenRectangles" presStyleCnt="0"/>
      <dgm:spPr/>
    </dgm:pt>
    <dgm:pt modelId="{C7E74021-0E68-42B5-944E-7D341D3BB658}" type="pres">
      <dgm:prSet presAssocID="{7F31EC8A-6C19-4BCD-8AFA-BF8C5A2F478A}" presName="composite" presStyleCnt="0"/>
      <dgm:spPr/>
    </dgm:pt>
    <dgm:pt modelId="{EC63A585-D78C-4BDD-A5A8-469CF0CF3669}" type="pres">
      <dgm:prSet presAssocID="{7F31EC8A-6C19-4BCD-8AFA-BF8C5A2F478A}" presName="L1TextContainer" presStyleLbl="revTx" presStyleIdx="5" presStyleCnt="6">
        <dgm:presLayoutVars>
          <dgm:chMax val="1"/>
          <dgm:chPref val="1"/>
          <dgm:bulletEnabled val="1"/>
        </dgm:presLayoutVars>
      </dgm:prSet>
      <dgm:spPr/>
    </dgm:pt>
    <dgm:pt modelId="{29263BC2-1B62-46F2-822E-A667132128BF}" type="pres">
      <dgm:prSet presAssocID="{7F31EC8A-6C19-4BCD-8AFA-BF8C5A2F478A}" presName="L2TextContainerWrapper" presStyleCnt="0">
        <dgm:presLayoutVars>
          <dgm:chMax val="0"/>
          <dgm:chPref val="0"/>
          <dgm:bulletEnabled val="1"/>
        </dgm:presLayoutVars>
      </dgm:prSet>
      <dgm:spPr/>
    </dgm:pt>
    <dgm:pt modelId="{CC2A95BD-7789-4A46-864A-2C7E734FF5B3}" type="pres">
      <dgm:prSet presAssocID="{7F31EC8A-6C19-4BCD-8AFA-BF8C5A2F478A}" presName="L2TextContainer" presStyleLbl="bgAcc1" presStyleIdx="5" presStyleCnt="6"/>
      <dgm:spPr/>
    </dgm:pt>
    <dgm:pt modelId="{62DBE848-EDE3-4592-99F9-A79BDDC1DDFF}" type="pres">
      <dgm:prSet presAssocID="{7F31EC8A-6C19-4BCD-8AFA-BF8C5A2F478A}" presName="FlexibleEmptyPlaceHolder" presStyleCnt="0"/>
      <dgm:spPr/>
    </dgm:pt>
    <dgm:pt modelId="{2510CEB8-6FEE-420A-B2D4-1D0E8062E3EA}" type="pres">
      <dgm:prSet presAssocID="{7F31EC8A-6C19-4BCD-8AFA-BF8C5A2F478A}" presName="ConnectLine" presStyleLbl="sibTrans1D1" presStyleIdx="5" presStyleCnt="6"/>
      <dgm:spPr>
        <a:noFill/>
        <a:ln w="12700" cap="flat" cmpd="sng" algn="ctr">
          <a:solidFill>
            <a:schemeClr val="accent2">
              <a:hueOff val="-4469645"/>
              <a:satOff val="-60098"/>
              <a:lumOff val="36274"/>
              <a:alphaOff val="0"/>
            </a:schemeClr>
          </a:solidFill>
          <a:prstDash val="dash"/>
        </a:ln>
        <a:effectLst/>
      </dgm:spPr>
    </dgm:pt>
    <dgm:pt modelId="{11E7A2F7-F29D-418B-B65E-05C022E480D4}" type="pres">
      <dgm:prSet presAssocID="{7F31EC8A-6C19-4BCD-8AFA-BF8C5A2F478A}" presName="ConnectorPoint" presStyleLbl="alignNode1" presStyleIdx="5" presStyleCnt="6"/>
      <dgm:spPr/>
    </dgm:pt>
    <dgm:pt modelId="{F3378858-09AC-4E5F-9328-55E1CEA1C568}" type="pres">
      <dgm:prSet presAssocID="{7F31EC8A-6C19-4BCD-8AFA-BF8C5A2F478A}" presName="EmptyPlaceHolder" presStyleCnt="0"/>
      <dgm:spPr/>
    </dgm:pt>
  </dgm:ptLst>
  <dgm:cxnLst>
    <dgm:cxn modelId="{74725001-575E-41C3-A2FE-C6D8AC7640E1}" type="presOf" srcId="{E6874279-E720-4318-88E5-2E6C437BE55B}" destId="{CC2A95BD-7789-4A46-864A-2C7E734FF5B3}" srcOrd="0" destOrd="0" presId="urn:microsoft.com/office/officeart/2016/7/layout/BasicTimeline"/>
    <dgm:cxn modelId="{5E32231A-660E-49F9-9249-75626CA7DF49}" type="presOf" srcId="{3DA92DA3-4AC0-4FDF-B347-4820B8C25402}" destId="{C8FFD03D-D843-4BFB-AA47-232BB84BEDF5}" srcOrd="0" destOrd="0" presId="urn:microsoft.com/office/officeart/2016/7/layout/BasicTimeline"/>
    <dgm:cxn modelId="{BCCCCD1D-30BB-471D-8986-52C443D73BFA}" srcId="{7F31EC8A-6C19-4BCD-8AFA-BF8C5A2F478A}" destId="{E6874279-E720-4318-88E5-2E6C437BE55B}" srcOrd="0" destOrd="0" parTransId="{C12A7493-C79B-4566-9159-94D0AE0D72A8}" sibTransId="{0B0012C4-35DE-4118-AA62-FBC973E5C54D}"/>
    <dgm:cxn modelId="{39339D23-CB40-4A0A-9DCA-BA200B21FDF6}" type="presOf" srcId="{1D9E600D-C903-4B46-8199-F5BA7FD73552}" destId="{386FD2A4-EE01-4FB9-B5DE-31ACC2F0FBD1}" srcOrd="0" destOrd="0" presId="urn:microsoft.com/office/officeart/2016/7/layout/BasicTimeline"/>
    <dgm:cxn modelId="{7D2F232A-0A92-4CAD-8E6F-122229293225}" srcId="{1D9E600D-C903-4B46-8199-F5BA7FD73552}" destId="{3DA92DA3-4AC0-4FDF-B347-4820B8C25402}" srcOrd="0" destOrd="0" parTransId="{18DE9D71-B3D4-46FB-8079-AF081524F43C}" sibTransId="{D5B93F05-CFDA-4AE0-8058-27CC86F06BA4}"/>
    <dgm:cxn modelId="{D428E72A-21FA-4232-A138-02D3C56A0B26}" srcId="{9FDB9CBD-D31D-4DE0-896E-CD6799D9F131}" destId="{C4FA9188-187F-463B-9200-6C63B61B48A1}" srcOrd="0" destOrd="0" parTransId="{BC9D3475-7426-44CC-9B1B-8235597B766E}" sibTransId="{937BB6B2-B204-485D-8E34-705B64E3E70C}"/>
    <dgm:cxn modelId="{78BF592C-644A-4B5D-89AE-0B66763E24EC}" srcId="{7F31EC8A-6C19-4BCD-8AFA-BF8C5A2F478A}" destId="{461ADF9B-C873-4183-92FD-259C9413C54E}" srcOrd="1" destOrd="0" parTransId="{3E846643-B674-4C80-A4D3-834D6A62B55A}" sibTransId="{6545D07C-F320-4CA2-9C23-F256AC991C9C}"/>
    <dgm:cxn modelId="{000BF62D-3315-423E-8F2F-D4C0A0A5E8B6}" type="presOf" srcId="{F39DDD7C-3A90-4CC6-8FAB-D00074A95DBB}" destId="{9BC06F45-7713-4F08-9065-149586A77885}" srcOrd="0" destOrd="0" presId="urn:microsoft.com/office/officeart/2016/7/layout/BasicTimeline"/>
    <dgm:cxn modelId="{30D7DD3C-8DAC-4E99-9A7E-8FEA7C34538E}" srcId="{F39DDD7C-3A90-4CC6-8FAB-D00074A95DBB}" destId="{1CF5ECDB-FDB6-4BE0-8231-83094A1069BA}" srcOrd="0" destOrd="0" parTransId="{10E58119-C4E3-4A44-B3F9-8FADEC0C7404}" sibTransId="{470CEB17-F374-4BAC-B0E6-4E7C4D4FE749}"/>
    <dgm:cxn modelId="{C6F69264-4286-48C4-B881-93F1A60C2450}" srcId="{B90F36D1-709A-4370-A48B-71585BD38AAD}" destId="{CFB6D03D-B9CB-4935-B525-00F01FAA841F}" srcOrd="0" destOrd="0" parTransId="{404D5715-8BEA-43B4-A86A-5813B89231D0}" sibTransId="{1C983675-2406-498C-94DA-0EB09998DDC8}"/>
    <dgm:cxn modelId="{7A5F8B65-A2EA-43EE-8270-2636C9A00C1A}" srcId="{4028E742-808A-4C8B-BB28-B774E2D81441}" destId="{FFDBCE01-1C97-4A2D-95DF-72380FE8C6BB}" srcOrd="0" destOrd="0" parTransId="{04F2E41F-B369-4013-AA8C-6FBE9C03E1EA}" sibTransId="{5865CEEF-E6A0-4852-9063-72D496B3DD94}"/>
    <dgm:cxn modelId="{3AD12266-7FDD-4BFF-8352-F1D6CE115BAB}" srcId="{1D9E600D-C903-4B46-8199-F5BA7FD73552}" destId="{7F31EC8A-6C19-4BCD-8AFA-BF8C5A2F478A}" srcOrd="5" destOrd="0" parTransId="{D284F8E5-0369-4E3A-8C69-12E295C6B1DF}" sibTransId="{FCCA9842-BE24-4749-8D3D-013EC12EE7B0}"/>
    <dgm:cxn modelId="{70461547-93AB-4B8E-B738-00AF7DCAB3B5}" srcId="{1D9E600D-C903-4B46-8199-F5BA7FD73552}" destId="{4028E742-808A-4C8B-BB28-B774E2D81441}" srcOrd="1" destOrd="0" parTransId="{C001B704-992B-47E9-A6C9-B8E3FF09459E}" sibTransId="{DF23A9BB-8EDA-4206-8CC8-495E5E9366F5}"/>
    <dgm:cxn modelId="{F5FDF069-AD05-4EC4-8F96-24EE1AF5803B}" srcId="{1D9E600D-C903-4B46-8199-F5BA7FD73552}" destId="{F39DDD7C-3A90-4CC6-8FAB-D00074A95DBB}" srcOrd="4" destOrd="0" parTransId="{E5D7C29A-FCC8-4170-8FEE-71CEDF88C91E}" sibTransId="{A23B93DF-B850-43BF-BDF1-85C5B6017CCF}"/>
    <dgm:cxn modelId="{4C0F3450-F641-496D-BDAB-33C002E0428A}" type="presOf" srcId="{7F31EC8A-6C19-4BCD-8AFA-BF8C5A2F478A}" destId="{EC63A585-D78C-4BDD-A5A8-469CF0CF3669}" srcOrd="0" destOrd="0" presId="urn:microsoft.com/office/officeart/2016/7/layout/BasicTimeline"/>
    <dgm:cxn modelId="{DF1C6D54-B6FE-466F-B17F-78212DF16E59}" srcId="{9FDB9CBD-D31D-4DE0-896E-CD6799D9F131}" destId="{8D90D6C7-50F4-474F-83A9-51E21668C4D7}" srcOrd="1" destOrd="0" parTransId="{1AD8C686-1138-45A3-BD04-B0C8F3E00A75}" sibTransId="{6D2FCC69-E3B3-41A1-A966-6443B629FC7C}"/>
    <dgm:cxn modelId="{36B0297F-A086-4E08-92F9-A5A27804C361}" srcId="{1D9E600D-C903-4B46-8199-F5BA7FD73552}" destId="{B90F36D1-709A-4370-A48B-71585BD38AAD}" srcOrd="3" destOrd="0" parTransId="{91C671D0-CE70-4B4A-8649-812477F38AA5}" sibTransId="{65B25EB9-AE14-4A34-91A9-49B4E2CDFA75}"/>
    <dgm:cxn modelId="{43B5FC81-60CA-43A9-9FEE-89BE669A1CDD}" type="presOf" srcId="{461ADF9B-C873-4183-92FD-259C9413C54E}" destId="{CC2A95BD-7789-4A46-864A-2C7E734FF5B3}" srcOrd="0" destOrd="1" presId="urn:microsoft.com/office/officeart/2016/7/layout/BasicTimeline"/>
    <dgm:cxn modelId="{E29BE28E-B209-435E-AAC3-22DCE33DEB33}" type="presOf" srcId="{1CF5ECDB-FDB6-4BE0-8231-83094A1069BA}" destId="{A3287194-B304-4CB3-BB6D-9D3BF5089C5B}" srcOrd="0" destOrd="0" presId="urn:microsoft.com/office/officeart/2016/7/layout/BasicTimeline"/>
    <dgm:cxn modelId="{29363B94-A5D7-48DA-947D-73ECDB0303E9}" srcId="{3DA92DA3-4AC0-4FDF-B347-4820B8C25402}" destId="{F6BE043D-DDFE-471E-992F-D63CB75B7D9A}" srcOrd="0" destOrd="0" parTransId="{6F3F732C-F26E-4BAF-B0EC-875E8B7A1778}" sibTransId="{D0FACB29-DA44-47D5-8561-7A76272E36FE}"/>
    <dgm:cxn modelId="{93E718A4-781A-403F-918F-696D120266C4}" type="presOf" srcId="{9FDB9CBD-D31D-4DE0-896E-CD6799D9F131}" destId="{D13E8BB9-235D-4664-A4B4-7EE33A3280B1}" srcOrd="0" destOrd="0" presId="urn:microsoft.com/office/officeart/2016/7/layout/BasicTimeline"/>
    <dgm:cxn modelId="{DF2178A8-77A0-4D50-8268-4CA447A05D81}" type="presOf" srcId="{8D90D6C7-50F4-474F-83A9-51E21668C4D7}" destId="{18D2D5CE-8C1F-463A-B1ED-A50F4D6C3F1D}" srcOrd="0" destOrd="1" presId="urn:microsoft.com/office/officeart/2016/7/layout/BasicTimeline"/>
    <dgm:cxn modelId="{3E9998A9-E6A2-42D2-8115-44B2C2156774}" type="presOf" srcId="{FFDBCE01-1C97-4A2D-95DF-72380FE8C6BB}" destId="{DF1C67AD-B74A-49E0-AA93-0FC7005684B9}" srcOrd="0" destOrd="0" presId="urn:microsoft.com/office/officeart/2016/7/layout/BasicTimeline"/>
    <dgm:cxn modelId="{BAE1F4A9-1909-49CA-804A-8D5204401A2F}" type="presOf" srcId="{CFB6D03D-B9CB-4935-B525-00F01FAA841F}" destId="{C1E29DA6-43A3-4730-9EB5-6F6FA23F2E93}" srcOrd="0" destOrd="0" presId="urn:microsoft.com/office/officeart/2016/7/layout/BasicTimeline"/>
    <dgm:cxn modelId="{E2093BAD-14B4-43C9-863A-D19BEE865F48}" srcId="{1D9E600D-C903-4B46-8199-F5BA7FD73552}" destId="{9FDB9CBD-D31D-4DE0-896E-CD6799D9F131}" srcOrd="2" destOrd="0" parTransId="{B718134F-0570-411F-83EA-B319A5130B4D}" sibTransId="{1F0FC179-557B-4EC7-908D-BFCFFFFDE8F8}"/>
    <dgm:cxn modelId="{2DB63AB3-7B61-4E3E-A82F-A2F1D538140F}" type="presOf" srcId="{C4FA9188-187F-463B-9200-6C63B61B48A1}" destId="{18D2D5CE-8C1F-463A-B1ED-A50F4D6C3F1D}" srcOrd="0" destOrd="0" presId="urn:microsoft.com/office/officeart/2016/7/layout/BasicTimeline"/>
    <dgm:cxn modelId="{F19B75D2-D044-43C5-A18E-143F579877E3}" type="presOf" srcId="{B90F36D1-709A-4370-A48B-71585BD38AAD}" destId="{E232176F-CDF7-4D4F-97BC-C9304C1365BF}" srcOrd="0" destOrd="0" presId="urn:microsoft.com/office/officeart/2016/7/layout/BasicTimeline"/>
    <dgm:cxn modelId="{32F744E8-745A-4BAC-BBD0-830D8E877492}" type="presOf" srcId="{F6BE043D-DDFE-471E-992F-D63CB75B7D9A}" destId="{8C5AC0AB-EFAF-45F0-8065-363EA08AABD6}" srcOrd="0" destOrd="0" presId="urn:microsoft.com/office/officeart/2016/7/layout/BasicTimeline"/>
    <dgm:cxn modelId="{3C5107FC-9C53-44D1-8BFB-6697DE2D6509}" type="presOf" srcId="{4028E742-808A-4C8B-BB28-B774E2D81441}" destId="{2BB9C8D1-E7B2-4AD8-9248-953DB5508F66}" srcOrd="0" destOrd="0" presId="urn:microsoft.com/office/officeart/2016/7/layout/BasicTimeline"/>
    <dgm:cxn modelId="{5ED0F886-C014-4BD0-8F9A-1682A96919E6}" type="presParOf" srcId="{386FD2A4-EE01-4FB9-B5DE-31ACC2F0FBD1}" destId="{1CC7B9F7-FB49-49CB-8AFA-9AB97DF1D408}" srcOrd="0" destOrd="0" presId="urn:microsoft.com/office/officeart/2016/7/layout/BasicTimeline"/>
    <dgm:cxn modelId="{9EA9B8A9-1DFD-4E7E-9B37-29F1E507EF8D}" type="presParOf" srcId="{386FD2A4-EE01-4FB9-B5DE-31ACC2F0FBD1}" destId="{05E24370-410D-47D6-B888-E41B78C379A1}" srcOrd="1" destOrd="0" presId="urn:microsoft.com/office/officeart/2016/7/layout/BasicTimeline"/>
    <dgm:cxn modelId="{D0F25B9E-E7C7-4943-BB52-FAF001B23206}" type="presParOf" srcId="{05E24370-410D-47D6-B888-E41B78C379A1}" destId="{3E8A1F09-006F-4817-856B-DBED9A0451FB}" srcOrd="0" destOrd="0" presId="urn:microsoft.com/office/officeart/2016/7/layout/BasicTimeline"/>
    <dgm:cxn modelId="{6FD4A94A-8410-476D-BD91-ECFA992F8158}" type="presParOf" srcId="{3E8A1F09-006F-4817-856B-DBED9A0451FB}" destId="{C8FFD03D-D843-4BFB-AA47-232BB84BEDF5}" srcOrd="0" destOrd="0" presId="urn:microsoft.com/office/officeart/2016/7/layout/BasicTimeline"/>
    <dgm:cxn modelId="{70AC5A4E-1A19-42C2-A9AE-09255967C2B8}" type="presParOf" srcId="{3E8A1F09-006F-4817-856B-DBED9A0451FB}" destId="{0C19D33E-9673-4451-A6A1-12DC34B19ACD}" srcOrd="1" destOrd="0" presId="urn:microsoft.com/office/officeart/2016/7/layout/BasicTimeline"/>
    <dgm:cxn modelId="{2A8B1B10-344A-43D2-9062-913575522928}" type="presParOf" srcId="{0C19D33E-9673-4451-A6A1-12DC34B19ACD}" destId="{8C5AC0AB-EFAF-45F0-8065-363EA08AABD6}" srcOrd="0" destOrd="0" presId="urn:microsoft.com/office/officeart/2016/7/layout/BasicTimeline"/>
    <dgm:cxn modelId="{02E5B9C6-997A-4443-A1B1-E71D94EC7F8B}" type="presParOf" srcId="{0C19D33E-9673-4451-A6A1-12DC34B19ACD}" destId="{397E58C0-FAB9-48F0-B1CB-B921A42295F0}" srcOrd="1" destOrd="0" presId="urn:microsoft.com/office/officeart/2016/7/layout/BasicTimeline"/>
    <dgm:cxn modelId="{D3A2D38F-4EB5-473E-B696-D0B30F9F07B8}" type="presParOf" srcId="{3E8A1F09-006F-4817-856B-DBED9A0451FB}" destId="{F9270117-801E-423E-87D0-2BAB122433D3}" srcOrd="2" destOrd="0" presId="urn:microsoft.com/office/officeart/2016/7/layout/BasicTimeline"/>
    <dgm:cxn modelId="{3AC1BB5E-6C05-48A3-94A0-8F9FFC045EF5}" type="presParOf" srcId="{3E8A1F09-006F-4817-856B-DBED9A0451FB}" destId="{70F456E9-E980-4CE9-AEAA-B9F5A10BC76D}" srcOrd="3" destOrd="0" presId="urn:microsoft.com/office/officeart/2016/7/layout/BasicTimeline"/>
    <dgm:cxn modelId="{AC3DD4ED-9C59-4C0B-8CB9-438A75238A6C}" type="presParOf" srcId="{3E8A1F09-006F-4817-856B-DBED9A0451FB}" destId="{CD6B084A-8251-4EFA-BAE8-825BACAF0DD4}" srcOrd="4" destOrd="0" presId="urn:microsoft.com/office/officeart/2016/7/layout/BasicTimeline"/>
    <dgm:cxn modelId="{61DE15AF-BD55-4C4F-B73B-B5518BAE0A82}" type="presParOf" srcId="{05E24370-410D-47D6-B888-E41B78C379A1}" destId="{CEDED6B3-0D4F-4F63-BBB1-76C8F12AE462}" srcOrd="1" destOrd="0" presId="urn:microsoft.com/office/officeart/2016/7/layout/BasicTimeline"/>
    <dgm:cxn modelId="{7DA3D5BA-3F87-44C4-BA92-DEF5F9B8B127}" type="presParOf" srcId="{05E24370-410D-47D6-B888-E41B78C379A1}" destId="{B8D7E106-6C04-44D4-A52F-FAA0E6C89B24}" srcOrd="2" destOrd="0" presId="urn:microsoft.com/office/officeart/2016/7/layout/BasicTimeline"/>
    <dgm:cxn modelId="{618FA166-06FA-498F-8483-E8BEAC16A799}" type="presParOf" srcId="{B8D7E106-6C04-44D4-A52F-FAA0E6C89B24}" destId="{2BB9C8D1-E7B2-4AD8-9248-953DB5508F66}" srcOrd="0" destOrd="0" presId="urn:microsoft.com/office/officeart/2016/7/layout/BasicTimeline"/>
    <dgm:cxn modelId="{9FE14F1F-F110-4BD3-AB54-6EA7C2FA7515}" type="presParOf" srcId="{B8D7E106-6C04-44D4-A52F-FAA0E6C89B24}" destId="{12D55444-C7C1-4581-B642-148FC1A89407}" srcOrd="1" destOrd="0" presId="urn:microsoft.com/office/officeart/2016/7/layout/BasicTimeline"/>
    <dgm:cxn modelId="{A1BA9A39-1D00-4EAF-9F79-D917B4824282}" type="presParOf" srcId="{12D55444-C7C1-4581-B642-148FC1A89407}" destId="{DF1C67AD-B74A-49E0-AA93-0FC7005684B9}" srcOrd="0" destOrd="0" presId="urn:microsoft.com/office/officeart/2016/7/layout/BasicTimeline"/>
    <dgm:cxn modelId="{908B1FC6-C073-4741-8F83-6ED5EF4B2250}" type="presParOf" srcId="{12D55444-C7C1-4581-B642-148FC1A89407}" destId="{D1952528-2068-4AF1-970C-979C20679F38}" srcOrd="1" destOrd="0" presId="urn:microsoft.com/office/officeart/2016/7/layout/BasicTimeline"/>
    <dgm:cxn modelId="{CCF801ED-645F-4EC0-846E-C4148954ACEB}" type="presParOf" srcId="{B8D7E106-6C04-44D4-A52F-FAA0E6C89B24}" destId="{4C114C68-65A2-4C91-BEA3-324F6619EC1C}" srcOrd="2" destOrd="0" presId="urn:microsoft.com/office/officeart/2016/7/layout/BasicTimeline"/>
    <dgm:cxn modelId="{AA1815A7-FBB6-48B5-A5D4-C9982561F4E4}" type="presParOf" srcId="{B8D7E106-6C04-44D4-A52F-FAA0E6C89B24}" destId="{FFCD57E5-2CC4-40D5-AE86-62CD17F36412}" srcOrd="3" destOrd="0" presId="urn:microsoft.com/office/officeart/2016/7/layout/BasicTimeline"/>
    <dgm:cxn modelId="{65AAC396-91F7-4776-A712-46FF79BBACA4}" type="presParOf" srcId="{B8D7E106-6C04-44D4-A52F-FAA0E6C89B24}" destId="{5621B9FC-9835-4D6E-A065-DA3B55EECB4F}" srcOrd="4" destOrd="0" presId="urn:microsoft.com/office/officeart/2016/7/layout/BasicTimeline"/>
    <dgm:cxn modelId="{5A8378F9-DF31-4889-8697-285B219933D3}" type="presParOf" srcId="{05E24370-410D-47D6-B888-E41B78C379A1}" destId="{EAE79737-95A9-4320-87A4-65EC1F49D86D}" srcOrd="3" destOrd="0" presId="urn:microsoft.com/office/officeart/2016/7/layout/BasicTimeline"/>
    <dgm:cxn modelId="{81AAB34F-76B4-4D6D-9139-7E789A182A75}" type="presParOf" srcId="{05E24370-410D-47D6-B888-E41B78C379A1}" destId="{AF71A7B1-9A03-461E-9123-829F93FE8452}" srcOrd="4" destOrd="0" presId="urn:microsoft.com/office/officeart/2016/7/layout/BasicTimeline"/>
    <dgm:cxn modelId="{A50791D3-4026-40BC-8B99-1D66A91E25B7}" type="presParOf" srcId="{AF71A7B1-9A03-461E-9123-829F93FE8452}" destId="{D13E8BB9-235D-4664-A4B4-7EE33A3280B1}" srcOrd="0" destOrd="0" presId="urn:microsoft.com/office/officeart/2016/7/layout/BasicTimeline"/>
    <dgm:cxn modelId="{79DDA59A-7302-48B9-B607-B463A4DC7E54}" type="presParOf" srcId="{AF71A7B1-9A03-461E-9123-829F93FE8452}" destId="{3D260135-CEC1-4F05-983A-C78D47276F7B}" srcOrd="1" destOrd="0" presId="urn:microsoft.com/office/officeart/2016/7/layout/BasicTimeline"/>
    <dgm:cxn modelId="{F35615EB-A87A-4CB1-AF2C-589AFA86F44D}" type="presParOf" srcId="{3D260135-CEC1-4F05-983A-C78D47276F7B}" destId="{18D2D5CE-8C1F-463A-B1ED-A50F4D6C3F1D}" srcOrd="0" destOrd="0" presId="urn:microsoft.com/office/officeart/2016/7/layout/BasicTimeline"/>
    <dgm:cxn modelId="{BCA84CEE-FA01-44B1-8FDF-F341C60D1069}" type="presParOf" srcId="{3D260135-CEC1-4F05-983A-C78D47276F7B}" destId="{90083F55-0BCF-4451-BBDB-5EEFCFD2AF3A}" srcOrd="1" destOrd="0" presId="urn:microsoft.com/office/officeart/2016/7/layout/BasicTimeline"/>
    <dgm:cxn modelId="{639A68CB-1481-4FE8-BF59-8AAD0C36913C}" type="presParOf" srcId="{AF71A7B1-9A03-461E-9123-829F93FE8452}" destId="{8D72B091-17CE-4798-B12D-F4EE83055047}" srcOrd="2" destOrd="0" presId="urn:microsoft.com/office/officeart/2016/7/layout/BasicTimeline"/>
    <dgm:cxn modelId="{BDE6DADC-3F80-4950-AB64-B3CCA3A76DE9}" type="presParOf" srcId="{AF71A7B1-9A03-461E-9123-829F93FE8452}" destId="{90DFB112-AA88-443B-9243-8FD205439D40}" srcOrd="3" destOrd="0" presId="urn:microsoft.com/office/officeart/2016/7/layout/BasicTimeline"/>
    <dgm:cxn modelId="{B29D6DB9-1ED2-4F29-9831-0AE41F43F30C}" type="presParOf" srcId="{AF71A7B1-9A03-461E-9123-829F93FE8452}" destId="{8078025B-D192-4890-A9F3-139942C88CED}" srcOrd="4" destOrd="0" presId="urn:microsoft.com/office/officeart/2016/7/layout/BasicTimeline"/>
    <dgm:cxn modelId="{AF760AD9-D212-4C91-A3D4-815B950923C9}" type="presParOf" srcId="{05E24370-410D-47D6-B888-E41B78C379A1}" destId="{22C7974D-66A9-48CF-BBEA-655E9DD1C63F}" srcOrd="5" destOrd="0" presId="urn:microsoft.com/office/officeart/2016/7/layout/BasicTimeline"/>
    <dgm:cxn modelId="{068B17F6-F669-49C6-961C-6461A84471C0}" type="presParOf" srcId="{05E24370-410D-47D6-B888-E41B78C379A1}" destId="{D53680C6-ED9F-46F3-8980-148892BA4F90}" srcOrd="6" destOrd="0" presId="urn:microsoft.com/office/officeart/2016/7/layout/BasicTimeline"/>
    <dgm:cxn modelId="{B6D89AA0-C95B-4A23-8597-EF39771015E8}" type="presParOf" srcId="{D53680C6-ED9F-46F3-8980-148892BA4F90}" destId="{E232176F-CDF7-4D4F-97BC-C9304C1365BF}" srcOrd="0" destOrd="0" presId="urn:microsoft.com/office/officeart/2016/7/layout/BasicTimeline"/>
    <dgm:cxn modelId="{D1C1C815-6DFD-47F4-ADF2-61BA6ACD25B9}" type="presParOf" srcId="{D53680C6-ED9F-46F3-8980-148892BA4F90}" destId="{1C61F98E-2BF0-4D82-B6BA-5F7B4B5C4E8A}" srcOrd="1" destOrd="0" presId="urn:microsoft.com/office/officeart/2016/7/layout/BasicTimeline"/>
    <dgm:cxn modelId="{6B74BA36-7338-4B5F-8A03-358B25D3F449}" type="presParOf" srcId="{1C61F98E-2BF0-4D82-B6BA-5F7B4B5C4E8A}" destId="{C1E29DA6-43A3-4730-9EB5-6F6FA23F2E93}" srcOrd="0" destOrd="0" presId="urn:microsoft.com/office/officeart/2016/7/layout/BasicTimeline"/>
    <dgm:cxn modelId="{1B227F34-5C4C-4914-A57F-2E245D083C30}" type="presParOf" srcId="{1C61F98E-2BF0-4D82-B6BA-5F7B4B5C4E8A}" destId="{4CA485F9-0868-451B-BACC-581EA19B44C8}" srcOrd="1" destOrd="0" presId="urn:microsoft.com/office/officeart/2016/7/layout/BasicTimeline"/>
    <dgm:cxn modelId="{81D6204F-106A-4E67-A9FF-D35BABFC903C}" type="presParOf" srcId="{D53680C6-ED9F-46F3-8980-148892BA4F90}" destId="{5B8AFAB5-4B4E-46E2-806D-97E6E4454F16}" srcOrd="2" destOrd="0" presId="urn:microsoft.com/office/officeart/2016/7/layout/BasicTimeline"/>
    <dgm:cxn modelId="{9494B207-6E10-464B-87B2-28C28ED00112}" type="presParOf" srcId="{D53680C6-ED9F-46F3-8980-148892BA4F90}" destId="{6626237B-CF63-4F16-B618-E134D5E42A40}" srcOrd="3" destOrd="0" presId="urn:microsoft.com/office/officeart/2016/7/layout/BasicTimeline"/>
    <dgm:cxn modelId="{5FD50E14-CAEF-4486-BC45-C99943A3A58E}" type="presParOf" srcId="{D53680C6-ED9F-46F3-8980-148892BA4F90}" destId="{147EF449-CB47-4361-B34E-0B719B6F594F}" srcOrd="4" destOrd="0" presId="urn:microsoft.com/office/officeart/2016/7/layout/BasicTimeline"/>
    <dgm:cxn modelId="{FD81BAAF-2F56-4E79-AE30-73CCDE2579FB}" type="presParOf" srcId="{05E24370-410D-47D6-B888-E41B78C379A1}" destId="{A3A2C8A5-3EBE-427D-874E-5CB7A1E65805}" srcOrd="7" destOrd="0" presId="urn:microsoft.com/office/officeart/2016/7/layout/BasicTimeline"/>
    <dgm:cxn modelId="{40475884-93B6-4EBD-BFB2-DBB5A2F16CDB}" type="presParOf" srcId="{05E24370-410D-47D6-B888-E41B78C379A1}" destId="{5135EB4F-8E97-4505-8629-A1E0CB1E3E9C}" srcOrd="8" destOrd="0" presId="urn:microsoft.com/office/officeart/2016/7/layout/BasicTimeline"/>
    <dgm:cxn modelId="{5BB8EAD1-F131-4B14-901E-5A9D0E0FA729}" type="presParOf" srcId="{5135EB4F-8E97-4505-8629-A1E0CB1E3E9C}" destId="{9BC06F45-7713-4F08-9065-149586A77885}" srcOrd="0" destOrd="0" presId="urn:microsoft.com/office/officeart/2016/7/layout/BasicTimeline"/>
    <dgm:cxn modelId="{719C2276-D308-4A09-A71F-B75DFADF88FE}" type="presParOf" srcId="{5135EB4F-8E97-4505-8629-A1E0CB1E3E9C}" destId="{57C3440D-C0AA-4BF8-83CA-B3FE72B5625A}" srcOrd="1" destOrd="0" presId="urn:microsoft.com/office/officeart/2016/7/layout/BasicTimeline"/>
    <dgm:cxn modelId="{631A9019-353A-43F4-AFD4-43007C406284}" type="presParOf" srcId="{57C3440D-C0AA-4BF8-83CA-B3FE72B5625A}" destId="{A3287194-B304-4CB3-BB6D-9D3BF5089C5B}" srcOrd="0" destOrd="0" presId="urn:microsoft.com/office/officeart/2016/7/layout/BasicTimeline"/>
    <dgm:cxn modelId="{89CD11EB-3F8B-4FA9-AE73-55C1A4CDFBC7}" type="presParOf" srcId="{57C3440D-C0AA-4BF8-83CA-B3FE72B5625A}" destId="{75C06C6D-9C4C-4191-A380-958102F2CF0F}" srcOrd="1" destOrd="0" presId="urn:microsoft.com/office/officeart/2016/7/layout/BasicTimeline"/>
    <dgm:cxn modelId="{87925D1A-56E0-4840-B092-2B9CF811156E}" type="presParOf" srcId="{5135EB4F-8E97-4505-8629-A1E0CB1E3E9C}" destId="{CCDD40C2-818C-448B-9303-50077481F326}" srcOrd="2" destOrd="0" presId="urn:microsoft.com/office/officeart/2016/7/layout/BasicTimeline"/>
    <dgm:cxn modelId="{893DDD50-35E2-44A7-A849-554D39939112}" type="presParOf" srcId="{5135EB4F-8E97-4505-8629-A1E0CB1E3E9C}" destId="{8973BACE-CDC3-428C-9897-EF7E7A1B590E}" srcOrd="3" destOrd="0" presId="urn:microsoft.com/office/officeart/2016/7/layout/BasicTimeline"/>
    <dgm:cxn modelId="{5D26B8FD-69CE-407C-A006-098F31137EC2}" type="presParOf" srcId="{5135EB4F-8E97-4505-8629-A1E0CB1E3E9C}" destId="{E7B25A35-A589-4E49-B2FC-558790F3C8EA}" srcOrd="4" destOrd="0" presId="urn:microsoft.com/office/officeart/2016/7/layout/BasicTimeline"/>
    <dgm:cxn modelId="{DBD7879E-14A4-4346-AD21-E99304420C8E}" type="presParOf" srcId="{05E24370-410D-47D6-B888-E41B78C379A1}" destId="{610B0FA7-19C2-4736-95C0-076D571DC9D2}" srcOrd="9" destOrd="0" presId="urn:microsoft.com/office/officeart/2016/7/layout/BasicTimeline"/>
    <dgm:cxn modelId="{49F663D8-EDCB-426A-9886-0393294D2A49}" type="presParOf" srcId="{05E24370-410D-47D6-B888-E41B78C379A1}" destId="{C7E74021-0E68-42B5-944E-7D341D3BB658}" srcOrd="10" destOrd="0" presId="urn:microsoft.com/office/officeart/2016/7/layout/BasicTimeline"/>
    <dgm:cxn modelId="{881B262E-0960-47A4-BB2D-5185E7F70D71}" type="presParOf" srcId="{C7E74021-0E68-42B5-944E-7D341D3BB658}" destId="{EC63A585-D78C-4BDD-A5A8-469CF0CF3669}" srcOrd="0" destOrd="0" presId="urn:microsoft.com/office/officeart/2016/7/layout/BasicTimeline"/>
    <dgm:cxn modelId="{D0BB0674-EB99-43B3-A555-DF85595D4688}" type="presParOf" srcId="{C7E74021-0E68-42B5-944E-7D341D3BB658}" destId="{29263BC2-1B62-46F2-822E-A667132128BF}" srcOrd="1" destOrd="0" presId="urn:microsoft.com/office/officeart/2016/7/layout/BasicTimeline"/>
    <dgm:cxn modelId="{6D0B10F7-8659-49AC-AA5D-B533B5172E2B}" type="presParOf" srcId="{29263BC2-1B62-46F2-822E-A667132128BF}" destId="{CC2A95BD-7789-4A46-864A-2C7E734FF5B3}" srcOrd="0" destOrd="0" presId="urn:microsoft.com/office/officeart/2016/7/layout/BasicTimeline"/>
    <dgm:cxn modelId="{5CB45850-C6E1-445C-AE38-7F6ECC1D1BA9}" type="presParOf" srcId="{29263BC2-1B62-46F2-822E-A667132128BF}" destId="{62DBE848-EDE3-4592-99F9-A79BDDC1DDFF}" srcOrd="1" destOrd="0" presId="urn:microsoft.com/office/officeart/2016/7/layout/BasicTimeline"/>
    <dgm:cxn modelId="{6CFA0D03-85FD-481C-9145-D3B98EDCEA05}" type="presParOf" srcId="{C7E74021-0E68-42B5-944E-7D341D3BB658}" destId="{2510CEB8-6FEE-420A-B2D4-1D0E8062E3EA}" srcOrd="2" destOrd="0" presId="urn:microsoft.com/office/officeart/2016/7/layout/BasicTimeline"/>
    <dgm:cxn modelId="{AC713D26-4FB0-4935-9DCF-BF687F563ED4}" type="presParOf" srcId="{C7E74021-0E68-42B5-944E-7D341D3BB658}" destId="{11E7A2F7-F29D-418B-B65E-05C022E480D4}" srcOrd="3" destOrd="0" presId="urn:microsoft.com/office/officeart/2016/7/layout/BasicTimeline"/>
    <dgm:cxn modelId="{A63369C1-273B-45F7-A222-724177CA3ACB}" type="presParOf" srcId="{C7E74021-0E68-42B5-944E-7D341D3BB658}" destId="{F3378858-09AC-4E5F-9328-55E1CEA1C568}" srcOrd="4" destOrd="0" presId="urn:microsoft.com/office/officeart/2016/7/layout/Basic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A0560C2-4063-4EE1-BD9E-33839F0F4E5F}"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66D20708-3806-4F77-8EF5-019101246B98}">
      <dgm:prSet/>
      <dgm:spPr/>
      <dgm:t>
        <a:bodyPr/>
        <a:lstStyle/>
        <a:p>
          <a:r>
            <a:rPr lang="en-US"/>
            <a:t>Preview of the </a:t>
          </a:r>
          <a:r>
            <a:rPr lang="en-US">
              <a:latin typeface="Calibri Light" panose="020F0302020204030204"/>
            </a:rPr>
            <a:t>2026</a:t>
          </a:r>
          <a:r>
            <a:rPr lang="en-US"/>
            <a:t> Tentative Budget</a:t>
          </a:r>
        </a:p>
      </dgm:t>
    </dgm:pt>
    <dgm:pt modelId="{69E4873B-115A-4188-9ADE-477ED8407883}" type="parTrans" cxnId="{C968F3ED-E927-4497-AC85-50CAD7D344EB}">
      <dgm:prSet/>
      <dgm:spPr/>
      <dgm:t>
        <a:bodyPr/>
        <a:lstStyle/>
        <a:p>
          <a:endParaRPr lang="en-US"/>
        </a:p>
      </dgm:t>
    </dgm:pt>
    <dgm:pt modelId="{0F9BF6F7-890A-4F40-B713-5B42E347836A}" type="sibTrans" cxnId="{C968F3ED-E927-4497-AC85-50CAD7D344EB}">
      <dgm:prSet/>
      <dgm:spPr/>
      <dgm:t>
        <a:bodyPr/>
        <a:lstStyle/>
        <a:p>
          <a:endParaRPr lang="en-US"/>
        </a:p>
      </dgm:t>
    </dgm:pt>
    <dgm:pt modelId="{CA883246-A7DE-4E0B-B2CB-B886FA6BABB1}">
      <dgm:prSet/>
      <dgm:spPr/>
      <dgm:t>
        <a:bodyPr/>
        <a:lstStyle/>
        <a:p>
          <a:r>
            <a:rPr lang="en-US"/>
            <a:t>Consensus-building before official Tentative Budget (10/21)</a:t>
          </a:r>
        </a:p>
      </dgm:t>
    </dgm:pt>
    <dgm:pt modelId="{FEF4DD27-F714-4992-9C04-E9C617C00165}" type="parTrans" cxnId="{440748B3-AA6C-4985-AA6C-C4CC8C622E39}">
      <dgm:prSet/>
      <dgm:spPr/>
      <dgm:t>
        <a:bodyPr/>
        <a:lstStyle/>
        <a:p>
          <a:endParaRPr lang="en-US"/>
        </a:p>
      </dgm:t>
    </dgm:pt>
    <dgm:pt modelId="{8DE4C248-6788-4695-A363-66F16BB5B963}" type="sibTrans" cxnId="{440748B3-AA6C-4985-AA6C-C4CC8C622E39}">
      <dgm:prSet/>
      <dgm:spPr/>
      <dgm:t>
        <a:bodyPr/>
        <a:lstStyle/>
        <a:p>
          <a:endParaRPr lang="en-US"/>
        </a:p>
      </dgm:t>
    </dgm:pt>
    <dgm:pt modelId="{CE303B5A-BB5C-42DA-85AF-5B874DC37D1B}">
      <dgm:prSet/>
      <dgm:spPr/>
      <dgm:t>
        <a:bodyPr/>
        <a:lstStyle/>
        <a:p>
          <a:r>
            <a:rPr lang="en-US"/>
            <a:t>Open discussion</a:t>
          </a:r>
        </a:p>
      </dgm:t>
    </dgm:pt>
    <dgm:pt modelId="{87C62765-5D63-4B06-8F21-2B43EB262348}" type="parTrans" cxnId="{727D6F89-B8F3-4170-8260-FAB1E6D63788}">
      <dgm:prSet/>
      <dgm:spPr/>
      <dgm:t>
        <a:bodyPr/>
        <a:lstStyle/>
        <a:p>
          <a:endParaRPr lang="en-US"/>
        </a:p>
      </dgm:t>
    </dgm:pt>
    <dgm:pt modelId="{F84BAA21-B4E9-4B02-8B19-241A929A56B4}" type="sibTrans" cxnId="{727D6F89-B8F3-4170-8260-FAB1E6D63788}">
      <dgm:prSet/>
      <dgm:spPr/>
      <dgm:t>
        <a:bodyPr/>
        <a:lstStyle/>
        <a:p>
          <a:endParaRPr lang="en-US"/>
        </a:p>
      </dgm:t>
    </dgm:pt>
    <dgm:pt modelId="{5D58D38B-AB48-43B2-98A6-AB0BB17893CD}">
      <dgm:prSet/>
      <dgm:spPr/>
      <dgm:t>
        <a:bodyPr/>
        <a:lstStyle/>
        <a:p>
          <a:r>
            <a:rPr lang="en-US"/>
            <a:t>Opportunity for Questions and Input</a:t>
          </a:r>
        </a:p>
      </dgm:t>
    </dgm:pt>
    <dgm:pt modelId="{78AAF815-498A-44AD-B875-BE4BE8D3A1D8}" type="parTrans" cxnId="{0B03F46D-39F8-4388-81E1-D79B90C20F8A}">
      <dgm:prSet/>
      <dgm:spPr/>
      <dgm:t>
        <a:bodyPr/>
        <a:lstStyle/>
        <a:p>
          <a:endParaRPr lang="en-US"/>
        </a:p>
      </dgm:t>
    </dgm:pt>
    <dgm:pt modelId="{910E0E57-08F9-499A-B222-E4DBAC5F62B1}" type="sibTrans" cxnId="{0B03F46D-39F8-4388-81E1-D79B90C20F8A}">
      <dgm:prSet/>
      <dgm:spPr/>
      <dgm:t>
        <a:bodyPr/>
        <a:lstStyle/>
        <a:p>
          <a:endParaRPr lang="en-US"/>
        </a:p>
      </dgm:t>
    </dgm:pt>
    <dgm:pt modelId="{88980130-FE2B-4642-A0F6-FCA178528A89}">
      <dgm:prSet/>
      <dgm:spPr/>
      <dgm:t>
        <a:bodyPr/>
        <a:lstStyle/>
        <a:p>
          <a:r>
            <a:rPr lang="en-US"/>
            <a:t>Additional “workshops” can be scheduled if necessary</a:t>
          </a:r>
        </a:p>
      </dgm:t>
    </dgm:pt>
    <dgm:pt modelId="{F2F2B8AF-F20F-4FB2-955E-67950E8E0013}" type="parTrans" cxnId="{7D36179C-9F01-4F48-B094-4C4B8BA9F5F1}">
      <dgm:prSet/>
      <dgm:spPr/>
      <dgm:t>
        <a:bodyPr/>
        <a:lstStyle/>
        <a:p>
          <a:endParaRPr lang="en-US"/>
        </a:p>
      </dgm:t>
    </dgm:pt>
    <dgm:pt modelId="{9C7ECAD7-C6A9-4FD4-9725-8300D76A66A2}" type="sibTrans" cxnId="{7D36179C-9F01-4F48-B094-4C4B8BA9F5F1}">
      <dgm:prSet/>
      <dgm:spPr/>
      <dgm:t>
        <a:bodyPr/>
        <a:lstStyle/>
        <a:p>
          <a:endParaRPr lang="en-US"/>
        </a:p>
      </dgm:t>
    </dgm:pt>
    <dgm:pt modelId="{0BBCCFB2-04E4-449C-8D7D-AB3D90E9164D}">
      <dgm:prSet/>
      <dgm:spPr/>
      <dgm:t>
        <a:bodyPr/>
        <a:lstStyle/>
        <a:p>
          <a:r>
            <a:rPr lang="en-US"/>
            <a:t>Focus on “broad strokes” rather than department-by-department rundown</a:t>
          </a:r>
        </a:p>
      </dgm:t>
    </dgm:pt>
    <dgm:pt modelId="{741A910B-8A18-4219-9EBE-B77BF2279E03}" type="parTrans" cxnId="{A61EFE7A-0694-4D20-981E-20F49B21613B}">
      <dgm:prSet/>
      <dgm:spPr/>
      <dgm:t>
        <a:bodyPr/>
        <a:lstStyle/>
        <a:p>
          <a:endParaRPr lang="en-US"/>
        </a:p>
      </dgm:t>
    </dgm:pt>
    <dgm:pt modelId="{A1926D81-37FD-410C-9310-19B9458305C3}" type="sibTrans" cxnId="{A61EFE7A-0694-4D20-981E-20F49B21613B}">
      <dgm:prSet/>
      <dgm:spPr/>
      <dgm:t>
        <a:bodyPr/>
        <a:lstStyle/>
        <a:p>
          <a:endParaRPr lang="en-US"/>
        </a:p>
      </dgm:t>
    </dgm:pt>
    <dgm:pt modelId="{F3B6B103-4C76-4CB5-A7DB-CF285A56CB22}" type="pres">
      <dgm:prSet presAssocID="{4A0560C2-4063-4EE1-BD9E-33839F0F4E5F}" presName="Name0" presStyleCnt="0">
        <dgm:presLayoutVars>
          <dgm:dir/>
          <dgm:animLvl val="lvl"/>
          <dgm:resizeHandles val="exact"/>
        </dgm:presLayoutVars>
      </dgm:prSet>
      <dgm:spPr/>
    </dgm:pt>
    <dgm:pt modelId="{EA962CB7-34DE-49EC-95ED-39AA07C602FC}" type="pres">
      <dgm:prSet presAssocID="{66D20708-3806-4F77-8EF5-019101246B98}" presName="linNode" presStyleCnt="0"/>
      <dgm:spPr/>
    </dgm:pt>
    <dgm:pt modelId="{F816FDCF-CF8F-4D91-A609-DA9D97B86CC4}" type="pres">
      <dgm:prSet presAssocID="{66D20708-3806-4F77-8EF5-019101246B98}" presName="parentText" presStyleLbl="node1" presStyleIdx="0" presStyleCnt="5">
        <dgm:presLayoutVars>
          <dgm:chMax val="1"/>
          <dgm:bulletEnabled val="1"/>
        </dgm:presLayoutVars>
      </dgm:prSet>
      <dgm:spPr/>
    </dgm:pt>
    <dgm:pt modelId="{04D8B66F-3FE6-440E-8555-E6A812F2E4EE}" type="pres">
      <dgm:prSet presAssocID="{0F9BF6F7-890A-4F40-B713-5B42E347836A}" presName="sp" presStyleCnt="0"/>
      <dgm:spPr/>
    </dgm:pt>
    <dgm:pt modelId="{C2AA681F-BD7D-4004-B5DD-484194526E7D}" type="pres">
      <dgm:prSet presAssocID="{CA883246-A7DE-4E0B-B2CB-B886FA6BABB1}" presName="linNode" presStyleCnt="0"/>
      <dgm:spPr/>
    </dgm:pt>
    <dgm:pt modelId="{52AFEDDD-BE16-478C-8A4E-66CFEA86B893}" type="pres">
      <dgm:prSet presAssocID="{CA883246-A7DE-4E0B-B2CB-B886FA6BABB1}" presName="parentText" presStyleLbl="node1" presStyleIdx="1" presStyleCnt="5">
        <dgm:presLayoutVars>
          <dgm:chMax val="1"/>
          <dgm:bulletEnabled val="1"/>
        </dgm:presLayoutVars>
      </dgm:prSet>
      <dgm:spPr/>
    </dgm:pt>
    <dgm:pt modelId="{28CEAD81-660F-4408-8686-A8765251767D}" type="pres">
      <dgm:prSet presAssocID="{CA883246-A7DE-4E0B-B2CB-B886FA6BABB1}" presName="descendantText" presStyleLbl="alignAccFollowNode1" presStyleIdx="0" presStyleCnt="1" custScaleX="52198" custScaleY="48684" custLinFactNeighborX="13395" custLinFactNeighborY="1987">
        <dgm:presLayoutVars>
          <dgm:bulletEnabled val="1"/>
        </dgm:presLayoutVars>
      </dgm:prSet>
      <dgm:spPr/>
    </dgm:pt>
    <dgm:pt modelId="{26BA78A2-1435-4158-9200-DB9A3A17F011}" type="pres">
      <dgm:prSet presAssocID="{8DE4C248-6788-4695-A363-66F16BB5B963}" presName="sp" presStyleCnt="0"/>
      <dgm:spPr/>
    </dgm:pt>
    <dgm:pt modelId="{5FEFE875-1DDE-4147-9485-735EBBE796C1}" type="pres">
      <dgm:prSet presAssocID="{5D58D38B-AB48-43B2-98A6-AB0BB17893CD}" presName="linNode" presStyleCnt="0"/>
      <dgm:spPr/>
    </dgm:pt>
    <dgm:pt modelId="{6D67194C-57C9-42AB-BCB5-8B095089EF9F}" type="pres">
      <dgm:prSet presAssocID="{5D58D38B-AB48-43B2-98A6-AB0BB17893CD}" presName="parentText" presStyleLbl="node1" presStyleIdx="2" presStyleCnt="5">
        <dgm:presLayoutVars>
          <dgm:chMax val="1"/>
          <dgm:bulletEnabled val="1"/>
        </dgm:presLayoutVars>
      </dgm:prSet>
      <dgm:spPr/>
    </dgm:pt>
    <dgm:pt modelId="{5457AC2E-B635-4274-862D-F2792F1A98FB}" type="pres">
      <dgm:prSet presAssocID="{910E0E57-08F9-499A-B222-E4DBAC5F62B1}" presName="sp" presStyleCnt="0"/>
      <dgm:spPr/>
    </dgm:pt>
    <dgm:pt modelId="{DF3A04E0-3070-4F0E-A51E-B05077B67F8D}" type="pres">
      <dgm:prSet presAssocID="{88980130-FE2B-4642-A0F6-FCA178528A89}" presName="linNode" presStyleCnt="0"/>
      <dgm:spPr/>
    </dgm:pt>
    <dgm:pt modelId="{5FEBC37D-ABF4-49F5-83A2-9C5F50780AB1}" type="pres">
      <dgm:prSet presAssocID="{88980130-FE2B-4642-A0F6-FCA178528A89}" presName="parentText" presStyleLbl="node1" presStyleIdx="3" presStyleCnt="5">
        <dgm:presLayoutVars>
          <dgm:chMax val="1"/>
          <dgm:bulletEnabled val="1"/>
        </dgm:presLayoutVars>
      </dgm:prSet>
      <dgm:spPr/>
    </dgm:pt>
    <dgm:pt modelId="{1A675BAD-0240-421A-A490-80D265783E11}" type="pres">
      <dgm:prSet presAssocID="{9C7ECAD7-C6A9-4FD4-9725-8300D76A66A2}" presName="sp" presStyleCnt="0"/>
      <dgm:spPr/>
    </dgm:pt>
    <dgm:pt modelId="{EA12DE6D-1D22-469B-B4DC-D5E6D84C9891}" type="pres">
      <dgm:prSet presAssocID="{0BBCCFB2-04E4-449C-8D7D-AB3D90E9164D}" presName="linNode" presStyleCnt="0"/>
      <dgm:spPr/>
    </dgm:pt>
    <dgm:pt modelId="{A35F91D0-D2E6-4B17-9731-D84FE9EFD06B}" type="pres">
      <dgm:prSet presAssocID="{0BBCCFB2-04E4-449C-8D7D-AB3D90E9164D}" presName="parentText" presStyleLbl="node1" presStyleIdx="4" presStyleCnt="5">
        <dgm:presLayoutVars>
          <dgm:chMax val="1"/>
          <dgm:bulletEnabled val="1"/>
        </dgm:presLayoutVars>
      </dgm:prSet>
      <dgm:spPr/>
    </dgm:pt>
  </dgm:ptLst>
  <dgm:cxnLst>
    <dgm:cxn modelId="{82AD5A01-DFAF-480F-8101-3478F81271A9}" type="presOf" srcId="{4A0560C2-4063-4EE1-BD9E-33839F0F4E5F}" destId="{F3B6B103-4C76-4CB5-A7DB-CF285A56CB22}" srcOrd="0" destOrd="0" presId="urn:microsoft.com/office/officeart/2005/8/layout/vList5"/>
    <dgm:cxn modelId="{A60F8D14-DF7B-499E-8055-B9F34D22E2F7}" type="presOf" srcId="{0BBCCFB2-04E4-449C-8D7D-AB3D90E9164D}" destId="{A35F91D0-D2E6-4B17-9731-D84FE9EFD06B}" srcOrd="0" destOrd="0" presId="urn:microsoft.com/office/officeart/2005/8/layout/vList5"/>
    <dgm:cxn modelId="{0B03F46D-39F8-4388-81E1-D79B90C20F8A}" srcId="{4A0560C2-4063-4EE1-BD9E-33839F0F4E5F}" destId="{5D58D38B-AB48-43B2-98A6-AB0BB17893CD}" srcOrd="2" destOrd="0" parTransId="{78AAF815-498A-44AD-B875-BE4BE8D3A1D8}" sibTransId="{910E0E57-08F9-499A-B222-E4DBAC5F62B1}"/>
    <dgm:cxn modelId="{A61EFE7A-0694-4D20-981E-20F49B21613B}" srcId="{4A0560C2-4063-4EE1-BD9E-33839F0F4E5F}" destId="{0BBCCFB2-04E4-449C-8D7D-AB3D90E9164D}" srcOrd="4" destOrd="0" parTransId="{741A910B-8A18-4219-9EBE-B77BF2279E03}" sibTransId="{A1926D81-37FD-410C-9310-19B9458305C3}"/>
    <dgm:cxn modelId="{727D6F89-B8F3-4170-8260-FAB1E6D63788}" srcId="{CA883246-A7DE-4E0B-B2CB-B886FA6BABB1}" destId="{CE303B5A-BB5C-42DA-85AF-5B874DC37D1B}" srcOrd="0" destOrd="0" parTransId="{87C62765-5D63-4B06-8F21-2B43EB262348}" sibTransId="{F84BAA21-B4E9-4B02-8B19-241A929A56B4}"/>
    <dgm:cxn modelId="{7D36179C-9F01-4F48-B094-4C4B8BA9F5F1}" srcId="{4A0560C2-4063-4EE1-BD9E-33839F0F4E5F}" destId="{88980130-FE2B-4642-A0F6-FCA178528A89}" srcOrd="3" destOrd="0" parTransId="{F2F2B8AF-F20F-4FB2-955E-67950E8E0013}" sibTransId="{9C7ECAD7-C6A9-4FD4-9725-8300D76A66A2}"/>
    <dgm:cxn modelId="{58EE8A9D-D2B1-40FD-9365-3B9E8C55F797}" type="presOf" srcId="{66D20708-3806-4F77-8EF5-019101246B98}" destId="{F816FDCF-CF8F-4D91-A609-DA9D97B86CC4}" srcOrd="0" destOrd="0" presId="urn:microsoft.com/office/officeart/2005/8/layout/vList5"/>
    <dgm:cxn modelId="{440748B3-AA6C-4985-AA6C-C4CC8C622E39}" srcId="{4A0560C2-4063-4EE1-BD9E-33839F0F4E5F}" destId="{CA883246-A7DE-4E0B-B2CB-B886FA6BABB1}" srcOrd="1" destOrd="0" parTransId="{FEF4DD27-F714-4992-9C04-E9C617C00165}" sibTransId="{8DE4C248-6788-4695-A363-66F16BB5B963}"/>
    <dgm:cxn modelId="{AF29E0B7-A7F0-408F-89FE-C9EB50E0FF8E}" type="presOf" srcId="{88980130-FE2B-4642-A0F6-FCA178528A89}" destId="{5FEBC37D-ABF4-49F5-83A2-9C5F50780AB1}" srcOrd="0" destOrd="0" presId="urn:microsoft.com/office/officeart/2005/8/layout/vList5"/>
    <dgm:cxn modelId="{50E7F2E0-9E13-48EF-8760-A8714750F315}" type="presOf" srcId="{5D58D38B-AB48-43B2-98A6-AB0BB17893CD}" destId="{6D67194C-57C9-42AB-BCB5-8B095089EF9F}" srcOrd="0" destOrd="0" presId="urn:microsoft.com/office/officeart/2005/8/layout/vList5"/>
    <dgm:cxn modelId="{C968F3ED-E927-4497-AC85-50CAD7D344EB}" srcId="{4A0560C2-4063-4EE1-BD9E-33839F0F4E5F}" destId="{66D20708-3806-4F77-8EF5-019101246B98}" srcOrd="0" destOrd="0" parTransId="{69E4873B-115A-4188-9ADE-477ED8407883}" sibTransId="{0F9BF6F7-890A-4F40-B713-5B42E347836A}"/>
    <dgm:cxn modelId="{382691F2-3044-4CBD-9ACE-2789CDB9B47B}" type="presOf" srcId="{CA883246-A7DE-4E0B-B2CB-B886FA6BABB1}" destId="{52AFEDDD-BE16-478C-8A4E-66CFEA86B893}" srcOrd="0" destOrd="0" presId="urn:microsoft.com/office/officeart/2005/8/layout/vList5"/>
    <dgm:cxn modelId="{66BD1BFE-4E50-4247-BA7E-99B400750B59}" type="presOf" srcId="{CE303B5A-BB5C-42DA-85AF-5B874DC37D1B}" destId="{28CEAD81-660F-4408-8686-A8765251767D}" srcOrd="0" destOrd="0" presId="urn:microsoft.com/office/officeart/2005/8/layout/vList5"/>
    <dgm:cxn modelId="{A8FBAD8A-E7AE-49FD-8F78-805AB000DCBD}" type="presParOf" srcId="{F3B6B103-4C76-4CB5-A7DB-CF285A56CB22}" destId="{EA962CB7-34DE-49EC-95ED-39AA07C602FC}" srcOrd="0" destOrd="0" presId="urn:microsoft.com/office/officeart/2005/8/layout/vList5"/>
    <dgm:cxn modelId="{25F39FB3-7AA4-4770-9D37-D3D0638ACF6B}" type="presParOf" srcId="{EA962CB7-34DE-49EC-95ED-39AA07C602FC}" destId="{F816FDCF-CF8F-4D91-A609-DA9D97B86CC4}" srcOrd="0" destOrd="0" presId="urn:microsoft.com/office/officeart/2005/8/layout/vList5"/>
    <dgm:cxn modelId="{AA486346-2511-4CE2-8742-635ED97D7EC9}" type="presParOf" srcId="{F3B6B103-4C76-4CB5-A7DB-CF285A56CB22}" destId="{04D8B66F-3FE6-440E-8555-E6A812F2E4EE}" srcOrd="1" destOrd="0" presId="urn:microsoft.com/office/officeart/2005/8/layout/vList5"/>
    <dgm:cxn modelId="{9E6F3C2D-E8D4-4238-8BAE-96A404FF3C00}" type="presParOf" srcId="{F3B6B103-4C76-4CB5-A7DB-CF285A56CB22}" destId="{C2AA681F-BD7D-4004-B5DD-484194526E7D}" srcOrd="2" destOrd="0" presId="urn:microsoft.com/office/officeart/2005/8/layout/vList5"/>
    <dgm:cxn modelId="{B0010A00-75EE-412E-9B1B-1558D6858019}" type="presParOf" srcId="{C2AA681F-BD7D-4004-B5DD-484194526E7D}" destId="{52AFEDDD-BE16-478C-8A4E-66CFEA86B893}" srcOrd="0" destOrd="0" presId="urn:microsoft.com/office/officeart/2005/8/layout/vList5"/>
    <dgm:cxn modelId="{E25B8F2E-104C-4510-BCA0-896A69ED0526}" type="presParOf" srcId="{C2AA681F-BD7D-4004-B5DD-484194526E7D}" destId="{28CEAD81-660F-4408-8686-A8765251767D}" srcOrd="1" destOrd="0" presId="urn:microsoft.com/office/officeart/2005/8/layout/vList5"/>
    <dgm:cxn modelId="{0FB0A2C4-C6A0-4D5A-BBAA-1AA739CD951D}" type="presParOf" srcId="{F3B6B103-4C76-4CB5-A7DB-CF285A56CB22}" destId="{26BA78A2-1435-4158-9200-DB9A3A17F011}" srcOrd="3" destOrd="0" presId="urn:microsoft.com/office/officeart/2005/8/layout/vList5"/>
    <dgm:cxn modelId="{F63A31BD-ECEC-432E-A3E1-A3D3909607DF}" type="presParOf" srcId="{F3B6B103-4C76-4CB5-A7DB-CF285A56CB22}" destId="{5FEFE875-1DDE-4147-9485-735EBBE796C1}" srcOrd="4" destOrd="0" presId="urn:microsoft.com/office/officeart/2005/8/layout/vList5"/>
    <dgm:cxn modelId="{3BCD0203-6837-4D80-9C01-5E37AC464495}" type="presParOf" srcId="{5FEFE875-1DDE-4147-9485-735EBBE796C1}" destId="{6D67194C-57C9-42AB-BCB5-8B095089EF9F}" srcOrd="0" destOrd="0" presId="urn:microsoft.com/office/officeart/2005/8/layout/vList5"/>
    <dgm:cxn modelId="{DB6FEC31-E090-4E2B-AD9A-036259038FD8}" type="presParOf" srcId="{F3B6B103-4C76-4CB5-A7DB-CF285A56CB22}" destId="{5457AC2E-B635-4274-862D-F2792F1A98FB}" srcOrd="5" destOrd="0" presId="urn:microsoft.com/office/officeart/2005/8/layout/vList5"/>
    <dgm:cxn modelId="{BF9945E5-B51F-4299-ACBE-A256190291C1}" type="presParOf" srcId="{F3B6B103-4C76-4CB5-A7DB-CF285A56CB22}" destId="{DF3A04E0-3070-4F0E-A51E-B05077B67F8D}" srcOrd="6" destOrd="0" presId="urn:microsoft.com/office/officeart/2005/8/layout/vList5"/>
    <dgm:cxn modelId="{4CB97D9B-7101-4981-A313-56E18DAAC0EF}" type="presParOf" srcId="{DF3A04E0-3070-4F0E-A51E-B05077B67F8D}" destId="{5FEBC37D-ABF4-49F5-83A2-9C5F50780AB1}" srcOrd="0" destOrd="0" presId="urn:microsoft.com/office/officeart/2005/8/layout/vList5"/>
    <dgm:cxn modelId="{76699D6B-BB89-4881-AF71-6DD601A2AC53}" type="presParOf" srcId="{F3B6B103-4C76-4CB5-A7DB-CF285A56CB22}" destId="{1A675BAD-0240-421A-A490-80D265783E11}" srcOrd="7" destOrd="0" presId="urn:microsoft.com/office/officeart/2005/8/layout/vList5"/>
    <dgm:cxn modelId="{0BCB1BA5-75DA-4926-886D-BDE29B94C65A}" type="presParOf" srcId="{F3B6B103-4C76-4CB5-A7DB-CF285A56CB22}" destId="{EA12DE6D-1D22-469B-B4DC-D5E6D84C9891}" srcOrd="8" destOrd="0" presId="urn:microsoft.com/office/officeart/2005/8/layout/vList5"/>
    <dgm:cxn modelId="{36D97865-FEFD-443C-9478-85255AB44D60}" type="presParOf" srcId="{EA12DE6D-1D22-469B-B4DC-D5E6D84C9891}" destId="{A35F91D0-D2E6-4B17-9731-D84FE9EFD06B}"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B128F69-7BD1-4A10-A553-60F355401FCD}" type="doc">
      <dgm:prSet loTypeId="urn:microsoft.com/office/officeart/2016/7/layout/VerticalSolidActionList" loCatId="List" qsTypeId="urn:microsoft.com/office/officeart/2005/8/quickstyle/simple1" qsCatId="simple" csTypeId="urn:microsoft.com/office/officeart/2005/8/colors/colorful2" csCatId="colorful"/>
      <dgm:spPr/>
      <dgm:t>
        <a:bodyPr/>
        <a:lstStyle/>
        <a:p>
          <a:endParaRPr lang="en-US"/>
        </a:p>
      </dgm:t>
    </dgm:pt>
    <dgm:pt modelId="{7FC22667-558E-4870-9793-0A3782771A66}">
      <dgm:prSet/>
      <dgm:spPr/>
      <dgm:t>
        <a:bodyPr/>
        <a:lstStyle/>
        <a:p>
          <a:r>
            <a:rPr lang="en-US"/>
            <a:t>Maintain</a:t>
          </a:r>
        </a:p>
      </dgm:t>
    </dgm:pt>
    <dgm:pt modelId="{CD5DEB61-83D9-4640-A15A-8A42CE5A32A0}" type="parTrans" cxnId="{BCDC5ABC-1AD0-42EF-AFB4-93B7C640E1FC}">
      <dgm:prSet/>
      <dgm:spPr/>
      <dgm:t>
        <a:bodyPr/>
        <a:lstStyle/>
        <a:p>
          <a:endParaRPr lang="en-US"/>
        </a:p>
      </dgm:t>
    </dgm:pt>
    <dgm:pt modelId="{EABB19DF-BA81-40A3-A129-F5AB3848EBCF}" type="sibTrans" cxnId="{BCDC5ABC-1AD0-42EF-AFB4-93B7C640E1FC}">
      <dgm:prSet/>
      <dgm:spPr/>
      <dgm:t>
        <a:bodyPr/>
        <a:lstStyle/>
        <a:p>
          <a:endParaRPr lang="en-US"/>
        </a:p>
      </dgm:t>
    </dgm:pt>
    <dgm:pt modelId="{F1289739-B252-45B7-9849-0ED6DF460FDF}">
      <dgm:prSet/>
      <dgm:spPr/>
      <dgm:t>
        <a:bodyPr/>
        <a:lstStyle/>
        <a:p>
          <a:r>
            <a:rPr lang="en-US"/>
            <a:t>Maintain a General Fund Balance between 10% and 30% of annual operations</a:t>
          </a:r>
        </a:p>
      </dgm:t>
    </dgm:pt>
    <dgm:pt modelId="{14C51DF2-5A8F-490C-8CAE-5EDF3628A0DF}" type="parTrans" cxnId="{E3050517-FA45-4961-BE98-EF501CA20A57}">
      <dgm:prSet/>
      <dgm:spPr/>
      <dgm:t>
        <a:bodyPr/>
        <a:lstStyle/>
        <a:p>
          <a:endParaRPr lang="en-US"/>
        </a:p>
      </dgm:t>
    </dgm:pt>
    <dgm:pt modelId="{87000F44-E43E-4B40-A9E9-8000B8DB4BA2}" type="sibTrans" cxnId="{E3050517-FA45-4961-BE98-EF501CA20A57}">
      <dgm:prSet/>
      <dgm:spPr/>
      <dgm:t>
        <a:bodyPr/>
        <a:lstStyle/>
        <a:p>
          <a:endParaRPr lang="en-US"/>
        </a:p>
      </dgm:t>
    </dgm:pt>
    <dgm:pt modelId="{4B7EC711-0556-4FF0-96CC-AAE92EB21525}">
      <dgm:prSet/>
      <dgm:spPr/>
      <dgm:t>
        <a:bodyPr/>
        <a:lstStyle/>
        <a:p>
          <a:r>
            <a:rPr lang="en-US"/>
            <a:t>Maintain</a:t>
          </a:r>
        </a:p>
      </dgm:t>
    </dgm:pt>
    <dgm:pt modelId="{A0D5B7DF-92D7-4B7E-8CB4-1F3514CDE248}" type="parTrans" cxnId="{A879498F-AEDB-4EA9-BCF1-60B9A43433C6}">
      <dgm:prSet/>
      <dgm:spPr/>
      <dgm:t>
        <a:bodyPr/>
        <a:lstStyle/>
        <a:p>
          <a:endParaRPr lang="en-US"/>
        </a:p>
      </dgm:t>
    </dgm:pt>
    <dgm:pt modelId="{5E581F8F-E89A-435F-9802-6D725F31C3BB}" type="sibTrans" cxnId="{A879498F-AEDB-4EA9-BCF1-60B9A43433C6}">
      <dgm:prSet/>
      <dgm:spPr/>
      <dgm:t>
        <a:bodyPr/>
        <a:lstStyle/>
        <a:p>
          <a:endParaRPr lang="en-US"/>
        </a:p>
      </dgm:t>
    </dgm:pt>
    <dgm:pt modelId="{EEA9B28A-EB3E-40A0-8E2E-98C9001EB716}">
      <dgm:prSet/>
      <dgm:spPr/>
      <dgm:t>
        <a:bodyPr/>
        <a:lstStyle/>
        <a:p>
          <a:r>
            <a:rPr lang="en-US"/>
            <a:t>Maintain a Health System Fund Balance of at least 16% of annual operations</a:t>
          </a:r>
        </a:p>
      </dgm:t>
    </dgm:pt>
    <dgm:pt modelId="{699C6602-6FDD-4F1B-9F5A-BCEAE5FF6107}" type="parTrans" cxnId="{81CF6F85-01D7-46C6-B752-CE730786DEB7}">
      <dgm:prSet/>
      <dgm:spPr/>
      <dgm:t>
        <a:bodyPr/>
        <a:lstStyle/>
        <a:p>
          <a:endParaRPr lang="en-US"/>
        </a:p>
      </dgm:t>
    </dgm:pt>
    <dgm:pt modelId="{ED2C191E-0640-4FAD-8FD1-3C7846B2C3D9}" type="sibTrans" cxnId="{81CF6F85-01D7-46C6-B752-CE730786DEB7}">
      <dgm:prSet/>
      <dgm:spPr/>
      <dgm:t>
        <a:bodyPr/>
        <a:lstStyle/>
        <a:p>
          <a:endParaRPr lang="en-US"/>
        </a:p>
      </dgm:t>
    </dgm:pt>
    <dgm:pt modelId="{D961B4AD-7E58-4FB7-8CC6-886FD8C6251A}">
      <dgm:prSet/>
      <dgm:spPr/>
      <dgm:t>
        <a:bodyPr/>
        <a:lstStyle/>
        <a:p>
          <a:r>
            <a:rPr lang="en-US"/>
            <a:t>Retain</a:t>
          </a:r>
        </a:p>
      </dgm:t>
    </dgm:pt>
    <dgm:pt modelId="{170E043F-B40F-442F-B44E-AD091947D4D2}" type="parTrans" cxnId="{28C3B5E6-CD47-4AA1-9030-09F0E8282245}">
      <dgm:prSet/>
      <dgm:spPr/>
      <dgm:t>
        <a:bodyPr/>
        <a:lstStyle/>
        <a:p>
          <a:endParaRPr lang="en-US"/>
        </a:p>
      </dgm:t>
    </dgm:pt>
    <dgm:pt modelId="{5936F4BE-8EB5-4558-A34A-35D21C999A21}" type="sibTrans" cxnId="{28C3B5E6-CD47-4AA1-9030-09F0E8282245}">
      <dgm:prSet/>
      <dgm:spPr/>
      <dgm:t>
        <a:bodyPr/>
        <a:lstStyle/>
        <a:p>
          <a:endParaRPr lang="en-US"/>
        </a:p>
      </dgm:t>
    </dgm:pt>
    <dgm:pt modelId="{E8B90C4C-8E18-494A-8CEE-D9CBE55C2025}">
      <dgm:prSet/>
      <dgm:spPr/>
      <dgm:t>
        <a:bodyPr/>
        <a:lstStyle/>
        <a:p>
          <a:r>
            <a:rPr lang="en-US"/>
            <a:t>Retain A+ Credit Rating </a:t>
          </a:r>
        </a:p>
      </dgm:t>
    </dgm:pt>
    <dgm:pt modelId="{E3C2DE7D-2D48-46B8-8400-7072D6D5A08F}" type="parTrans" cxnId="{02BD7E75-8F9F-4788-9625-AD7C036F7315}">
      <dgm:prSet/>
      <dgm:spPr/>
      <dgm:t>
        <a:bodyPr/>
        <a:lstStyle/>
        <a:p>
          <a:endParaRPr lang="en-US"/>
        </a:p>
      </dgm:t>
    </dgm:pt>
    <dgm:pt modelId="{179232FA-15FB-431B-A774-9D4D0D1FE032}" type="sibTrans" cxnId="{02BD7E75-8F9F-4788-9625-AD7C036F7315}">
      <dgm:prSet/>
      <dgm:spPr/>
      <dgm:t>
        <a:bodyPr/>
        <a:lstStyle/>
        <a:p>
          <a:endParaRPr lang="en-US"/>
        </a:p>
      </dgm:t>
    </dgm:pt>
    <dgm:pt modelId="{E3F45008-41ED-4B04-BEC4-F6A287553E30}">
      <dgm:prSet/>
      <dgm:spPr/>
      <dgm:t>
        <a:bodyPr/>
        <a:lstStyle/>
        <a:p>
          <a:r>
            <a:rPr lang="en-US"/>
            <a:t>Invest</a:t>
          </a:r>
        </a:p>
      </dgm:t>
    </dgm:pt>
    <dgm:pt modelId="{6BD8900F-A853-4DF2-AD97-C3C65CE302F0}" type="parTrans" cxnId="{E935F5DF-BF7F-472D-889F-CD0211536D01}">
      <dgm:prSet/>
      <dgm:spPr/>
      <dgm:t>
        <a:bodyPr/>
        <a:lstStyle/>
        <a:p>
          <a:endParaRPr lang="en-US"/>
        </a:p>
      </dgm:t>
    </dgm:pt>
    <dgm:pt modelId="{0FF4EF6A-63AB-4AB7-A204-B653BF03C1EC}" type="sibTrans" cxnId="{E935F5DF-BF7F-472D-889F-CD0211536D01}">
      <dgm:prSet/>
      <dgm:spPr/>
      <dgm:t>
        <a:bodyPr/>
        <a:lstStyle/>
        <a:p>
          <a:endParaRPr lang="en-US"/>
        </a:p>
      </dgm:t>
    </dgm:pt>
    <dgm:pt modelId="{58806895-129D-4169-99BC-196F395CCE90}">
      <dgm:prSet/>
      <dgm:spPr/>
      <dgm:t>
        <a:bodyPr/>
        <a:lstStyle/>
        <a:p>
          <a:r>
            <a:rPr lang="en-US"/>
            <a:t>Invest at least 3% of annual operating budget into capital equipment and projects </a:t>
          </a:r>
        </a:p>
      </dgm:t>
    </dgm:pt>
    <dgm:pt modelId="{8E17CC3E-A178-4CD9-A5DA-D00CCD7A81C3}" type="parTrans" cxnId="{CBF5CB7B-0250-4568-A56E-5B82E38A5D5C}">
      <dgm:prSet/>
      <dgm:spPr/>
      <dgm:t>
        <a:bodyPr/>
        <a:lstStyle/>
        <a:p>
          <a:endParaRPr lang="en-US"/>
        </a:p>
      </dgm:t>
    </dgm:pt>
    <dgm:pt modelId="{8AECE153-024B-4570-9148-578AA5C6810A}" type="sibTrans" cxnId="{CBF5CB7B-0250-4568-A56E-5B82E38A5D5C}">
      <dgm:prSet/>
      <dgm:spPr/>
      <dgm:t>
        <a:bodyPr/>
        <a:lstStyle/>
        <a:p>
          <a:endParaRPr lang="en-US"/>
        </a:p>
      </dgm:t>
    </dgm:pt>
    <dgm:pt modelId="{819C5BF6-32E0-472E-93A6-A57D90D7DA8C}">
      <dgm:prSet/>
      <dgm:spPr/>
      <dgm:t>
        <a:bodyPr/>
        <a:lstStyle/>
        <a:p>
          <a:r>
            <a:rPr lang="en-US"/>
            <a:t>Maintain</a:t>
          </a:r>
        </a:p>
      </dgm:t>
    </dgm:pt>
    <dgm:pt modelId="{C8CB0FA0-AA02-406B-8C66-9DCCB6855950}" type="parTrans" cxnId="{05FC1761-F3AF-4BFD-AA6D-D4CEAEE19F4D}">
      <dgm:prSet/>
      <dgm:spPr/>
      <dgm:t>
        <a:bodyPr/>
        <a:lstStyle/>
        <a:p>
          <a:endParaRPr lang="en-US"/>
        </a:p>
      </dgm:t>
    </dgm:pt>
    <dgm:pt modelId="{A1305A10-0F26-4E4D-9447-A4088C80EE33}" type="sibTrans" cxnId="{05FC1761-F3AF-4BFD-AA6D-D4CEAEE19F4D}">
      <dgm:prSet/>
      <dgm:spPr/>
      <dgm:t>
        <a:bodyPr/>
        <a:lstStyle/>
        <a:p>
          <a:endParaRPr lang="en-US"/>
        </a:p>
      </dgm:t>
    </dgm:pt>
    <dgm:pt modelId="{0BDA834C-1FAF-4CFD-847F-A50E7BF397D5}">
      <dgm:prSet/>
      <dgm:spPr/>
      <dgm:t>
        <a:bodyPr/>
        <a:lstStyle/>
        <a:p>
          <a:r>
            <a:rPr lang="en-US"/>
            <a:t>Maintain a debt ratio of no greater than 50% of the constitutional limit </a:t>
          </a:r>
        </a:p>
      </dgm:t>
    </dgm:pt>
    <dgm:pt modelId="{EDD564F5-988B-4CD0-9F55-8E26C46BBAC6}" type="parTrans" cxnId="{E56AC9AD-9177-43B1-8E8D-2359EE62642A}">
      <dgm:prSet/>
      <dgm:spPr/>
      <dgm:t>
        <a:bodyPr/>
        <a:lstStyle/>
        <a:p>
          <a:endParaRPr lang="en-US"/>
        </a:p>
      </dgm:t>
    </dgm:pt>
    <dgm:pt modelId="{3644C52C-B4EF-48E4-8DB5-E4F8EAF6597A}" type="sibTrans" cxnId="{E56AC9AD-9177-43B1-8E8D-2359EE62642A}">
      <dgm:prSet/>
      <dgm:spPr/>
      <dgm:t>
        <a:bodyPr/>
        <a:lstStyle/>
        <a:p>
          <a:endParaRPr lang="en-US"/>
        </a:p>
      </dgm:t>
    </dgm:pt>
    <dgm:pt modelId="{A5C2CD90-6CC5-4447-A718-8F7A1CF3A4A9}" type="pres">
      <dgm:prSet presAssocID="{3B128F69-7BD1-4A10-A553-60F355401FCD}" presName="Name0" presStyleCnt="0">
        <dgm:presLayoutVars>
          <dgm:dir/>
          <dgm:animLvl val="lvl"/>
          <dgm:resizeHandles val="exact"/>
        </dgm:presLayoutVars>
      </dgm:prSet>
      <dgm:spPr/>
    </dgm:pt>
    <dgm:pt modelId="{332DAFA9-19C7-47F0-B392-AEE429B403DD}" type="pres">
      <dgm:prSet presAssocID="{7FC22667-558E-4870-9793-0A3782771A66}" presName="linNode" presStyleCnt="0"/>
      <dgm:spPr/>
    </dgm:pt>
    <dgm:pt modelId="{9565702A-C689-4B24-BCBF-47365E591D57}" type="pres">
      <dgm:prSet presAssocID="{7FC22667-558E-4870-9793-0A3782771A66}" presName="parentText" presStyleLbl="alignNode1" presStyleIdx="0" presStyleCnt="5">
        <dgm:presLayoutVars>
          <dgm:chMax val="1"/>
          <dgm:bulletEnabled/>
        </dgm:presLayoutVars>
      </dgm:prSet>
      <dgm:spPr/>
    </dgm:pt>
    <dgm:pt modelId="{D1921EF3-A81A-4677-977E-BF72D4357467}" type="pres">
      <dgm:prSet presAssocID="{7FC22667-558E-4870-9793-0A3782771A66}" presName="descendantText" presStyleLbl="alignAccFollowNode1" presStyleIdx="0" presStyleCnt="5">
        <dgm:presLayoutVars>
          <dgm:bulletEnabled/>
        </dgm:presLayoutVars>
      </dgm:prSet>
      <dgm:spPr/>
    </dgm:pt>
    <dgm:pt modelId="{6C59FAFC-7ED3-413E-9274-D4DB5466D9F9}" type="pres">
      <dgm:prSet presAssocID="{EABB19DF-BA81-40A3-A129-F5AB3848EBCF}" presName="sp" presStyleCnt="0"/>
      <dgm:spPr/>
    </dgm:pt>
    <dgm:pt modelId="{ABEB4532-F83F-4063-B1F6-7C924CB7772F}" type="pres">
      <dgm:prSet presAssocID="{4B7EC711-0556-4FF0-96CC-AAE92EB21525}" presName="linNode" presStyleCnt="0"/>
      <dgm:spPr/>
    </dgm:pt>
    <dgm:pt modelId="{7A3C1A86-B145-4C2A-AF27-D712F4CF88DA}" type="pres">
      <dgm:prSet presAssocID="{4B7EC711-0556-4FF0-96CC-AAE92EB21525}" presName="parentText" presStyleLbl="alignNode1" presStyleIdx="1" presStyleCnt="5">
        <dgm:presLayoutVars>
          <dgm:chMax val="1"/>
          <dgm:bulletEnabled/>
        </dgm:presLayoutVars>
      </dgm:prSet>
      <dgm:spPr/>
    </dgm:pt>
    <dgm:pt modelId="{B7BB9077-2FCE-45FE-A3E0-A5CB78538E2E}" type="pres">
      <dgm:prSet presAssocID="{4B7EC711-0556-4FF0-96CC-AAE92EB21525}" presName="descendantText" presStyleLbl="alignAccFollowNode1" presStyleIdx="1" presStyleCnt="5">
        <dgm:presLayoutVars>
          <dgm:bulletEnabled/>
        </dgm:presLayoutVars>
      </dgm:prSet>
      <dgm:spPr/>
    </dgm:pt>
    <dgm:pt modelId="{BE023D7B-8525-45B0-A15B-4769A958F669}" type="pres">
      <dgm:prSet presAssocID="{5E581F8F-E89A-435F-9802-6D725F31C3BB}" presName="sp" presStyleCnt="0"/>
      <dgm:spPr/>
    </dgm:pt>
    <dgm:pt modelId="{284F46C7-C163-456B-8464-7E3944A4F8E4}" type="pres">
      <dgm:prSet presAssocID="{D961B4AD-7E58-4FB7-8CC6-886FD8C6251A}" presName="linNode" presStyleCnt="0"/>
      <dgm:spPr/>
    </dgm:pt>
    <dgm:pt modelId="{D1A9BAB7-BA09-4C2C-BD57-0C31AFB99388}" type="pres">
      <dgm:prSet presAssocID="{D961B4AD-7E58-4FB7-8CC6-886FD8C6251A}" presName="parentText" presStyleLbl="alignNode1" presStyleIdx="2" presStyleCnt="5">
        <dgm:presLayoutVars>
          <dgm:chMax val="1"/>
          <dgm:bulletEnabled/>
        </dgm:presLayoutVars>
      </dgm:prSet>
      <dgm:spPr/>
    </dgm:pt>
    <dgm:pt modelId="{25C13459-DA10-4884-8D96-8319D51BE72F}" type="pres">
      <dgm:prSet presAssocID="{D961B4AD-7E58-4FB7-8CC6-886FD8C6251A}" presName="descendantText" presStyleLbl="alignAccFollowNode1" presStyleIdx="2" presStyleCnt="5">
        <dgm:presLayoutVars>
          <dgm:bulletEnabled/>
        </dgm:presLayoutVars>
      </dgm:prSet>
      <dgm:spPr/>
    </dgm:pt>
    <dgm:pt modelId="{23909A2C-0E8F-4470-B0BA-65133ADB9090}" type="pres">
      <dgm:prSet presAssocID="{5936F4BE-8EB5-4558-A34A-35D21C999A21}" presName="sp" presStyleCnt="0"/>
      <dgm:spPr/>
    </dgm:pt>
    <dgm:pt modelId="{920EA449-1365-4A6A-9206-5557C4E38602}" type="pres">
      <dgm:prSet presAssocID="{E3F45008-41ED-4B04-BEC4-F6A287553E30}" presName="linNode" presStyleCnt="0"/>
      <dgm:spPr/>
    </dgm:pt>
    <dgm:pt modelId="{9F8B2A05-BE8A-4080-B764-E8D942BADE0D}" type="pres">
      <dgm:prSet presAssocID="{E3F45008-41ED-4B04-BEC4-F6A287553E30}" presName="parentText" presStyleLbl="alignNode1" presStyleIdx="3" presStyleCnt="5">
        <dgm:presLayoutVars>
          <dgm:chMax val="1"/>
          <dgm:bulletEnabled/>
        </dgm:presLayoutVars>
      </dgm:prSet>
      <dgm:spPr/>
    </dgm:pt>
    <dgm:pt modelId="{FF669FC8-68E5-4930-8430-9A029058CC66}" type="pres">
      <dgm:prSet presAssocID="{E3F45008-41ED-4B04-BEC4-F6A287553E30}" presName="descendantText" presStyleLbl="alignAccFollowNode1" presStyleIdx="3" presStyleCnt="5">
        <dgm:presLayoutVars>
          <dgm:bulletEnabled/>
        </dgm:presLayoutVars>
      </dgm:prSet>
      <dgm:spPr/>
    </dgm:pt>
    <dgm:pt modelId="{06E0D876-A27C-4D17-8554-165A1EF73DA5}" type="pres">
      <dgm:prSet presAssocID="{0FF4EF6A-63AB-4AB7-A204-B653BF03C1EC}" presName="sp" presStyleCnt="0"/>
      <dgm:spPr/>
    </dgm:pt>
    <dgm:pt modelId="{B2679680-6B86-422B-9089-9826D11E5E1E}" type="pres">
      <dgm:prSet presAssocID="{819C5BF6-32E0-472E-93A6-A57D90D7DA8C}" presName="linNode" presStyleCnt="0"/>
      <dgm:spPr/>
    </dgm:pt>
    <dgm:pt modelId="{BC550297-D991-4F59-95B8-0A9E05748101}" type="pres">
      <dgm:prSet presAssocID="{819C5BF6-32E0-472E-93A6-A57D90D7DA8C}" presName="parentText" presStyleLbl="alignNode1" presStyleIdx="4" presStyleCnt="5">
        <dgm:presLayoutVars>
          <dgm:chMax val="1"/>
          <dgm:bulletEnabled/>
        </dgm:presLayoutVars>
      </dgm:prSet>
      <dgm:spPr/>
    </dgm:pt>
    <dgm:pt modelId="{2B3DA838-3F4D-46E3-B091-B87CB4889E6B}" type="pres">
      <dgm:prSet presAssocID="{819C5BF6-32E0-472E-93A6-A57D90D7DA8C}" presName="descendantText" presStyleLbl="alignAccFollowNode1" presStyleIdx="4" presStyleCnt="5">
        <dgm:presLayoutVars>
          <dgm:bulletEnabled/>
        </dgm:presLayoutVars>
      </dgm:prSet>
      <dgm:spPr/>
    </dgm:pt>
  </dgm:ptLst>
  <dgm:cxnLst>
    <dgm:cxn modelId="{E3050517-FA45-4961-BE98-EF501CA20A57}" srcId="{7FC22667-558E-4870-9793-0A3782771A66}" destId="{F1289739-B252-45B7-9849-0ED6DF460FDF}" srcOrd="0" destOrd="0" parTransId="{14C51DF2-5A8F-490C-8CAE-5EDF3628A0DF}" sibTransId="{87000F44-E43E-4B40-A9E9-8000B8DB4BA2}"/>
    <dgm:cxn modelId="{05FC1761-F3AF-4BFD-AA6D-D4CEAEE19F4D}" srcId="{3B128F69-7BD1-4A10-A553-60F355401FCD}" destId="{819C5BF6-32E0-472E-93A6-A57D90D7DA8C}" srcOrd="4" destOrd="0" parTransId="{C8CB0FA0-AA02-406B-8C66-9DCCB6855950}" sibTransId="{A1305A10-0F26-4E4D-9447-A4088C80EE33}"/>
    <dgm:cxn modelId="{984BEE74-BA44-4524-BB05-FF5CA909AA50}" type="presOf" srcId="{F1289739-B252-45B7-9849-0ED6DF460FDF}" destId="{D1921EF3-A81A-4677-977E-BF72D4357467}" srcOrd="0" destOrd="0" presId="urn:microsoft.com/office/officeart/2016/7/layout/VerticalSolidActionList"/>
    <dgm:cxn modelId="{C39D1775-49A0-4183-8139-78EEEA395F62}" type="presOf" srcId="{E8B90C4C-8E18-494A-8CEE-D9CBE55C2025}" destId="{25C13459-DA10-4884-8D96-8319D51BE72F}" srcOrd="0" destOrd="0" presId="urn:microsoft.com/office/officeart/2016/7/layout/VerticalSolidActionList"/>
    <dgm:cxn modelId="{02BD7E75-8F9F-4788-9625-AD7C036F7315}" srcId="{D961B4AD-7E58-4FB7-8CC6-886FD8C6251A}" destId="{E8B90C4C-8E18-494A-8CEE-D9CBE55C2025}" srcOrd="0" destOrd="0" parTransId="{E3C2DE7D-2D48-46B8-8400-7072D6D5A08F}" sibTransId="{179232FA-15FB-431B-A774-9D4D0D1FE032}"/>
    <dgm:cxn modelId="{CBF5CB7B-0250-4568-A56E-5B82E38A5D5C}" srcId="{E3F45008-41ED-4B04-BEC4-F6A287553E30}" destId="{58806895-129D-4169-99BC-196F395CCE90}" srcOrd="0" destOrd="0" parTransId="{8E17CC3E-A178-4CD9-A5DA-D00CCD7A81C3}" sibTransId="{8AECE153-024B-4570-9148-578AA5C6810A}"/>
    <dgm:cxn modelId="{81CF6F85-01D7-46C6-B752-CE730786DEB7}" srcId="{4B7EC711-0556-4FF0-96CC-AAE92EB21525}" destId="{EEA9B28A-EB3E-40A0-8E2E-98C9001EB716}" srcOrd="0" destOrd="0" parTransId="{699C6602-6FDD-4F1B-9F5A-BCEAE5FF6107}" sibTransId="{ED2C191E-0640-4FAD-8FD1-3C7846B2C3D9}"/>
    <dgm:cxn modelId="{A879498F-AEDB-4EA9-BCF1-60B9A43433C6}" srcId="{3B128F69-7BD1-4A10-A553-60F355401FCD}" destId="{4B7EC711-0556-4FF0-96CC-AAE92EB21525}" srcOrd="1" destOrd="0" parTransId="{A0D5B7DF-92D7-4B7E-8CB4-1F3514CDE248}" sibTransId="{5E581F8F-E89A-435F-9802-6D725F31C3BB}"/>
    <dgm:cxn modelId="{BDC3479D-BE02-45E7-BB09-F8D09FA5F44B}" type="presOf" srcId="{3B128F69-7BD1-4A10-A553-60F355401FCD}" destId="{A5C2CD90-6CC5-4447-A718-8F7A1CF3A4A9}" srcOrd="0" destOrd="0" presId="urn:microsoft.com/office/officeart/2016/7/layout/VerticalSolidActionList"/>
    <dgm:cxn modelId="{D94706A0-25B2-40C1-837A-DCF02174AF69}" type="presOf" srcId="{0BDA834C-1FAF-4CFD-847F-A50E7BF397D5}" destId="{2B3DA838-3F4D-46E3-B091-B87CB4889E6B}" srcOrd="0" destOrd="0" presId="urn:microsoft.com/office/officeart/2016/7/layout/VerticalSolidActionList"/>
    <dgm:cxn modelId="{28A288A4-A7CC-4327-A019-C885F882A8D5}" type="presOf" srcId="{EEA9B28A-EB3E-40A0-8E2E-98C9001EB716}" destId="{B7BB9077-2FCE-45FE-A3E0-A5CB78538E2E}" srcOrd="0" destOrd="0" presId="urn:microsoft.com/office/officeart/2016/7/layout/VerticalSolidActionList"/>
    <dgm:cxn modelId="{E574EAA6-A1E6-42B5-B3AD-B1E0B1F8AC9A}" type="presOf" srcId="{58806895-129D-4169-99BC-196F395CCE90}" destId="{FF669FC8-68E5-4930-8430-9A029058CC66}" srcOrd="0" destOrd="0" presId="urn:microsoft.com/office/officeart/2016/7/layout/VerticalSolidActionList"/>
    <dgm:cxn modelId="{E56AC9AD-9177-43B1-8E8D-2359EE62642A}" srcId="{819C5BF6-32E0-472E-93A6-A57D90D7DA8C}" destId="{0BDA834C-1FAF-4CFD-847F-A50E7BF397D5}" srcOrd="0" destOrd="0" parTransId="{EDD564F5-988B-4CD0-9F55-8E26C46BBAC6}" sibTransId="{3644C52C-B4EF-48E4-8DB5-E4F8EAF6597A}"/>
    <dgm:cxn modelId="{214E80BA-5320-4D5F-8445-4BE13DA5F4D9}" type="presOf" srcId="{D961B4AD-7E58-4FB7-8CC6-886FD8C6251A}" destId="{D1A9BAB7-BA09-4C2C-BD57-0C31AFB99388}" srcOrd="0" destOrd="0" presId="urn:microsoft.com/office/officeart/2016/7/layout/VerticalSolidActionList"/>
    <dgm:cxn modelId="{BCDC5ABC-1AD0-42EF-AFB4-93B7C640E1FC}" srcId="{3B128F69-7BD1-4A10-A553-60F355401FCD}" destId="{7FC22667-558E-4870-9793-0A3782771A66}" srcOrd="0" destOrd="0" parTransId="{CD5DEB61-83D9-4640-A15A-8A42CE5A32A0}" sibTransId="{EABB19DF-BA81-40A3-A129-F5AB3848EBCF}"/>
    <dgm:cxn modelId="{0F6C0ECF-3A30-459D-A8C4-1A81A4A36288}" type="presOf" srcId="{7FC22667-558E-4870-9793-0A3782771A66}" destId="{9565702A-C689-4B24-BCBF-47365E591D57}" srcOrd="0" destOrd="0" presId="urn:microsoft.com/office/officeart/2016/7/layout/VerticalSolidActionList"/>
    <dgm:cxn modelId="{2AC0AFD3-DE0A-4296-B039-03479D3D4052}" type="presOf" srcId="{4B7EC711-0556-4FF0-96CC-AAE92EB21525}" destId="{7A3C1A86-B145-4C2A-AF27-D712F4CF88DA}" srcOrd="0" destOrd="0" presId="urn:microsoft.com/office/officeart/2016/7/layout/VerticalSolidActionList"/>
    <dgm:cxn modelId="{836FDEDE-65E1-4D14-AABF-1C4B1750DA19}" type="presOf" srcId="{819C5BF6-32E0-472E-93A6-A57D90D7DA8C}" destId="{BC550297-D991-4F59-95B8-0A9E05748101}" srcOrd="0" destOrd="0" presId="urn:microsoft.com/office/officeart/2016/7/layout/VerticalSolidActionList"/>
    <dgm:cxn modelId="{E935F5DF-BF7F-472D-889F-CD0211536D01}" srcId="{3B128F69-7BD1-4A10-A553-60F355401FCD}" destId="{E3F45008-41ED-4B04-BEC4-F6A287553E30}" srcOrd="3" destOrd="0" parTransId="{6BD8900F-A853-4DF2-AD97-C3C65CE302F0}" sibTransId="{0FF4EF6A-63AB-4AB7-A204-B653BF03C1EC}"/>
    <dgm:cxn modelId="{28C3B5E6-CD47-4AA1-9030-09F0E8282245}" srcId="{3B128F69-7BD1-4A10-A553-60F355401FCD}" destId="{D961B4AD-7E58-4FB7-8CC6-886FD8C6251A}" srcOrd="2" destOrd="0" parTransId="{170E043F-B40F-442F-B44E-AD091947D4D2}" sibTransId="{5936F4BE-8EB5-4558-A34A-35D21C999A21}"/>
    <dgm:cxn modelId="{6FBC8CF6-5EBB-4AFB-AA76-A9044A2AC22F}" type="presOf" srcId="{E3F45008-41ED-4B04-BEC4-F6A287553E30}" destId="{9F8B2A05-BE8A-4080-B764-E8D942BADE0D}" srcOrd="0" destOrd="0" presId="urn:microsoft.com/office/officeart/2016/7/layout/VerticalSolidActionList"/>
    <dgm:cxn modelId="{803CF1EA-BF8C-4E90-8DE4-8F97423FCF35}" type="presParOf" srcId="{A5C2CD90-6CC5-4447-A718-8F7A1CF3A4A9}" destId="{332DAFA9-19C7-47F0-B392-AEE429B403DD}" srcOrd="0" destOrd="0" presId="urn:microsoft.com/office/officeart/2016/7/layout/VerticalSolidActionList"/>
    <dgm:cxn modelId="{903FA052-9691-4059-B588-49385FF9441B}" type="presParOf" srcId="{332DAFA9-19C7-47F0-B392-AEE429B403DD}" destId="{9565702A-C689-4B24-BCBF-47365E591D57}" srcOrd="0" destOrd="0" presId="urn:microsoft.com/office/officeart/2016/7/layout/VerticalSolidActionList"/>
    <dgm:cxn modelId="{1D8B4995-5B19-4E5F-BDA2-7F78BE939E4C}" type="presParOf" srcId="{332DAFA9-19C7-47F0-B392-AEE429B403DD}" destId="{D1921EF3-A81A-4677-977E-BF72D4357467}" srcOrd="1" destOrd="0" presId="urn:microsoft.com/office/officeart/2016/7/layout/VerticalSolidActionList"/>
    <dgm:cxn modelId="{37B0A41C-7E3E-49F8-9EEC-31D5EF6F11CC}" type="presParOf" srcId="{A5C2CD90-6CC5-4447-A718-8F7A1CF3A4A9}" destId="{6C59FAFC-7ED3-413E-9274-D4DB5466D9F9}" srcOrd="1" destOrd="0" presId="urn:microsoft.com/office/officeart/2016/7/layout/VerticalSolidActionList"/>
    <dgm:cxn modelId="{DED275E9-3177-44C3-A786-46B7BA058143}" type="presParOf" srcId="{A5C2CD90-6CC5-4447-A718-8F7A1CF3A4A9}" destId="{ABEB4532-F83F-4063-B1F6-7C924CB7772F}" srcOrd="2" destOrd="0" presId="urn:microsoft.com/office/officeart/2016/7/layout/VerticalSolidActionList"/>
    <dgm:cxn modelId="{A4E9E667-4FB3-4C10-9D13-C48494DADB87}" type="presParOf" srcId="{ABEB4532-F83F-4063-B1F6-7C924CB7772F}" destId="{7A3C1A86-B145-4C2A-AF27-D712F4CF88DA}" srcOrd="0" destOrd="0" presId="urn:microsoft.com/office/officeart/2016/7/layout/VerticalSolidActionList"/>
    <dgm:cxn modelId="{A736DF07-A395-4313-9512-53852A9264D7}" type="presParOf" srcId="{ABEB4532-F83F-4063-B1F6-7C924CB7772F}" destId="{B7BB9077-2FCE-45FE-A3E0-A5CB78538E2E}" srcOrd="1" destOrd="0" presId="urn:microsoft.com/office/officeart/2016/7/layout/VerticalSolidActionList"/>
    <dgm:cxn modelId="{8D187788-1ABF-44BB-A5AA-9C471DE65D9A}" type="presParOf" srcId="{A5C2CD90-6CC5-4447-A718-8F7A1CF3A4A9}" destId="{BE023D7B-8525-45B0-A15B-4769A958F669}" srcOrd="3" destOrd="0" presId="urn:microsoft.com/office/officeart/2016/7/layout/VerticalSolidActionList"/>
    <dgm:cxn modelId="{3A1E1C74-6B16-4F67-8057-3466C1734D22}" type="presParOf" srcId="{A5C2CD90-6CC5-4447-A718-8F7A1CF3A4A9}" destId="{284F46C7-C163-456B-8464-7E3944A4F8E4}" srcOrd="4" destOrd="0" presId="urn:microsoft.com/office/officeart/2016/7/layout/VerticalSolidActionList"/>
    <dgm:cxn modelId="{4BE189DF-65CF-470D-8F1C-8238F9F21494}" type="presParOf" srcId="{284F46C7-C163-456B-8464-7E3944A4F8E4}" destId="{D1A9BAB7-BA09-4C2C-BD57-0C31AFB99388}" srcOrd="0" destOrd="0" presId="urn:microsoft.com/office/officeart/2016/7/layout/VerticalSolidActionList"/>
    <dgm:cxn modelId="{FAD51EFE-4FA2-4F59-B34C-2DA47767ED36}" type="presParOf" srcId="{284F46C7-C163-456B-8464-7E3944A4F8E4}" destId="{25C13459-DA10-4884-8D96-8319D51BE72F}" srcOrd="1" destOrd="0" presId="urn:microsoft.com/office/officeart/2016/7/layout/VerticalSolidActionList"/>
    <dgm:cxn modelId="{1F340FD2-B7CA-4884-A17C-D5A8878373DF}" type="presParOf" srcId="{A5C2CD90-6CC5-4447-A718-8F7A1CF3A4A9}" destId="{23909A2C-0E8F-4470-B0BA-65133ADB9090}" srcOrd="5" destOrd="0" presId="urn:microsoft.com/office/officeart/2016/7/layout/VerticalSolidActionList"/>
    <dgm:cxn modelId="{0B517999-1634-42C3-8051-A23317A85086}" type="presParOf" srcId="{A5C2CD90-6CC5-4447-A718-8F7A1CF3A4A9}" destId="{920EA449-1365-4A6A-9206-5557C4E38602}" srcOrd="6" destOrd="0" presId="urn:microsoft.com/office/officeart/2016/7/layout/VerticalSolidActionList"/>
    <dgm:cxn modelId="{62AEC042-BEE5-429F-BED3-E09CE53C2496}" type="presParOf" srcId="{920EA449-1365-4A6A-9206-5557C4E38602}" destId="{9F8B2A05-BE8A-4080-B764-E8D942BADE0D}" srcOrd="0" destOrd="0" presId="urn:microsoft.com/office/officeart/2016/7/layout/VerticalSolidActionList"/>
    <dgm:cxn modelId="{EE7C28FC-02C8-46AB-BCD0-C0B8F83517D4}" type="presParOf" srcId="{920EA449-1365-4A6A-9206-5557C4E38602}" destId="{FF669FC8-68E5-4930-8430-9A029058CC66}" srcOrd="1" destOrd="0" presId="urn:microsoft.com/office/officeart/2016/7/layout/VerticalSolidActionList"/>
    <dgm:cxn modelId="{2E966AA7-5376-40D8-A712-34A66D323FAC}" type="presParOf" srcId="{A5C2CD90-6CC5-4447-A718-8F7A1CF3A4A9}" destId="{06E0D876-A27C-4D17-8554-165A1EF73DA5}" srcOrd="7" destOrd="0" presId="urn:microsoft.com/office/officeart/2016/7/layout/VerticalSolidActionList"/>
    <dgm:cxn modelId="{CDC01634-D6D6-4C94-BB90-FF5CD0D478E6}" type="presParOf" srcId="{A5C2CD90-6CC5-4447-A718-8F7A1CF3A4A9}" destId="{B2679680-6B86-422B-9089-9826D11E5E1E}" srcOrd="8" destOrd="0" presId="urn:microsoft.com/office/officeart/2016/7/layout/VerticalSolidActionList"/>
    <dgm:cxn modelId="{EEEBF2DA-A558-451E-A1ED-44136AAACAB3}" type="presParOf" srcId="{B2679680-6B86-422B-9089-9826D11E5E1E}" destId="{BC550297-D991-4F59-95B8-0A9E05748101}" srcOrd="0" destOrd="0" presId="urn:microsoft.com/office/officeart/2016/7/layout/VerticalSolidActionList"/>
    <dgm:cxn modelId="{C95383D0-BCB4-4E13-9695-9E668B6832C6}" type="presParOf" srcId="{B2679680-6B86-422B-9089-9826D11E5E1E}" destId="{2B3DA838-3F4D-46E3-B091-B87CB4889E6B}"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C7B9F7-FB49-49CB-8AFA-9AB97DF1D408}">
      <dsp:nvSpPr>
        <dsp:cNvPr id="0" name=""/>
        <dsp:cNvSpPr/>
      </dsp:nvSpPr>
      <dsp:spPr>
        <a:xfrm>
          <a:off x="0" y="1893040"/>
          <a:ext cx="10058399" cy="0"/>
        </a:xfrm>
        <a:prstGeom prst="line">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tailEnd type="triangle" w="lg" len="lg"/>
        </a:ln>
        <a:effectLst/>
      </dsp:spPr>
      <dsp:style>
        <a:lnRef idx="2">
          <a:scrgbClr r="0" g="0" b="0"/>
        </a:lnRef>
        <a:fillRef idx="1">
          <a:scrgbClr r="0" g="0" b="0"/>
        </a:fillRef>
        <a:effectRef idx="0">
          <a:scrgbClr r="0" g="0" b="0"/>
        </a:effectRef>
        <a:fontRef idx="minor"/>
      </dsp:style>
    </dsp:sp>
    <dsp:sp modelId="{C8FFD03D-D843-4BFB-AA47-232BB84BEDF5}">
      <dsp:nvSpPr>
        <dsp:cNvPr id="0" name=""/>
        <dsp:cNvSpPr/>
      </dsp:nvSpPr>
      <dsp:spPr>
        <a:xfrm>
          <a:off x="155934" y="2033124"/>
          <a:ext cx="2269033" cy="427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a:latin typeface="Calibri Light" panose="020F0302020204030204"/>
            </a:rPr>
            <a:t>1 Jul.</a:t>
          </a:r>
          <a:endParaRPr lang="en-US" sz="1400" kern="1200"/>
        </a:p>
      </dsp:txBody>
      <dsp:txXfrm>
        <a:off x="155934" y="2033124"/>
        <a:ext cx="2269033" cy="427827"/>
      </dsp:txXfrm>
    </dsp:sp>
    <dsp:sp modelId="{8C5AC0AB-EFAF-45F0-8065-363EA08AABD6}">
      <dsp:nvSpPr>
        <dsp:cNvPr id="0" name=""/>
        <dsp:cNvSpPr/>
      </dsp:nvSpPr>
      <dsp:spPr>
        <a:xfrm>
          <a:off x="1227" y="528158"/>
          <a:ext cx="2578447" cy="645526"/>
        </a:xfrm>
        <a:prstGeom prst="round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a:t>Departments Begin Inputting Budget Requests</a:t>
          </a:r>
        </a:p>
      </dsp:txBody>
      <dsp:txXfrm>
        <a:off x="32739" y="559670"/>
        <a:ext cx="2515423" cy="582502"/>
      </dsp:txXfrm>
    </dsp:sp>
    <dsp:sp modelId="{F9270117-801E-423E-87D0-2BAB122433D3}">
      <dsp:nvSpPr>
        <dsp:cNvPr id="0" name=""/>
        <dsp:cNvSpPr/>
      </dsp:nvSpPr>
      <dsp:spPr>
        <a:xfrm>
          <a:off x="1290451" y="1173684"/>
          <a:ext cx="0" cy="719355"/>
        </a:xfrm>
        <a:prstGeom prst="line">
          <a:avLst/>
        </a:prstGeom>
        <a:noFill/>
        <a:ln w="12700" cap="flat" cmpd="sng" algn="ctr">
          <a:solidFill>
            <a:schemeClr val="accent2">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2BB9C8D1-E7B2-4AD8-9248-953DB5508F66}">
      <dsp:nvSpPr>
        <dsp:cNvPr id="0" name=""/>
        <dsp:cNvSpPr/>
      </dsp:nvSpPr>
      <dsp:spPr>
        <a:xfrm>
          <a:off x="1651434" y="1325127"/>
          <a:ext cx="2269033" cy="427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kern="1200">
              <a:latin typeface="Calibri Light" panose="020F0302020204030204"/>
            </a:rPr>
            <a:t>21 Jul. - 1 Aug.</a:t>
          </a:r>
          <a:endParaRPr lang="en-US" sz="1400" kern="1200"/>
        </a:p>
      </dsp:txBody>
      <dsp:txXfrm>
        <a:off x="1651434" y="1325127"/>
        <a:ext cx="2269033" cy="427827"/>
      </dsp:txXfrm>
    </dsp:sp>
    <dsp:sp modelId="{70F456E9-E980-4CE9-AEAA-B9F5A10BC76D}">
      <dsp:nvSpPr>
        <dsp:cNvPr id="0" name=""/>
        <dsp:cNvSpPr/>
      </dsp:nvSpPr>
      <dsp:spPr>
        <a:xfrm>
          <a:off x="1262055" y="1864644"/>
          <a:ext cx="56791" cy="56791"/>
        </a:xfrm>
        <a:prstGeom prst="ellips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1C67AD-B74A-49E0-AA93-0FC7005684B9}">
      <dsp:nvSpPr>
        <dsp:cNvPr id="0" name=""/>
        <dsp:cNvSpPr/>
      </dsp:nvSpPr>
      <dsp:spPr>
        <a:xfrm>
          <a:off x="1496727" y="2612395"/>
          <a:ext cx="2578447" cy="806908"/>
        </a:xfrm>
        <a:prstGeom prst="roundRect">
          <a:avLst/>
        </a:prstGeom>
        <a:solidFill>
          <a:schemeClr val="lt1">
            <a:alpha val="90000"/>
            <a:hueOff val="0"/>
            <a:satOff val="0"/>
            <a:lumOff val="0"/>
            <a:alphaOff val="0"/>
          </a:schemeClr>
        </a:solidFill>
        <a:ln w="15875" cap="flat" cmpd="sng" algn="ctr">
          <a:solidFill>
            <a:schemeClr val="accent2">
              <a:hueOff val="-893929"/>
              <a:satOff val="-12020"/>
              <a:lumOff val="725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a:t>County Manager and County Treasurer meet with Department Heads</a:t>
          </a:r>
        </a:p>
      </dsp:txBody>
      <dsp:txXfrm>
        <a:off x="1536117" y="2651785"/>
        <a:ext cx="2499667" cy="728128"/>
      </dsp:txXfrm>
    </dsp:sp>
    <dsp:sp modelId="{4C114C68-65A2-4C91-BEA3-324F6619EC1C}">
      <dsp:nvSpPr>
        <dsp:cNvPr id="0" name=""/>
        <dsp:cNvSpPr/>
      </dsp:nvSpPr>
      <dsp:spPr>
        <a:xfrm>
          <a:off x="2785950" y="1893039"/>
          <a:ext cx="0" cy="719355"/>
        </a:xfrm>
        <a:prstGeom prst="line">
          <a:avLst/>
        </a:prstGeom>
        <a:noFill/>
        <a:ln w="12700" cap="flat" cmpd="sng" algn="ctr">
          <a:solidFill>
            <a:schemeClr val="accent2">
              <a:hueOff val="-893929"/>
              <a:satOff val="-12020"/>
              <a:lumOff val="7255"/>
              <a:alphaOff val="0"/>
            </a:schemeClr>
          </a:solidFill>
          <a:prstDash val="dash"/>
        </a:ln>
        <a:effectLst/>
      </dsp:spPr>
      <dsp:style>
        <a:lnRef idx="1">
          <a:scrgbClr r="0" g="0" b="0"/>
        </a:lnRef>
        <a:fillRef idx="0">
          <a:scrgbClr r="0" g="0" b="0"/>
        </a:fillRef>
        <a:effectRef idx="0">
          <a:scrgbClr r="0" g="0" b="0"/>
        </a:effectRef>
        <a:fontRef idx="minor"/>
      </dsp:style>
    </dsp:sp>
    <dsp:sp modelId="{D13E8BB9-235D-4664-A4B4-7EE33A3280B1}">
      <dsp:nvSpPr>
        <dsp:cNvPr id="0" name=""/>
        <dsp:cNvSpPr/>
      </dsp:nvSpPr>
      <dsp:spPr>
        <a:xfrm>
          <a:off x="3146933" y="2033124"/>
          <a:ext cx="2269033" cy="427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b="1" kern="1200">
              <a:latin typeface="Calibri Light" panose="020F0302020204030204"/>
            </a:rPr>
            <a:t>16</a:t>
          </a:r>
          <a:r>
            <a:rPr lang="en-US" sz="1400" kern="1200"/>
            <a:t> </a:t>
          </a:r>
          <a:r>
            <a:rPr lang="en-US" sz="1400" b="0" kern="1200"/>
            <a:t>Sep.</a:t>
          </a:r>
        </a:p>
      </dsp:txBody>
      <dsp:txXfrm>
        <a:off x="3146933" y="2033124"/>
        <a:ext cx="2269033" cy="427827"/>
      </dsp:txXfrm>
    </dsp:sp>
    <dsp:sp modelId="{FFCD57E5-2CC4-40D5-AE86-62CD17F36412}">
      <dsp:nvSpPr>
        <dsp:cNvPr id="0" name=""/>
        <dsp:cNvSpPr/>
      </dsp:nvSpPr>
      <dsp:spPr>
        <a:xfrm>
          <a:off x="2757555" y="1864644"/>
          <a:ext cx="56791" cy="56791"/>
        </a:xfrm>
        <a:prstGeom prst="ellipse">
          <a:avLst/>
        </a:prstGeom>
        <a:solidFill>
          <a:schemeClr val="accent2">
            <a:hueOff val="-893929"/>
            <a:satOff val="-12020"/>
            <a:lumOff val="7255"/>
            <a:alphaOff val="0"/>
          </a:schemeClr>
        </a:solidFill>
        <a:ln w="15875" cap="flat" cmpd="sng" algn="ctr">
          <a:solidFill>
            <a:schemeClr val="accent2">
              <a:hueOff val="-893929"/>
              <a:satOff val="-12020"/>
              <a:lumOff val="725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D2D5CE-8C1F-463A-B1ED-A50F4D6C3F1D}">
      <dsp:nvSpPr>
        <dsp:cNvPr id="0" name=""/>
        <dsp:cNvSpPr/>
      </dsp:nvSpPr>
      <dsp:spPr>
        <a:xfrm>
          <a:off x="2992226" y="306258"/>
          <a:ext cx="2578447" cy="867426"/>
        </a:xfrm>
        <a:prstGeom prst="roundRect">
          <a:avLst/>
        </a:prstGeom>
        <a:solidFill>
          <a:schemeClr val="lt1">
            <a:alpha val="90000"/>
            <a:hueOff val="0"/>
            <a:satOff val="0"/>
            <a:lumOff val="0"/>
            <a:alphaOff val="0"/>
          </a:schemeClr>
        </a:solidFill>
        <a:ln w="15875" cap="flat" cmpd="sng" algn="ctr">
          <a:solidFill>
            <a:schemeClr val="accent2">
              <a:hueOff val="-1787858"/>
              <a:satOff val="-24039"/>
              <a:lumOff val="1451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a:t>Committees Discuss Preliminary Budget Issues</a:t>
          </a:r>
        </a:p>
        <a:p>
          <a:pPr marL="0" lvl="0" indent="0" algn="l" defTabSz="533400">
            <a:lnSpc>
              <a:spcPct val="90000"/>
            </a:lnSpc>
            <a:spcBef>
              <a:spcPct val="0"/>
            </a:spcBef>
            <a:spcAft>
              <a:spcPct val="35000"/>
            </a:spcAft>
            <a:buNone/>
          </a:pPr>
          <a:r>
            <a:rPr lang="en-US" sz="1200" kern="1200"/>
            <a:t>(Personnel &amp; Capital)</a:t>
          </a:r>
        </a:p>
      </dsp:txBody>
      <dsp:txXfrm>
        <a:off x="3034570" y="348602"/>
        <a:ext cx="2493759" cy="782738"/>
      </dsp:txXfrm>
    </dsp:sp>
    <dsp:sp modelId="{8D72B091-17CE-4798-B12D-F4EE83055047}">
      <dsp:nvSpPr>
        <dsp:cNvPr id="0" name=""/>
        <dsp:cNvSpPr/>
      </dsp:nvSpPr>
      <dsp:spPr>
        <a:xfrm>
          <a:off x="4281450" y="1173684"/>
          <a:ext cx="0" cy="719355"/>
        </a:xfrm>
        <a:prstGeom prst="line">
          <a:avLst/>
        </a:prstGeom>
        <a:noFill/>
        <a:ln w="12700" cap="flat" cmpd="sng" algn="ctr">
          <a:solidFill>
            <a:schemeClr val="accent2">
              <a:hueOff val="-1787858"/>
              <a:satOff val="-24039"/>
              <a:lumOff val="14510"/>
              <a:alphaOff val="0"/>
            </a:schemeClr>
          </a:solidFill>
          <a:prstDash val="dash"/>
        </a:ln>
        <a:effectLst/>
      </dsp:spPr>
      <dsp:style>
        <a:lnRef idx="1">
          <a:scrgbClr r="0" g="0" b="0"/>
        </a:lnRef>
        <a:fillRef idx="0">
          <a:scrgbClr r="0" g="0" b="0"/>
        </a:fillRef>
        <a:effectRef idx="0">
          <a:scrgbClr r="0" g="0" b="0"/>
        </a:effectRef>
        <a:fontRef idx="minor"/>
      </dsp:style>
    </dsp:sp>
    <dsp:sp modelId="{E232176F-CDF7-4D4F-97BC-C9304C1365BF}">
      <dsp:nvSpPr>
        <dsp:cNvPr id="0" name=""/>
        <dsp:cNvSpPr/>
      </dsp:nvSpPr>
      <dsp:spPr>
        <a:xfrm>
          <a:off x="4642432" y="1325127"/>
          <a:ext cx="2269033" cy="427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kern="1200">
              <a:latin typeface="Calibri Light" panose="020F0302020204030204"/>
            </a:rPr>
            <a:t>21 Oct</a:t>
          </a:r>
          <a:r>
            <a:rPr lang="en-US" sz="1400" kern="1200"/>
            <a:t>.</a:t>
          </a:r>
        </a:p>
      </dsp:txBody>
      <dsp:txXfrm>
        <a:off x="4642432" y="1325127"/>
        <a:ext cx="2269033" cy="427827"/>
      </dsp:txXfrm>
    </dsp:sp>
    <dsp:sp modelId="{90DFB112-AA88-443B-9243-8FD205439D40}">
      <dsp:nvSpPr>
        <dsp:cNvPr id="0" name=""/>
        <dsp:cNvSpPr/>
      </dsp:nvSpPr>
      <dsp:spPr>
        <a:xfrm>
          <a:off x="4253054" y="1864644"/>
          <a:ext cx="56791" cy="56791"/>
        </a:xfrm>
        <a:prstGeom prst="ellipse">
          <a:avLst/>
        </a:prstGeom>
        <a:solidFill>
          <a:schemeClr val="accent2">
            <a:hueOff val="-1787858"/>
            <a:satOff val="-24039"/>
            <a:lumOff val="14510"/>
            <a:alphaOff val="0"/>
          </a:schemeClr>
        </a:solidFill>
        <a:ln w="15875" cap="flat" cmpd="sng" algn="ctr">
          <a:solidFill>
            <a:schemeClr val="accent2">
              <a:hueOff val="-1787858"/>
              <a:satOff val="-24039"/>
              <a:lumOff val="1451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E29DA6-43A3-4730-9EB5-6F6FA23F2E93}">
      <dsp:nvSpPr>
        <dsp:cNvPr id="0" name=""/>
        <dsp:cNvSpPr/>
      </dsp:nvSpPr>
      <dsp:spPr>
        <a:xfrm>
          <a:off x="4487726" y="2612395"/>
          <a:ext cx="2578447" cy="645526"/>
        </a:xfrm>
        <a:prstGeom prst="roundRect">
          <a:avLst/>
        </a:prstGeom>
        <a:solidFill>
          <a:srgbClr val="FFFF00">
            <a:alpha val="90000"/>
          </a:srgbClr>
        </a:solidFill>
        <a:ln w="15875" cap="flat" cmpd="sng" algn="ctr">
          <a:solidFill>
            <a:srgbClr val="FFFF00"/>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a:t>Budget Workshop</a:t>
          </a:r>
        </a:p>
      </dsp:txBody>
      <dsp:txXfrm>
        <a:off x="4519238" y="2643907"/>
        <a:ext cx="2515423" cy="582502"/>
      </dsp:txXfrm>
    </dsp:sp>
    <dsp:sp modelId="{5B8AFAB5-4B4E-46E2-806D-97E6E4454F16}">
      <dsp:nvSpPr>
        <dsp:cNvPr id="0" name=""/>
        <dsp:cNvSpPr/>
      </dsp:nvSpPr>
      <dsp:spPr>
        <a:xfrm>
          <a:off x="5776949" y="1893039"/>
          <a:ext cx="0" cy="719355"/>
        </a:xfrm>
        <a:prstGeom prst="line">
          <a:avLst/>
        </a:prstGeom>
        <a:noFill/>
        <a:ln w="12700" cap="flat" cmpd="sng" algn="ctr">
          <a:solidFill>
            <a:schemeClr val="accent2">
              <a:hueOff val="-2681787"/>
              <a:satOff val="-36059"/>
              <a:lumOff val="21764"/>
              <a:alphaOff val="0"/>
            </a:schemeClr>
          </a:solidFill>
          <a:prstDash val="dash"/>
        </a:ln>
        <a:effectLst/>
      </dsp:spPr>
      <dsp:style>
        <a:lnRef idx="1">
          <a:scrgbClr r="0" g="0" b="0"/>
        </a:lnRef>
        <a:fillRef idx="0">
          <a:scrgbClr r="0" g="0" b="0"/>
        </a:fillRef>
        <a:effectRef idx="0">
          <a:scrgbClr r="0" g="0" b="0"/>
        </a:effectRef>
        <a:fontRef idx="minor"/>
      </dsp:style>
    </dsp:sp>
    <dsp:sp modelId="{9BC06F45-7713-4F08-9065-149586A77885}">
      <dsp:nvSpPr>
        <dsp:cNvPr id="0" name=""/>
        <dsp:cNvSpPr/>
      </dsp:nvSpPr>
      <dsp:spPr>
        <a:xfrm>
          <a:off x="6137932" y="2033124"/>
          <a:ext cx="2269033" cy="427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a:latin typeface="Calibri Light" panose="020F0302020204030204"/>
            </a:rPr>
            <a:t>4 Nov</a:t>
          </a:r>
          <a:r>
            <a:rPr lang="en-US" sz="1400" kern="1200"/>
            <a:t>.</a:t>
          </a:r>
        </a:p>
      </dsp:txBody>
      <dsp:txXfrm>
        <a:off x="6137932" y="2033124"/>
        <a:ext cx="2269033" cy="427827"/>
      </dsp:txXfrm>
    </dsp:sp>
    <dsp:sp modelId="{6626237B-CF63-4F16-B618-E134D5E42A40}">
      <dsp:nvSpPr>
        <dsp:cNvPr id="0" name=""/>
        <dsp:cNvSpPr/>
      </dsp:nvSpPr>
      <dsp:spPr>
        <a:xfrm>
          <a:off x="5748554" y="1864644"/>
          <a:ext cx="56791" cy="56791"/>
        </a:xfrm>
        <a:prstGeom prst="ellipse">
          <a:avLst/>
        </a:prstGeom>
        <a:solidFill>
          <a:schemeClr val="accent2">
            <a:hueOff val="-2681787"/>
            <a:satOff val="-36059"/>
            <a:lumOff val="21764"/>
            <a:alphaOff val="0"/>
          </a:schemeClr>
        </a:solidFill>
        <a:ln w="15875" cap="flat" cmpd="sng" algn="ctr">
          <a:solidFill>
            <a:schemeClr val="accent2">
              <a:hueOff val="-2681787"/>
              <a:satOff val="-36059"/>
              <a:lumOff val="2176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287194-B304-4CB3-BB6D-9D3BF5089C5B}">
      <dsp:nvSpPr>
        <dsp:cNvPr id="0" name=""/>
        <dsp:cNvSpPr/>
      </dsp:nvSpPr>
      <dsp:spPr>
        <a:xfrm>
          <a:off x="5983225" y="528158"/>
          <a:ext cx="2578447" cy="645526"/>
        </a:xfrm>
        <a:prstGeom prst="roundRect">
          <a:avLst/>
        </a:prstGeom>
        <a:solidFill>
          <a:schemeClr val="lt1">
            <a:alpha val="90000"/>
            <a:hueOff val="0"/>
            <a:satOff val="0"/>
            <a:lumOff val="0"/>
            <a:alphaOff val="0"/>
          </a:schemeClr>
        </a:solidFill>
        <a:ln w="15875" cap="flat" cmpd="sng" algn="ctr">
          <a:solidFill>
            <a:schemeClr val="accent2">
              <a:hueOff val="-3575716"/>
              <a:satOff val="-48078"/>
              <a:lumOff val="2901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a:t>Tentative Budget Presented to BOL</a:t>
          </a:r>
        </a:p>
      </dsp:txBody>
      <dsp:txXfrm>
        <a:off x="6014737" y="559670"/>
        <a:ext cx="2515423" cy="582502"/>
      </dsp:txXfrm>
    </dsp:sp>
    <dsp:sp modelId="{CCDD40C2-818C-448B-9303-50077481F326}">
      <dsp:nvSpPr>
        <dsp:cNvPr id="0" name=""/>
        <dsp:cNvSpPr/>
      </dsp:nvSpPr>
      <dsp:spPr>
        <a:xfrm>
          <a:off x="7272449" y="1173684"/>
          <a:ext cx="0" cy="719355"/>
        </a:xfrm>
        <a:prstGeom prst="line">
          <a:avLst/>
        </a:prstGeom>
        <a:noFill/>
        <a:ln w="12700" cap="flat" cmpd="sng" algn="ctr">
          <a:solidFill>
            <a:schemeClr val="accent2">
              <a:hueOff val="-3575716"/>
              <a:satOff val="-48078"/>
              <a:lumOff val="29019"/>
              <a:alphaOff val="0"/>
            </a:schemeClr>
          </a:solidFill>
          <a:prstDash val="dash"/>
        </a:ln>
        <a:effectLst/>
      </dsp:spPr>
      <dsp:style>
        <a:lnRef idx="1">
          <a:scrgbClr r="0" g="0" b="0"/>
        </a:lnRef>
        <a:fillRef idx="0">
          <a:scrgbClr r="0" g="0" b="0"/>
        </a:fillRef>
        <a:effectRef idx="0">
          <a:scrgbClr r="0" g="0" b="0"/>
        </a:effectRef>
        <a:fontRef idx="minor"/>
      </dsp:style>
    </dsp:sp>
    <dsp:sp modelId="{EC63A585-D78C-4BDD-A5A8-469CF0CF3669}">
      <dsp:nvSpPr>
        <dsp:cNvPr id="0" name=""/>
        <dsp:cNvSpPr/>
      </dsp:nvSpPr>
      <dsp:spPr>
        <a:xfrm>
          <a:off x="7633431" y="1325127"/>
          <a:ext cx="2269033" cy="427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rtl="0">
            <a:lnSpc>
              <a:spcPct val="90000"/>
            </a:lnSpc>
            <a:spcBef>
              <a:spcPct val="0"/>
            </a:spcBef>
            <a:spcAft>
              <a:spcPct val="35000"/>
            </a:spcAft>
            <a:buNone/>
            <a:defRPr b="1"/>
          </a:pPr>
          <a:r>
            <a:rPr lang="en-US" sz="1400" b="0" kern="1200">
              <a:latin typeface="Calibri Light" panose="020F0302020204030204"/>
            </a:rPr>
            <a:t>18 Nov</a:t>
          </a:r>
          <a:r>
            <a:rPr lang="en-US" sz="1400" b="0" kern="1200"/>
            <a:t>.</a:t>
          </a:r>
        </a:p>
      </dsp:txBody>
      <dsp:txXfrm>
        <a:off x="7633431" y="1325127"/>
        <a:ext cx="2269033" cy="427827"/>
      </dsp:txXfrm>
    </dsp:sp>
    <dsp:sp modelId="{8973BACE-CDC3-428C-9897-EF7E7A1B590E}">
      <dsp:nvSpPr>
        <dsp:cNvPr id="0" name=""/>
        <dsp:cNvSpPr/>
      </dsp:nvSpPr>
      <dsp:spPr>
        <a:xfrm>
          <a:off x="7244053" y="1864644"/>
          <a:ext cx="56791" cy="56791"/>
        </a:xfrm>
        <a:prstGeom prst="ellipse">
          <a:avLst/>
        </a:prstGeom>
        <a:solidFill>
          <a:schemeClr val="accent2">
            <a:hueOff val="-3575716"/>
            <a:satOff val="-48078"/>
            <a:lumOff val="29019"/>
            <a:alphaOff val="0"/>
          </a:schemeClr>
        </a:solidFill>
        <a:ln w="15875" cap="flat" cmpd="sng" algn="ctr">
          <a:solidFill>
            <a:schemeClr val="accent2">
              <a:hueOff val="-3575716"/>
              <a:satOff val="-48078"/>
              <a:lumOff val="2901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2A95BD-7789-4A46-864A-2C7E734FF5B3}">
      <dsp:nvSpPr>
        <dsp:cNvPr id="0" name=""/>
        <dsp:cNvSpPr/>
      </dsp:nvSpPr>
      <dsp:spPr>
        <a:xfrm>
          <a:off x="7478724" y="2612395"/>
          <a:ext cx="2578447" cy="867426"/>
        </a:xfrm>
        <a:prstGeom prst="roundRect">
          <a:avLst/>
        </a:prstGeom>
        <a:solidFill>
          <a:schemeClr val="lt1">
            <a:alpha val="90000"/>
            <a:hueOff val="0"/>
            <a:satOff val="0"/>
            <a:lumOff val="0"/>
            <a:alphaOff val="0"/>
          </a:schemeClr>
        </a:solidFill>
        <a:ln w="15875" cap="flat" cmpd="sng" algn="ctr">
          <a:solidFill>
            <a:schemeClr val="accent2">
              <a:hueOff val="-4469645"/>
              <a:satOff val="-60098"/>
              <a:lumOff val="3627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a:t>Budget Hearing</a:t>
          </a:r>
        </a:p>
        <a:p>
          <a:pPr marL="0" lvl="0" indent="0" algn="l" defTabSz="533400">
            <a:lnSpc>
              <a:spcPct val="90000"/>
            </a:lnSpc>
            <a:spcBef>
              <a:spcPct val="0"/>
            </a:spcBef>
            <a:spcAft>
              <a:spcPct val="35000"/>
            </a:spcAft>
            <a:buNone/>
          </a:pPr>
          <a:r>
            <a:rPr lang="en-US" sz="1200" kern="1200"/>
            <a:t>Budget can be Adopted Anytime After Hearing</a:t>
          </a:r>
        </a:p>
      </dsp:txBody>
      <dsp:txXfrm>
        <a:off x="7521068" y="2654739"/>
        <a:ext cx="2493759" cy="782738"/>
      </dsp:txXfrm>
    </dsp:sp>
    <dsp:sp modelId="{2510CEB8-6FEE-420A-B2D4-1D0E8062E3EA}">
      <dsp:nvSpPr>
        <dsp:cNvPr id="0" name=""/>
        <dsp:cNvSpPr/>
      </dsp:nvSpPr>
      <dsp:spPr>
        <a:xfrm>
          <a:off x="8767948" y="1893039"/>
          <a:ext cx="0" cy="719355"/>
        </a:xfrm>
        <a:prstGeom prst="line">
          <a:avLst/>
        </a:prstGeom>
        <a:noFill/>
        <a:ln w="12700" cap="flat" cmpd="sng" algn="ctr">
          <a:solidFill>
            <a:schemeClr val="accent2">
              <a:hueOff val="-4469645"/>
              <a:satOff val="-60098"/>
              <a:lumOff val="36274"/>
              <a:alphaOff val="0"/>
            </a:schemeClr>
          </a:solidFill>
          <a:prstDash val="dash"/>
        </a:ln>
        <a:effectLst/>
      </dsp:spPr>
      <dsp:style>
        <a:lnRef idx="1">
          <a:scrgbClr r="0" g="0" b="0"/>
        </a:lnRef>
        <a:fillRef idx="0">
          <a:scrgbClr r="0" g="0" b="0"/>
        </a:fillRef>
        <a:effectRef idx="0">
          <a:scrgbClr r="0" g="0" b="0"/>
        </a:effectRef>
        <a:fontRef idx="minor"/>
      </dsp:style>
    </dsp:sp>
    <dsp:sp modelId="{11E7A2F7-F29D-418B-B65E-05C022E480D4}">
      <dsp:nvSpPr>
        <dsp:cNvPr id="0" name=""/>
        <dsp:cNvSpPr/>
      </dsp:nvSpPr>
      <dsp:spPr>
        <a:xfrm>
          <a:off x="8739552" y="1864644"/>
          <a:ext cx="56791" cy="56791"/>
        </a:xfrm>
        <a:prstGeom prst="ellipse">
          <a:avLst/>
        </a:prstGeom>
        <a:solidFill>
          <a:schemeClr val="accent2">
            <a:hueOff val="-4469645"/>
            <a:satOff val="-60098"/>
            <a:lumOff val="36274"/>
            <a:alphaOff val="0"/>
          </a:schemeClr>
        </a:solidFill>
        <a:ln w="15875" cap="flat" cmpd="sng" algn="ctr">
          <a:solidFill>
            <a:schemeClr val="accent2">
              <a:hueOff val="-4469645"/>
              <a:satOff val="-60098"/>
              <a:lumOff val="3627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16FDCF-CF8F-4D91-A609-DA9D97B86CC4}">
      <dsp:nvSpPr>
        <dsp:cNvPr id="0" name=""/>
        <dsp:cNvSpPr/>
      </dsp:nvSpPr>
      <dsp:spPr>
        <a:xfrm>
          <a:off x="1039815" y="2482"/>
          <a:ext cx="2447163" cy="1085566"/>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a:t>Preview of the </a:t>
          </a:r>
          <a:r>
            <a:rPr lang="en-US" sz="1700" kern="1200">
              <a:latin typeface="Calibri Light" panose="020F0302020204030204"/>
            </a:rPr>
            <a:t>2026</a:t>
          </a:r>
          <a:r>
            <a:rPr lang="en-US" sz="1700" kern="1200"/>
            <a:t> Tentative Budget</a:t>
          </a:r>
        </a:p>
      </dsp:txBody>
      <dsp:txXfrm>
        <a:off x="1092808" y="55475"/>
        <a:ext cx="2341177" cy="979580"/>
      </dsp:txXfrm>
    </dsp:sp>
    <dsp:sp modelId="{28CEAD81-660F-4408-8686-A8765251767D}">
      <dsp:nvSpPr>
        <dsp:cNvPr id="0" name=""/>
        <dsp:cNvSpPr/>
      </dsp:nvSpPr>
      <dsp:spPr>
        <a:xfrm rot="5400000">
          <a:off x="4738817" y="566927"/>
          <a:ext cx="422797" cy="2270880"/>
        </a:xfrm>
        <a:prstGeom prst="round2Same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a:t>Open discussion</a:t>
          </a:r>
        </a:p>
      </dsp:txBody>
      <dsp:txXfrm rot="-5400000">
        <a:off x="3814776" y="1511608"/>
        <a:ext cx="2250241" cy="381519"/>
      </dsp:txXfrm>
    </dsp:sp>
    <dsp:sp modelId="{52AFEDDD-BE16-478C-8A4E-66CFEA86B893}">
      <dsp:nvSpPr>
        <dsp:cNvPr id="0" name=""/>
        <dsp:cNvSpPr/>
      </dsp:nvSpPr>
      <dsp:spPr>
        <a:xfrm>
          <a:off x="1039815" y="1142327"/>
          <a:ext cx="2447163" cy="1085566"/>
        </a:xfrm>
        <a:prstGeom prst="roundRect">
          <a:avLst/>
        </a:prstGeom>
        <a:solidFill>
          <a:schemeClr val="accent2">
            <a:hueOff val="-1117411"/>
            <a:satOff val="-15025"/>
            <a:lumOff val="906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a:t>Consensus-building before official Tentative Budget (10/21)</a:t>
          </a:r>
        </a:p>
      </dsp:txBody>
      <dsp:txXfrm>
        <a:off x="1092808" y="1195320"/>
        <a:ext cx="2341177" cy="979580"/>
      </dsp:txXfrm>
    </dsp:sp>
    <dsp:sp modelId="{6D67194C-57C9-42AB-BCB5-8B095089EF9F}">
      <dsp:nvSpPr>
        <dsp:cNvPr id="0" name=""/>
        <dsp:cNvSpPr/>
      </dsp:nvSpPr>
      <dsp:spPr>
        <a:xfrm>
          <a:off x="1039815" y="2282172"/>
          <a:ext cx="2447163" cy="1085566"/>
        </a:xfrm>
        <a:prstGeom prst="roundRect">
          <a:avLst/>
        </a:prstGeom>
        <a:solidFill>
          <a:schemeClr val="accent2">
            <a:hueOff val="-2234822"/>
            <a:satOff val="-30049"/>
            <a:lumOff val="1813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a:t>Opportunity for Questions and Input</a:t>
          </a:r>
        </a:p>
      </dsp:txBody>
      <dsp:txXfrm>
        <a:off x="1092808" y="2335165"/>
        <a:ext cx="2341177" cy="979580"/>
      </dsp:txXfrm>
    </dsp:sp>
    <dsp:sp modelId="{5FEBC37D-ABF4-49F5-83A2-9C5F50780AB1}">
      <dsp:nvSpPr>
        <dsp:cNvPr id="0" name=""/>
        <dsp:cNvSpPr/>
      </dsp:nvSpPr>
      <dsp:spPr>
        <a:xfrm>
          <a:off x="1039815" y="3422017"/>
          <a:ext cx="2447163" cy="1085566"/>
        </a:xfrm>
        <a:prstGeom prst="roundRect">
          <a:avLst/>
        </a:prstGeom>
        <a:solidFill>
          <a:schemeClr val="accent2">
            <a:hueOff val="-3352234"/>
            <a:satOff val="-45074"/>
            <a:lumOff val="2720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a:t>Additional “workshops” can be scheduled if necessary</a:t>
          </a:r>
        </a:p>
      </dsp:txBody>
      <dsp:txXfrm>
        <a:off x="1092808" y="3475010"/>
        <a:ext cx="2341177" cy="979580"/>
      </dsp:txXfrm>
    </dsp:sp>
    <dsp:sp modelId="{A35F91D0-D2E6-4B17-9731-D84FE9EFD06B}">
      <dsp:nvSpPr>
        <dsp:cNvPr id="0" name=""/>
        <dsp:cNvSpPr/>
      </dsp:nvSpPr>
      <dsp:spPr>
        <a:xfrm>
          <a:off x="1039815" y="4561862"/>
          <a:ext cx="2447163" cy="1085566"/>
        </a:xfrm>
        <a:prstGeom prst="roundRect">
          <a:avLst/>
        </a:prstGeom>
        <a:solidFill>
          <a:schemeClr val="accent2">
            <a:hueOff val="-4469645"/>
            <a:satOff val="-60098"/>
            <a:lumOff val="3627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a:t>Focus on “broad strokes” rather than department-by-department rundown</a:t>
          </a:r>
        </a:p>
      </dsp:txBody>
      <dsp:txXfrm>
        <a:off x="1092808" y="4614855"/>
        <a:ext cx="2341177" cy="9795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921EF3-A81A-4677-977E-BF72D4357467}">
      <dsp:nvSpPr>
        <dsp:cNvPr id="0" name=""/>
        <dsp:cNvSpPr/>
      </dsp:nvSpPr>
      <dsp:spPr>
        <a:xfrm>
          <a:off x="2011680" y="1645"/>
          <a:ext cx="8046720" cy="721906"/>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129" tIns="183364" rIns="156129" bIns="183364" numCol="1" spcCol="1270" anchor="ctr" anchorCtr="0">
          <a:noAutofit/>
        </a:bodyPr>
        <a:lstStyle/>
        <a:p>
          <a:pPr marL="0" lvl="0" indent="0" algn="l" defTabSz="800100">
            <a:lnSpc>
              <a:spcPct val="90000"/>
            </a:lnSpc>
            <a:spcBef>
              <a:spcPct val="0"/>
            </a:spcBef>
            <a:spcAft>
              <a:spcPct val="35000"/>
            </a:spcAft>
            <a:buNone/>
          </a:pPr>
          <a:r>
            <a:rPr lang="en-US" sz="1800" kern="1200"/>
            <a:t>Maintain a General Fund Balance between 10% and 30% of annual operations</a:t>
          </a:r>
        </a:p>
      </dsp:txBody>
      <dsp:txXfrm>
        <a:off x="2011680" y="1645"/>
        <a:ext cx="8046720" cy="721906"/>
      </dsp:txXfrm>
    </dsp:sp>
    <dsp:sp modelId="{9565702A-C689-4B24-BCBF-47365E591D57}">
      <dsp:nvSpPr>
        <dsp:cNvPr id="0" name=""/>
        <dsp:cNvSpPr/>
      </dsp:nvSpPr>
      <dsp:spPr>
        <a:xfrm>
          <a:off x="0" y="1645"/>
          <a:ext cx="2011680" cy="721906"/>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451" tIns="71308" rIns="106451" bIns="71308" numCol="1" spcCol="1270" anchor="ctr" anchorCtr="0">
          <a:noAutofit/>
        </a:bodyPr>
        <a:lstStyle/>
        <a:p>
          <a:pPr marL="0" lvl="0" indent="0" algn="ctr" defTabSz="1022350">
            <a:lnSpc>
              <a:spcPct val="90000"/>
            </a:lnSpc>
            <a:spcBef>
              <a:spcPct val="0"/>
            </a:spcBef>
            <a:spcAft>
              <a:spcPct val="35000"/>
            </a:spcAft>
            <a:buNone/>
          </a:pPr>
          <a:r>
            <a:rPr lang="en-US" sz="2300" kern="1200"/>
            <a:t>Maintain</a:t>
          </a:r>
        </a:p>
      </dsp:txBody>
      <dsp:txXfrm>
        <a:off x="0" y="1645"/>
        <a:ext cx="2011680" cy="721906"/>
      </dsp:txXfrm>
    </dsp:sp>
    <dsp:sp modelId="{B7BB9077-2FCE-45FE-A3E0-A5CB78538E2E}">
      <dsp:nvSpPr>
        <dsp:cNvPr id="0" name=""/>
        <dsp:cNvSpPr/>
      </dsp:nvSpPr>
      <dsp:spPr>
        <a:xfrm>
          <a:off x="2011680" y="766866"/>
          <a:ext cx="8046720" cy="721906"/>
        </a:xfrm>
        <a:prstGeom prst="rect">
          <a:avLst/>
        </a:prstGeom>
        <a:solidFill>
          <a:schemeClr val="accent2">
            <a:tint val="40000"/>
            <a:alpha val="90000"/>
            <a:hueOff val="-1331083"/>
            <a:satOff val="4761"/>
            <a:lumOff val="1374"/>
            <a:alphaOff val="0"/>
          </a:schemeClr>
        </a:solidFill>
        <a:ln w="15875" cap="flat" cmpd="sng" algn="ctr">
          <a:solidFill>
            <a:schemeClr val="accent2">
              <a:tint val="40000"/>
              <a:alpha val="90000"/>
              <a:hueOff val="-1331083"/>
              <a:satOff val="4761"/>
              <a:lumOff val="137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129" tIns="183364" rIns="156129" bIns="183364" numCol="1" spcCol="1270" anchor="ctr" anchorCtr="0">
          <a:noAutofit/>
        </a:bodyPr>
        <a:lstStyle/>
        <a:p>
          <a:pPr marL="0" lvl="0" indent="0" algn="l" defTabSz="800100">
            <a:lnSpc>
              <a:spcPct val="90000"/>
            </a:lnSpc>
            <a:spcBef>
              <a:spcPct val="0"/>
            </a:spcBef>
            <a:spcAft>
              <a:spcPct val="35000"/>
            </a:spcAft>
            <a:buNone/>
          </a:pPr>
          <a:r>
            <a:rPr lang="en-US" sz="1800" kern="1200"/>
            <a:t>Maintain a Health System Fund Balance of at least 16% of annual operations</a:t>
          </a:r>
        </a:p>
      </dsp:txBody>
      <dsp:txXfrm>
        <a:off x="2011680" y="766866"/>
        <a:ext cx="8046720" cy="721906"/>
      </dsp:txXfrm>
    </dsp:sp>
    <dsp:sp modelId="{7A3C1A86-B145-4C2A-AF27-D712F4CF88DA}">
      <dsp:nvSpPr>
        <dsp:cNvPr id="0" name=""/>
        <dsp:cNvSpPr/>
      </dsp:nvSpPr>
      <dsp:spPr>
        <a:xfrm>
          <a:off x="0" y="766866"/>
          <a:ext cx="2011680" cy="721906"/>
        </a:xfrm>
        <a:prstGeom prst="rect">
          <a:avLst/>
        </a:prstGeom>
        <a:solidFill>
          <a:schemeClr val="accent2">
            <a:hueOff val="-1117411"/>
            <a:satOff val="-15025"/>
            <a:lumOff val="9069"/>
            <a:alphaOff val="0"/>
          </a:schemeClr>
        </a:solidFill>
        <a:ln w="15875" cap="flat" cmpd="sng" algn="ctr">
          <a:solidFill>
            <a:schemeClr val="accent2">
              <a:hueOff val="-1117411"/>
              <a:satOff val="-15025"/>
              <a:lumOff val="906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451" tIns="71308" rIns="106451" bIns="71308" numCol="1" spcCol="1270" anchor="ctr" anchorCtr="0">
          <a:noAutofit/>
        </a:bodyPr>
        <a:lstStyle/>
        <a:p>
          <a:pPr marL="0" lvl="0" indent="0" algn="ctr" defTabSz="1022350">
            <a:lnSpc>
              <a:spcPct val="90000"/>
            </a:lnSpc>
            <a:spcBef>
              <a:spcPct val="0"/>
            </a:spcBef>
            <a:spcAft>
              <a:spcPct val="35000"/>
            </a:spcAft>
            <a:buNone/>
          </a:pPr>
          <a:r>
            <a:rPr lang="en-US" sz="2300" kern="1200"/>
            <a:t>Maintain</a:t>
          </a:r>
        </a:p>
      </dsp:txBody>
      <dsp:txXfrm>
        <a:off x="0" y="766866"/>
        <a:ext cx="2011680" cy="721906"/>
      </dsp:txXfrm>
    </dsp:sp>
    <dsp:sp modelId="{25C13459-DA10-4884-8D96-8319D51BE72F}">
      <dsp:nvSpPr>
        <dsp:cNvPr id="0" name=""/>
        <dsp:cNvSpPr/>
      </dsp:nvSpPr>
      <dsp:spPr>
        <a:xfrm>
          <a:off x="2011680" y="1532086"/>
          <a:ext cx="8046720" cy="721906"/>
        </a:xfrm>
        <a:prstGeom prst="rect">
          <a:avLst/>
        </a:prstGeom>
        <a:solidFill>
          <a:schemeClr val="accent2">
            <a:tint val="40000"/>
            <a:alpha val="90000"/>
            <a:hueOff val="-2662167"/>
            <a:satOff val="9522"/>
            <a:lumOff val="2748"/>
            <a:alphaOff val="0"/>
          </a:schemeClr>
        </a:solidFill>
        <a:ln w="15875" cap="flat" cmpd="sng" algn="ctr">
          <a:solidFill>
            <a:schemeClr val="accent2">
              <a:tint val="40000"/>
              <a:alpha val="90000"/>
              <a:hueOff val="-2662167"/>
              <a:satOff val="9522"/>
              <a:lumOff val="274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129" tIns="183364" rIns="156129" bIns="183364" numCol="1" spcCol="1270" anchor="ctr" anchorCtr="0">
          <a:noAutofit/>
        </a:bodyPr>
        <a:lstStyle/>
        <a:p>
          <a:pPr marL="0" lvl="0" indent="0" algn="l" defTabSz="800100">
            <a:lnSpc>
              <a:spcPct val="90000"/>
            </a:lnSpc>
            <a:spcBef>
              <a:spcPct val="0"/>
            </a:spcBef>
            <a:spcAft>
              <a:spcPct val="35000"/>
            </a:spcAft>
            <a:buNone/>
          </a:pPr>
          <a:r>
            <a:rPr lang="en-US" sz="1800" kern="1200"/>
            <a:t>Retain A+ Credit Rating </a:t>
          </a:r>
        </a:p>
      </dsp:txBody>
      <dsp:txXfrm>
        <a:off x="2011680" y="1532086"/>
        <a:ext cx="8046720" cy="721906"/>
      </dsp:txXfrm>
    </dsp:sp>
    <dsp:sp modelId="{D1A9BAB7-BA09-4C2C-BD57-0C31AFB99388}">
      <dsp:nvSpPr>
        <dsp:cNvPr id="0" name=""/>
        <dsp:cNvSpPr/>
      </dsp:nvSpPr>
      <dsp:spPr>
        <a:xfrm>
          <a:off x="0" y="1532086"/>
          <a:ext cx="2011680" cy="721906"/>
        </a:xfrm>
        <a:prstGeom prst="rect">
          <a:avLst/>
        </a:prstGeom>
        <a:solidFill>
          <a:schemeClr val="accent2">
            <a:hueOff val="-2234822"/>
            <a:satOff val="-30049"/>
            <a:lumOff val="18137"/>
            <a:alphaOff val="0"/>
          </a:schemeClr>
        </a:solidFill>
        <a:ln w="15875" cap="flat" cmpd="sng" algn="ctr">
          <a:solidFill>
            <a:schemeClr val="accent2">
              <a:hueOff val="-2234822"/>
              <a:satOff val="-30049"/>
              <a:lumOff val="1813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451" tIns="71308" rIns="106451" bIns="71308" numCol="1" spcCol="1270" anchor="ctr" anchorCtr="0">
          <a:noAutofit/>
        </a:bodyPr>
        <a:lstStyle/>
        <a:p>
          <a:pPr marL="0" lvl="0" indent="0" algn="ctr" defTabSz="1022350">
            <a:lnSpc>
              <a:spcPct val="90000"/>
            </a:lnSpc>
            <a:spcBef>
              <a:spcPct val="0"/>
            </a:spcBef>
            <a:spcAft>
              <a:spcPct val="35000"/>
            </a:spcAft>
            <a:buNone/>
          </a:pPr>
          <a:r>
            <a:rPr lang="en-US" sz="2300" kern="1200"/>
            <a:t>Retain</a:t>
          </a:r>
        </a:p>
      </dsp:txBody>
      <dsp:txXfrm>
        <a:off x="0" y="1532086"/>
        <a:ext cx="2011680" cy="721906"/>
      </dsp:txXfrm>
    </dsp:sp>
    <dsp:sp modelId="{FF669FC8-68E5-4930-8430-9A029058CC66}">
      <dsp:nvSpPr>
        <dsp:cNvPr id="0" name=""/>
        <dsp:cNvSpPr/>
      </dsp:nvSpPr>
      <dsp:spPr>
        <a:xfrm>
          <a:off x="2011680" y="2297307"/>
          <a:ext cx="8046720" cy="721906"/>
        </a:xfrm>
        <a:prstGeom prst="rect">
          <a:avLst/>
        </a:prstGeom>
        <a:solidFill>
          <a:schemeClr val="accent2">
            <a:tint val="40000"/>
            <a:alpha val="90000"/>
            <a:hueOff val="-3993251"/>
            <a:satOff val="14283"/>
            <a:lumOff val="4122"/>
            <a:alphaOff val="0"/>
          </a:schemeClr>
        </a:solidFill>
        <a:ln w="15875" cap="flat" cmpd="sng" algn="ctr">
          <a:solidFill>
            <a:schemeClr val="accent2">
              <a:tint val="40000"/>
              <a:alpha val="90000"/>
              <a:hueOff val="-3993251"/>
              <a:satOff val="14283"/>
              <a:lumOff val="412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129" tIns="183364" rIns="156129" bIns="183364" numCol="1" spcCol="1270" anchor="ctr" anchorCtr="0">
          <a:noAutofit/>
        </a:bodyPr>
        <a:lstStyle/>
        <a:p>
          <a:pPr marL="0" lvl="0" indent="0" algn="l" defTabSz="800100">
            <a:lnSpc>
              <a:spcPct val="90000"/>
            </a:lnSpc>
            <a:spcBef>
              <a:spcPct val="0"/>
            </a:spcBef>
            <a:spcAft>
              <a:spcPct val="35000"/>
            </a:spcAft>
            <a:buNone/>
          </a:pPr>
          <a:r>
            <a:rPr lang="en-US" sz="1800" kern="1200"/>
            <a:t>Invest at least 3% of annual operating budget into capital equipment and projects </a:t>
          </a:r>
        </a:p>
      </dsp:txBody>
      <dsp:txXfrm>
        <a:off x="2011680" y="2297307"/>
        <a:ext cx="8046720" cy="721906"/>
      </dsp:txXfrm>
    </dsp:sp>
    <dsp:sp modelId="{9F8B2A05-BE8A-4080-B764-E8D942BADE0D}">
      <dsp:nvSpPr>
        <dsp:cNvPr id="0" name=""/>
        <dsp:cNvSpPr/>
      </dsp:nvSpPr>
      <dsp:spPr>
        <a:xfrm>
          <a:off x="0" y="2297307"/>
          <a:ext cx="2011680" cy="721906"/>
        </a:xfrm>
        <a:prstGeom prst="rect">
          <a:avLst/>
        </a:prstGeom>
        <a:solidFill>
          <a:schemeClr val="accent2">
            <a:hueOff val="-3352234"/>
            <a:satOff val="-45074"/>
            <a:lumOff val="27206"/>
            <a:alphaOff val="0"/>
          </a:schemeClr>
        </a:solidFill>
        <a:ln w="15875" cap="flat" cmpd="sng" algn="ctr">
          <a:solidFill>
            <a:schemeClr val="accent2">
              <a:hueOff val="-3352234"/>
              <a:satOff val="-45074"/>
              <a:lumOff val="2720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451" tIns="71308" rIns="106451" bIns="71308" numCol="1" spcCol="1270" anchor="ctr" anchorCtr="0">
          <a:noAutofit/>
        </a:bodyPr>
        <a:lstStyle/>
        <a:p>
          <a:pPr marL="0" lvl="0" indent="0" algn="ctr" defTabSz="1022350">
            <a:lnSpc>
              <a:spcPct val="90000"/>
            </a:lnSpc>
            <a:spcBef>
              <a:spcPct val="0"/>
            </a:spcBef>
            <a:spcAft>
              <a:spcPct val="35000"/>
            </a:spcAft>
            <a:buNone/>
          </a:pPr>
          <a:r>
            <a:rPr lang="en-US" sz="2300" kern="1200"/>
            <a:t>Invest</a:t>
          </a:r>
        </a:p>
      </dsp:txBody>
      <dsp:txXfrm>
        <a:off x="0" y="2297307"/>
        <a:ext cx="2011680" cy="721906"/>
      </dsp:txXfrm>
    </dsp:sp>
    <dsp:sp modelId="{2B3DA838-3F4D-46E3-B091-B87CB4889E6B}">
      <dsp:nvSpPr>
        <dsp:cNvPr id="0" name=""/>
        <dsp:cNvSpPr/>
      </dsp:nvSpPr>
      <dsp:spPr>
        <a:xfrm>
          <a:off x="2011680" y="3062528"/>
          <a:ext cx="8046720" cy="721906"/>
        </a:xfrm>
        <a:prstGeom prst="rect">
          <a:avLst/>
        </a:prstGeom>
        <a:solidFill>
          <a:schemeClr val="accent2">
            <a:tint val="40000"/>
            <a:alpha val="90000"/>
            <a:hueOff val="-5324334"/>
            <a:satOff val="19044"/>
            <a:lumOff val="5496"/>
            <a:alphaOff val="0"/>
          </a:schemeClr>
        </a:solidFill>
        <a:ln w="15875" cap="flat" cmpd="sng" algn="ctr">
          <a:solidFill>
            <a:schemeClr val="accent2">
              <a:tint val="40000"/>
              <a:alpha val="90000"/>
              <a:hueOff val="-5324334"/>
              <a:satOff val="19044"/>
              <a:lumOff val="549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129" tIns="183364" rIns="156129" bIns="183364" numCol="1" spcCol="1270" anchor="ctr" anchorCtr="0">
          <a:noAutofit/>
        </a:bodyPr>
        <a:lstStyle/>
        <a:p>
          <a:pPr marL="0" lvl="0" indent="0" algn="l" defTabSz="800100">
            <a:lnSpc>
              <a:spcPct val="90000"/>
            </a:lnSpc>
            <a:spcBef>
              <a:spcPct val="0"/>
            </a:spcBef>
            <a:spcAft>
              <a:spcPct val="35000"/>
            </a:spcAft>
            <a:buNone/>
          </a:pPr>
          <a:r>
            <a:rPr lang="en-US" sz="1800" kern="1200"/>
            <a:t>Maintain a debt ratio of no greater than 50% of the constitutional limit </a:t>
          </a:r>
        </a:p>
      </dsp:txBody>
      <dsp:txXfrm>
        <a:off x="2011680" y="3062528"/>
        <a:ext cx="8046720" cy="721906"/>
      </dsp:txXfrm>
    </dsp:sp>
    <dsp:sp modelId="{BC550297-D991-4F59-95B8-0A9E05748101}">
      <dsp:nvSpPr>
        <dsp:cNvPr id="0" name=""/>
        <dsp:cNvSpPr/>
      </dsp:nvSpPr>
      <dsp:spPr>
        <a:xfrm>
          <a:off x="0" y="3062528"/>
          <a:ext cx="2011680" cy="721906"/>
        </a:xfrm>
        <a:prstGeom prst="rect">
          <a:avLst/>
        </a:prstGeom>
        <a:solidFill>
          <a:schemeClr val="accent2">
            <a:hueOff val="-4469645"/>
            <a:satOff val="-60098"/>
            <a:lumOff val="36274"/>
            <a:alphaOff val="0"/>
          </a:schemeClr>
        </a:solidFill>
        <a:ln w="15875" cap="flat" cmpd="sng" algn="ctr">
          <a:solidFill>
            <a:schemeClr val="accent2">
              <a:hueOff val="-4469645"/>
              <a:satOff val="-60098"/>
              <a:lumOff val="3627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451" tIns="71308" rIns="106451" bIns="71308" numCol="1" spcCol="1270" anchor="ctr" anchorCtr="0">
          <a:noAutofit/>
        </a:bodyPr>
        <a:lstStyle/>
        <a:p>
          <a:pPr marL="0" lvl="0" indent="0" algn="ctr" defTabSz="1022350">
            <a:lnSpc>
              <a:spcPct val="90000"/>
            </a:lnSpc>
            <a:spcBef>
              <a:spcPct val="0"/>
            </a:spcBef>
            <a:spcAft>
              <a:spcPct val="35000"/>
            </a:spcAft>
            <a:buNone/>
          </a:pPr>
          <a:r>
            <a:rPr lang="en-US" sz="2300" kern="1200"/>
            <a:t>Maintain</a:t>
          </a:r>
        </a:p>
      </dsp:txBody>
      <dsp:txXfrm>
        <a:off x="0" y="3062528"/>
        <a:ext cx="2011680" cy="721906"/>
      </dsp:txXfrm>
    </dsp:sp>
  </dsp:spTree>
</dsp:drawing>
</file>

<file path=ppt/diagrams/layout1.xml><?xml version="1.0" encoding="utf-8"?>
<dgm:layoutDef xmlns:dgm="http://schemas.openxmlformats.org/drawingml/2006/diagram" xmlns:a="http://schemas.openxmlformats.org/drawingml/2006/main" uniqueId="urn:microsoft.com/office/officeart/2016/7/layout/BasicTimeline">
  <dgm:title val="Basic Timeline"/>
  <dgm:desc val="Use to show a list of events in chronological order. The rounded rectangular shape contains the description while the date is shown below on the time line. It's the perfect SmartArt for displaying large amount of text with a medium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FollowNode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presOf/>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16"/>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42"/>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t" for="ch" forName="L1TextContainer" refType="h" fact="0.537"/>
                <dgm:constr type="h" for="ch" forName="L1TextContainer" refType="h" fact="0.113"/>
                <dgm:constr type="w" for="ch" forName="L2TextContainerWrapper" refType="w"/>
                <dgm:constr type="h" for="ch" forName="L2TextContainerWrapper" refType="h" fact="0.31"/>
                <dgm:constr type="b" for="ch" forName="L2TextContainerWrapper" refType="h" fact="0.31"/>
                <dgm:constr type="w" for="ch" forName="ConnectLine"/>
                <dgm:constr type="l" for="ch" forName="ConnectLine" refType="w" fact="0.5"/>
                <dgm:constr type="h" for="ch" forName="ConnectLine" refType="h" fact="0.19"/>
                <dgm:constr type="t" for="ch" forName="ConnectLine" refType="h" fact="0.31"/>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8"/>
                <dgm:constr type="l" for="ch" forName="L1TextContainer" refType="w" fact="0.06"/>
                <dgm:constr type="t" for="ch" forName="L1TextContainer" refType="h" fact="0.35"/>
                <dgm:constr type="h" for="ch" forName="L1TextContainer" refType="h" fact="0.113"/>
                <dgm:constr type="w" for="ch" forName="L2TextContainerWrapper" refType="w"/>
                <dgm:constr type="h" for="ch" forName="L2TextContainerWrapper" refType="h" fact="0.31"/>
                <dgm:constr type="t" for="ch" forName="L2TextContainerWrapper" refType="h" fact="0.69"/>
                <dgm:constr type="w" for="ch" forName="ConnectLine"/>
                <dgm:constr type="l" for="ch" forName="ConnectLine" refType="w" fact="0.5"/>
                <dgm:constr type="h" for="ch" forName="ConnectLine" refType="h" fact="0.19"/>
                <dgm:constr type="t" for="ch" forName="ConnectLine" refType="h" fact="0.5"/>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55"/>
                  <dgm:constr type="b" for="ch" forName="L2TextContainer" refType="h"/>
                  <dgm:constr type="h" for="ch" forName="FlexibleEmptyPlaceHolder" refType="h" fact="0.45"/>
                </dgm:constrLst>
              </dgm:if>
              <dgm:else name="CaseForPlacingL2TextContaineBelowDivider">
                <dgm:constrLst>
                  <dgm:constr type="h" for="ch" forName="L2TextContainer" refType="h" fact="0.55"/>
                  <dgm:constr type="h" for="ch" forName="FlexibleEmptyPlaceHolder" refType="h" fact="0.45"/>
                  <dgm:constr type="b" for="ch" forName="FlexibleEmptyPlaceHolder" refType="h"/>
                </dgm:constrLst>
              </dgm:else>
            </dgm:choose>
            <dgm:layoutNode name="L2TextContainer" styleLbl="bgAcc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oundRect" r:blip="">
                <dgm:adjLst/>
              </dgm:shape>
              <dgm:presOf axis="des" ptType="node"/>
              <dgm:constrLst>
                <dgm:constr type="primFontSz" val="17"/>
                <dgm:constr type="lMarg" refType="primFontSz" fact="0.7"/>
                <dgm:constr type="rMarg" refType="primFontSz" fact="0.7"/>
                <dgm:constr type="tMarg" refType="primFontSz" fact="0.7"/>
                <dgm:constr type="bMarg" refType="primFontSz" fact="0.7"/>
              </dgm:constrLst>
              <dgm:ruleLst>
                <dgm:rule type="primFontSz" val="12" fact="NaN" max="NaN"/>
                <dgm:rule type="secFontSz" val="10" fact="NaN" max="NaN"/>
                <dgm:rule type="h" val="INF"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orPoint" styleLbl="alignNode1" moveWith="L2TextContainer">
            <dgm:alg type="sp"/>
            <dgm:shape xmlns:r="http://schemas.openxmlformats.org/officeDocument/2006/relationships" type="ellipse" r:blip="" zOrderOff="1">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413" cy="466423"/>
          </a:xfrm>
          <a:prstGeom prst="rect">
            <a:avLst/>
          </a:prstGeom>
        </p:spPr>
        <p:txBody>
          <a:bodyPr vert="horz" lIns="92300" tIns="46150" rIns="92300" bIns="46150" rtlCol="0"/>
          <a:lstStyle>
            <a:lvl1pPr algn="l">
              <a:defRPr sz="1200"/>
            </a:lvl1pPr>
          </a:lstStyle>
          <a:p>
            <a:endParaRPr lang="en-US"/>
          </a:p>
        </p:txBody>
      </p:sp>
      <p:sp>
        <p:nvSpPr>
          <p:cNvPr id="3" name="Date Placeholder 2"/>
          <p:cNvSpPr>
            <a:spLocks noGrp="1"/>
          </p:cNvSpPr>
          <p:nvPr>
            <p:ph type="dt" idx="1"/>
          </p:nvPr>
        </p:nvSpPr>
        <p:spPr>
          <a:xfrm>
            <a:off x="3971386" y="1"/>
            <a:ext cx="3037413" cy="466423"/>
          </a:xfrm>
          <a:prstGeom prst="rect">
            <a:avLst/>
          </a:prstGeom>
        </p:spPr>
        <p:txBody>
          <a:bodyPr vert="horz" lIns="92300" tIns="46150" rIns="92300" bIns="46150" rtlCol="0"/>
          <a:lstStyle>
            <a:lvl1pPr algn="r">
              <a:defRPr sz="1200"/>
            </a:lvl1pPr>
          </a:lstStyle>
          <a:p>
            <a:fld id="{AB34C8C5-6A7F-479B-8E0A-BD101DFB6628}" type="datetimeFigureOut">
              <a:rPr lang="en-US" smtClean="0"/>
              <a:t>11/21/2025</a:t>
            </a:fld>
            <a:endParaRPr lang="en-US"/>
          </a:p>
        </p:txBody>
      </p:sp>
      <p:sp>
        <p:nvSpPr>
          <p:cNvPr id="4" name="Slide Image Placeholder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92300" tIns="46150" rIns="92300" bIns="46150" rtlCol="0" anchor="ctr"/>
          <a:lstStyle/>
          <a:p>
            <a:endParaRPr lang="en-US"/>
          </a:p>
        </p:txBody>
      </p:sp>
      <p:sp>
        <p:nvSpPr>
          <p:cNvPr id="5" name="Notes Placeholder 4"/>
          <p:cNvSpPr>
            <a:spLocks noGrp="1"/>
          </p:cNvSpPr>
          <p:nvPr>
            <p:ph type="body" sz="quarter" idx="3"/>
          </p:nvPr>
        </p:nvSpPr>
        <p:spPr>
          <a:xfrm>
            <a:off x="701681" y="4473492"/>
            <a:ext cx="5607038" cy="3660858"/>
          </a:xfrm>
          <a:prstGeom prst="rect">
            <a:avLst/>
          </a:prstGeom>
        </p:spPr>
        <p:txBody>
          <a:bodyPr vert="horz" lIns="92300" tIns="46150" rIns="92300" bIns="4615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78"/>
            <a:ext cx="3037413" cy="466422"/>
          </a:xfrm>
          <a:prstGeom prst="rect">
            <a:avLst/>
          </a:prstGeom>
        </p:spPr>
        <p:txBody>
          <a:bodyPr vert="horz" lIns="92300" tIns="46150" rIns="92300" bIns="46150" rtlCol="0" anchor="b"/>
          <a:lstStyle>
            <a:lvl1pPr algn="l">
              <a:defRPr sz="1200"/>
            </a:lvl1pPr>
          </a:lstStyle>
          <a:p>
            <a:endParaRPr lang="en-US"/>
          </a:p>
        </p:txBody>
      </p:sp>
      <p:sp>
        <p:nvSpPr>
          <p:cNvPr id="7" name="Slide Number Placeholder 6"/>
          <p:cNvSpPr>
            <a:spLocks noGrp="1"/>
          </p:cNvSpPr>
          <p:nvPr>
            <p:ph type="sldNum" sz="quarter" idx="5"/>
          </p:nvPr>
        </p:nvSpPr>
        <p:spPr>
          <a:xfrm>
            <a:off x="3971386" y="8829978"/>
            <a:ext cx="3037413" cy="466422"/>
          </a:xfrm>
          <a:prstGeom prst="rect">
            <a:avLst/>
          </a:prstGeom>
        </p:spPr>
        <p:txBody>
          <a:bodyPr vert="horz" lIns="92300" tIns="46150" rIns="92300" bIns="46150" rtlCol="0" anchor="b"/>
          <a:lstStyle>
            <a:lvl1pPr algn="r">
              <a:defRPr sz="1200"/>
            </a:lvl1pPr>
          </a:lstStyle>
          <a:p>
            <a:fld id="{6EF56F0B-DF7D-4D72-8BF5-40C6E861500E}" type="slidenum">
              <a:rPr lang="en-US" smtClean="0"/>
              <a:t>‹#›</a:t>
            </a:fld>
            <a:endParaRPr lang="en-US"/>
          </a:p>
        </p:txBody>
      </p:sp>
    </p:spTree>
    <p:extLst>
      <p:ext uri="{BB962C8B-B14F-4D97-AF65-F5344CB8AC3E}">
        <p14:creationId xmlns:p14="http://schemas.microsoft.com/office/powerpoint/2010/main" val="2966749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59B87A-21DE-CF90-7B55-0B793433A7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C3F39E-BCEE-4433-739A-9741DD636B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DEDF1B-CC2E-195B-94F5-912CA188481C}"/>
              </a:ext>
            </a:extLst>
          </p:cNvPr>
          <p:cNvSpPr>
            <a:spLocks noGrp="1"/>
          </p:cNvSpPr>
          <p:nvPr>
            <p:ph type="body" idx="1"/>
          </p:nvPr>
        </p:nvSpPr>
        <p:spPr/>
        <p:txBody>
          <a:bodyPr/>
          <a:lstStyle/>
          <a:p>
            <a:pPr marL="0" marR="0">
              <a:spcBef>
                <a:spcPts val="0"/>
              </a:spcBef>
              <a:spcAft>
                <a:spcPts val="0"/>
              </a:spcAft>
            </a:pPr>
            <a:r>
              <a:rPr lang="en-US" sz="1800">
                <a:effectLst/>
                <a:latin typeface="Aptos" panose="020B0004020202020204" pitchFamily="34" charset="0"/>
                <a:ea typeface="Aptos" panose="020B0004020202020204" pitchFamily="34" charset="0"/>
                <a:cs typeface="Aptos" panose="020B0004020202020204" pitchFamily="34" charset="0"/>
              </a:rPr>
              <a:t>Court House Bond</a:t>
            </a:r>
          </a:p>
          <a:p>
            <a:pPr marL="0" marR="0">
              <a:spcBef>
                <a:spcPts val="0"/>
              </a:spcBef>
              <a:spcAft>
                <a:spcPts val="0"/>
              </a:spcAft>
            </a:pPr>
            <a:r>
              <a:rPr lang="en-US" sz="1800">
                <a:effectLst/>
                <a:latin typeface="Aptos" panose="020B0004020202020204" pitchFamily="34" charset="0"/>
                <a:ea typeface="Aptos" panose="020B0004020202020204" pitchFamily="34" charset="0"/>
                <a:cs typeface="Aptos" panose="020B0004020202020204" pitchFamily="34" charset="0"/>
              </a:rPr>
              <a:t>Due on May 15</a:t>
            </a:r>
          </a:p>
          <a:p>
            <a:pPr marL="0" marR="0">
              <a:spcBef>
                <a:spcPts val="0"/>
              </a:spcBef>
              <a:spcAft>
                <a:spcPts val="0"/>
              </a:spcAft>
            </a:pPr>
            <a:r>
              <a:rPr lang="en-US" sz="1800">
                <a:effectLst/>
                <a:latin typeface="Aptos" panose="020B0004020202020204" pitchFamily="34" charset="0"/>
                <a:ea typeface="Aptos" panose="020B0004020202020204" pitchFamily="34" charset="0"/>
                <a:cs typeface="Aptos" panose="020B0004020202020204" pitchFamily="34" charset="0"/>
              </a:rPr>
              <a:t>Principal                            $385,000</a:t>
            </a:r>
          </a:p>
          <a:p>
            <a:pPr marL="0" marR="0">
              <a:spcBef>
                <a:spcPts val="0"/>
              </a:spcBef>
              <a:spcAft>
                <a:spcPts val="0"/>
              </a:spcAft>
            </a:pPr>
            <a:r>
              <a:rPr lang="en-US" sz="1800">
                <a:effectLst/>
                <a:latin typeface="Aptos" panose="020B0004020202020204" pitchFamily="34" charset="0"/>
                <a:ea typeface="Aptos" panose="020B0004020202020204" pitchFamily="34" charset="0"/>
                <a:cs typeface="Aptos" panose="020B0004020202020204" pitchFamily="34" charset="0"/>
              </a:rPr>
              <a:t>Interest                               $91,387.50</a:t>
            </a:r>
          </a:p>
          <a:p>
            <a:pPr marL="0" marR="0">
              <a:spcBef>
                <a:spcPts val="0"/>
              </a:spcBef>
              <a:spcAft>
                <a:spcPts val="0"/>
              </a:spcAft>
            </a:pPr>
            <a:r>
              <a:rPr lang="en-US" sz="1800">
                <a:effectLst/>
                <a:latin typeface="Aptos" panose="020B0004020202020204" pitchFamily="34" charset="0"/>
                <a:ea typeface="Aptos" panose="020B0004020202020204" pitchFamily="34" charset="0"/>
                <a:cs typeface="Aptos" panose="020B0004020202020204" pitchFamily="34" charset="0"/>
              </a:rPr>
              <a:t>Due on Nov 15</a:t>
            </a:r>
          </a:p>
          <a:p>
            <a:pPr marL="0" marR="0">
              <a:spcBef>
                <a:spcPts val="0"/>
              </a:spcBef>
              <a:spcAft>
                <a:spcPts val="0"/>
              </a:spcAft>
            </a:pPr>
            <a:r>
              <a:rPr lang="en-US" sz="1800">
                <a:effectLst/>
                <a:latin typeface="Aptos" panose="020B0004020202020204" pitchFamily="34" charset="0"/>
                <a:ea typeface="Aptos" panose="020B0004020202020204" pitchFamily="34" charset="0"/>
                <a:cs typeface="Aptos" panose="020B0004020202020204" pitchFamily="34" charset="0"/>
              </a:rPr>
              <a:t>Interest                               $85,612.50</a:t>
            </a:r>
          </a:p>
          <a:p>
            <a:pPr marL="0" marR="0">
              <a:spcBef>
                <a:spcPts val="0"/>
              </a:spcBef>
              <a:spcAft>
                <a:spcPts val="0"/>
              </a:spcAft>
            </a:pPr>
            <a:r>
              <a:rPr lang="en-US" sz="1800">
                <a:effectLst/>
                <a:latin typeface="Aptos" panose="020B0004020202020204" pitchFamily="34" charset="0"/>
                <a:ea typeface="Aptos" panose="020B0004020202020204" pitchFamily="34" charset="0"/>
                <a:cs typeface="Aptos" panose="020B0004020202020204" pitchFamily="34" charset="0"/>
              </a:rPr>
              <a:t>Bond matures on 5/15/2037</a:t>
            </a:r>
          </a:p>
          <a:p>
            <a:pPr marL="0" marR="0">
              <a:spcBef>
                <a:spcPts val="0"/>
              </a:spcBef>
              <a:spcAft>
                <a:spcPts val="0"/>
              </a:spcAft>
            </a:pPr>
            <a:r>
              <a:rPr lang="en-US" sz="1800">
                <a:effectLst/>
                <a:latin typeface="Aptos" panose="020B0004020202020204" pitchFamily="34" charset="0"/>
                <a:ea typeface="Aptos" panose="020B0004020202020204" pitchFamily="34" charset="0"/>
                <a:cs typeface="Aptos" panose="020B0004020202020204" pitchFamily="34" charset="0"/>
              </a:rPr>
              <a:t> </a:t>
            </a:r>
          </a:p>
          <a:p>
            <a:pPr marL="0" marR="0">
              <a:spcBef>
                <a:spcPts val="0"/>
              </a:spcBef>
              <a:spcAft>
                <a:spcPts val="0"/>
              </a:spcAft>
            </a:pPr>
            <a:r>
              <a:rPr lang="en-US" sz="1800">
                <a:effectLst/>
                <a:latin typeface="Aptos" panose="020B0004020202020204" pitchFamily="34" charset="0"/>
                <a:ea typeface="Aptos" panose="020B0004020202020204" pitchFamily="34" charset="0"/>
                <a:cs typeface="Aptos" panose="020B0004020202020204" pitchFamily="34" charset="0"/>
              </a:rPr>
              <a:t>2022 Facilities Bond</a:t>
            </a:r>
          </a:p>
          <a:p>
            <a:pPr marL="0" marR="0">
              <a:spcBef>
                <a:spcPts val="0"/>
              </a:spcBef>
              <a:spcAft>
                <a:spcPts val="0"/>
              </a:spcAft>
            </a:pPr>
            <a:r>
              <a:rPr lang="en-US" sz="1800">
                <a:effectLst/>
                <a:latin typeface="Aptos" panose="020B0004020202020204" pitchFamily="34" charset="0"/>
                <a:ea typeface="Aptos" panose="020B0004020202020204" pitchFamily="34" charset="0"/>
                <a:cs typeface="Aptos" panose="020B0004020202020204" pitchFamily="34" charset="0"/>
              </a:rPr>
              <a:t>Due on April 15</a:t>
            </a:r>
          </a:p>
          <a:p>
            <a:pPr marL="0" marR="0">
              <a:spcBef>
                <a:spcPts val="0"/>
              </a:spcBef>
              <a:spcAft>
                <a:spcPts val="0"/>
              </a:spcAft>
            </a:pPr>
            <a:r>
              <a:rPr lang="en-US" sz="1800">
                <a:effectLst/>
                <a:latin typeface="Aptos" panose="020B0004020202020204" pitchFamily="34" charset="0"/>
                <a:ea typeface="Aptos" panose="020B0004020202020204" pitchFamily="34" charset="0"/>
                <a:cs typeface="Aptos" panose="020B0004020202020204" pitchFamily="34" charset="0"/>
              </a:rPr>
              <a:t>Principal                            $696,600</a:t>
            </a:r>
          </a:p>
          <a:p>
            <a:pPr marL="0" marR="0">
              <a:spcBef>
                <a:spcPts val="0"/>
              </a:spcBef>
              <a:spcAft>
                <a:spcPts val="0"/>
              </a:spcAft>
            </a:pPr>
            <a:r>
              <a:rPr lang="en-US" sz="1800">
                <a:effectLst/>
                <a:latin typeface="Aptos" panose="020B0004020202020204" pitchFamily="34" charset="0"/>
                <a:ea typeface="Aptos" panose="020B0004020202020204" pitchFamily="34" charset="0"/>
                <a:cs typeface="Aptos" panose="020B0004020202020204" pitchFamily="34" charset="0"/>
              </a:rPr>
              <a:t>Interest                               $290,673</a:t>
            </a:r>
          </a:p>
          <a:p>
            <a:pPr marL="0" marR="0">
              <a:spcBef>
                <a:spcPts val="0"/>
              </a:spcBef>
              <a:spcAft>
                <a:spcPts val="0"/>
              </a:spcAft>
            </a:pPr>
            <a:r>
              <a:rPr lang="en-US" sz="1800">
                <a:effectLst/>
                <a:latin typeface="Aptos" panose="020B0004020202020204" pitchFamily="34" charset="0"/>
                <a:ea typeface="Aptos" panose="020B0004020202020204" pitchFamily="34" charset="0"/>
                <a:cs typeface="Aptos" panose="020B0004020202020204" pitchFamily="34" charset="0"/>
              </a:rPr>
              <a:t>Due on Oct 15               </a:t>
            </a:r>
          </a:p>
          <a:p>
            <a:pPr marL="0" marR="0">
              <a:spcBef>
                <a:spcPts val="0"/>
              </a:spcBef>
              <a:spcAft>
                <a:spcPts val="0"/>
              </a:spcAft>
            </a:pPr>
            <a:r>
              <a:rPr lang="en-US" sz="1800">
                <a:effectLst/>
                <a:latin typeface="Aptos" panose="020B0004020202020204" pitchFamily="34" charset="0"/>
                <a:ea typeface="Aptos" panose="020B0004020202020204" pitchFamily="34" charset="0"/>
                <a:cs typeface="Aptos" panose="020B0004020202020204" pitchFamily="34" charset="0"/>
              </a:rPr>
              <a:t>Interest                               $279,353.25</a:t>
            </a:r>
          </a:p>
          <a:p>
            <a:pPr marL="0" marR="0">
              <a:spcBef>
                <a:spcPts val="0"/>
              </a:spcBef>
              <a:spcAft>
                <a:spcPts val="0"/>
              </a:spcAft>
            </a:pPr>
            <a:r>
              <a:rPr lang="en-US" sz="1800">
                <a:effectLst/>
                <a:latin typeface="Aptos" panose="020B0004020202020204" pitchFamily="34" charset="0"/>
                <a:ea typeface="Aptos" panose="020B0004020202020204" pitchFamily="34" charset="0"/>
                <a:cs typeface="Aptos" panose="020B0004020202020204" pitchFamily="34" charset="0"/>
              </a:rPr>
              <a:t>Bond matures on 4/15/2042</a:t>
            </a:r>
          </a:p>
          <a:p>
            <a:endParaRPr lang="en-US"/>
          </a:p>
        </p:txBody>
      </p:sp>
      <p:sp>
        <p:nvSpPr>
          <p:cNvPr id="4" name="Slide Number Placeholder 3">
            <a:extLst>
              <a:ext uri="{FF2B5EF4-FFF2-40B4-BE49-F238E27FC236}">
                <a16:creationId xmlns:a16="http://schemas.microsoft.com/office/drawing/2014/main" id="{91025826-AF25-7FC7-D9C1-FD46F6F171A2}"/>
              </a:ext>
            </a:extLst>
          </p:cNvPr>
          <p:cNvSpPr>
            <a:spLocks noGrp="1"/>
          </p:cNvSpPr>
          <p:nvPr>
            <p:ph type="sldNum" sz="quarter" idx="5"/>
          </p:nvPr>
        </p:nvSpPr>
        <p:spPr/>
        <p:txBody>
          <a:bodyPr/>
          <a:lstStyle/>
          <a:p>
            <a:fld id="{6EF56F0B-DF7D-4D72-8BF5-40C6E861500E}" type="slidenum">
              <a:rPr lang="en-US" smtClean="0"/>
              <a:t>9</a:t>
            </a:fld>
            <a:endParaRPr lang="en-US"/>
          </a:p>
        </p:txBody>
      </p:sp>
    </p:spTree>
    <p:extLst>
      <p:ext uri="{BB962C8B-B14F-4D97-AF65-F5344CB8AC3E}">
        <p14:creationId xmlns:p14="http://schemas.microsoft.com/office/powerpoint/2010/main" val="31882885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461498">
              <a:defRPr/>
            </a:pPr>
            <a:fld id="{6EF56F0B-DF7D-4D72-8BF5-40C6E861500E}" type="slidenum">
              <a:rPr lang="en-US">
                <a:solidFill>
                  <a:prstClr val="black"/>
                </a:solidFill>
                <a:latin typeface="Calibri" panose="020F0502020204030204"/>
              </a:rPr>
              <a:pPr defTabSz="461498">
                <a:defRPr/>
              </a:pPr>
              <a:t>24</a:t>
            </a:fld>
            <a:endParaRPr lang="en-US">
              <a:solidFill>
                <a:prstClr val="black"/>
              </a:solidFill>
              <a:latin typeface="Calibri" panose="020F0502020204030204"/>
            </a:endParaRPr>
          </a:p>
        </p:txBody>
      </p:sp>
    </p:spTree>
    <p:extLst>
      <p:ext uri="{BB962C8B-B14F-4D97-AF65-F5344CB8AC3E}">
        <p14:creationId xmlns:p14="http://schemas.microsoft.com/office/powerpoint/2010/main" val="36106215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F56F0B-DF7D-4D72-8BF5-40C6E861500E}" type="slidenum">
              <a:rPr lang="en-US" smtClean="0"/>
              <a:t>27</a:t>
            </a:fld>
            <a:endParaRPr lang="en-US"/>
          </a:p>
        </p:txBody>
      </p:sp>
    </p:spTree>
    <p:extLst>
      <p:ext uri="{BB962C8B-B14F-4D97-AF65-F5344CB8AC3E}">
        <p14:creationId xmlns:p14="http://schemas.microsoft.com/office/powerpoint/2010/main" val="40739082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F56F0B-DF7D-4D72-8BF5-40C6E861500E}" type="slidenum">
              <a:rPr lang="en-US" smtClean="0"/>
              <a:t>31</a:t>
            </a:fld>
            <a:endParaRPr lang="en-US"/>
          </a:p>
        </p:txBody>
      </p:sp>
    </p:spTree>
    <p:extLst>
      <p:ext uri="{BB962C8B-B14F-4D97-AF65-F5344CB8AC3E}">
        <p14:creationId xmlns:p14="http://schemas.microsoft.com/office/powerpoint/2010/main" val="10758110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04EEA-98AB-3D3A-D384-B1DE1FA95F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5DF4F4-6C5F-5837-57C7-D20958E9A4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3995FB-C393-8E27-1EAC-35FC22970E1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B99F877-72C3-A361-B293-A17EE0BB8CFD}"/>
              </a:ext>
            </a:extLst>
          </p:cNvPr>
          <p:cNvSpPr>
            <a:spLocks noGrp="1"/>
          </p:cNvSpPr>
          <p:nvPr>
            <p:ph type="sldNum" sz="quarter" idx="10"/>
          </p:nvPr>
        </p:nvSpPr>
        <p:spPr/>
        <p:txBody>
          <a:bodyPr/>
          <a:lstStyle/>
          <a:p>
            <a:fld id="{6EF56F0B-DF7D-4D72-8BF5-40C6E861500E}" type="slidenum">
              <a:rPr lang="en-US" smtClean="0"/>
              <a:t>32</a:t>
            </a:fld>
            <a:endParaRPr lang="en-US"/>
          </a:p>
        </p:txBody>
      </p:sp>
    </p:spTree>
    <p:extLst>
      <p:ext uri="{BB962C8B-B14F-4D97-AF65-F5344CB8AC3E}">
        <p14:creationId xmlns:p14="http://schemas.microsoft.com/office/powerpoint/2010/main" val="20221064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EF56F0B-DF7D-4D72-8BF5-40C6E86150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96210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EF56F0B-DF7D-4D72-8BF5-40C6E86150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2710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61498" rtl="0" eaLnBrk="1" fontAlgn="auto" latinLnBrk="0" hangingPunct="1">
              <a:lnSpc>
                <a:spcPct val="100000"/>
              </a:lnSpc>
              <a:spcBef>
                <a:spcPts val="0"/>
              </a:spcBef>
              <a:spcAft>
                <a:spcPts val="0"/>
              </a:spcAft>
              <a:buClrTx/>
              <a:buSzTx/>
              <a:buFontTx/>
              <a:buNone/>
              <a:tabLst/>
              <a:defRPr/>
            </a:pPr>
            <a:fld id="{6EF56F0B-DF7D-4D72-8BF5-40C6E861500E}"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61498"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9124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BF26AD-77FC-6C42-5D15-7FFAD7544E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2012A3-30E1-24D4-2C36-5FFA21F7CE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9EAD4C-7EAA-6C8D-7A52-386AEA935FA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7F31F85-C25E-867A-F6F5-28F657B6A9CF}"/>
              </a:ext>
            </a:extLst>
          </p:cNvPr>
          <p:cNvSpPr>
            <a:spLocks noGrp="1"/>
          </p:cNvSpPr>
          <p:nvPr>
            <p:ph type="sldNum" sz="quarter" idx="10"/>
          </p:nvPr>
        </p:nvSpPr>
        <p:spPr/>
        <p:txBody>
          <a:bodyPr/>
          <a:lstStyle/>
          <a:p>
            <a:pPr defTabSz="461498">
              <a:defRPr/>
            </a:pPr>
            <a:fld id="{6EF56F0B-DF7D-4D72-8BF5-40C6E861500E}" type="slidenum">
              <a:rPr lang="en-US">
                <a:solidFill>
                  <a:prstClr val="black"/>
                </a:solidFill>
                <a:latin typeface="Calibri" panose="020F0502020204030204"/>
              </a:rPr>
              <a:pPr defTabSz="461498">
                <a:defRPr/>
              </a:pPr>
              <a:t>12</a:t>
            </a:fld>
            <a:endParaRPr lang="en-US">
              <a:solidFill>
                <a:prstClr val="black"/>
              </a:solidFill>
              <a:latin typeface="Calibri" panose="020F0502020204030204"/>
            </a:endParaRPr>
          </a:p>
        </p:txBody>
      </p:sp>
    </p:spTree>
    <p:extLst>
      <p:ext uri="{BB962C8B-B14F-4D97-AF65-F5344CB8AC3E}">
        <p14:creationId xmlns:p14="http://schemas.microsoft.com/office/powerpoint/2010/main" val="2449421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28A3D0-623F-81CD-F8C9-E504DC6712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7DC022-AAA4-44A4-517B-63B9555B09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9F4C64-E492-2821-166F-57314B11CE0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DF43F4A-38AD-AD3D-90BD-2C93E4805DD9}"/>
              </a:ext>
            </a:extLst>
          </p:cNvPr>
          <p:cNvSpPr>
            <a:spLocks noGrp="1"/>
          </p:cNvSpPr>
          <p:nvPr>
            <p:ph type="sldNum" sz="quarter" idx="10"/>
          </p:nvPr>
        </p:nvSpPr>
        <p:spPr/>
        <p:txBody>
          <a:bodyPr/>
          <a:lstStyle/>
          <a:p>
            <a:pPr defTabSz="461498">
              <a:defRPr/>
            </a:pPr>
            <a:fld id="{6EF56F0B-DF7D-4D72-8BF5-40C6E861500E}" type="slidenum">
              <a:rPr lang="en-US">
                <a:solidFill>
                  <a:prstClr val="black"/>
                </a:solidFill>
                <a:latin typeface="Calibri" panose="020F0502020204030204"/>
              </a:rPr>
              <a:pPr defTabSz="461498">
                <a:defRPr/>
              </a:pPr>
              <a:t>13</a:t>
            </a:fld>
            <a:endParaRPr lang="en-US">
              <a:solidFill>
                <a:prstClr val="black"/>
              </a:solidFill>
              <a:latin typeface="Calibri" panose="020F0502020204030204"/>
            </a:endParaRPr>
          </a:p>
        </p:txBody>
      </p:sp>
    </p:spTree>
    <p:extLst>
      <p:ext uri="{BB962C8B-B14F-4D97-AF65-F5344CB8AC3E}">
        <p14:creationId xmlns:p14="http://schemas.microsoft.com/office/powerpoint/2010/main" val="3224290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D1C81-CE01-9F3C-FBCE-F07DC6A549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7EB431-7576-2249-3A48-E718BC983E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2D4C57-BD62-72F5-1E5E-587E1F92822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B2D1A0D-BE73-950C-2839-3F98CA5D9F63}"/>
              </a:ext>
            </a:extLst>
          </p:cNvPr>
          <p:cNvSpPr>
            <a:spLocks noGrp="1"/>
          </p:cNvSpPr>
          <p:nvPr>
            <p:ph type="sldNum" sz="quarter" idx="10"/>
          </p:nvPr>
        </p:nvSpPr>
        <p:spPr/>
        <p:txBody>
          <a:bodyPr/>
          <a:lstStyle/>
          <a:p>
            <a:pPr defTabSz="461498">
              <a:defRPr/>
            </a:pPr>
            <a:fld id="{6EF56F0B-DF7D-4D72-8BF5-40C6E861500E}" type="slidenum">
              <a:rPr lang="en-US">
                <a:solidFill>
                  <a:prstClr val="black"/>
                </a:solidFill>
                <a:latin typeface="Calibri" panose="020F0502020204030204"/>
              </a:rPr>
              <a:pPr defTabSz="461498">
                <a:defRPr/>
              </a:pPr>
              <a:t>14</a:t>
            </a:fld>
            <a:endParaRPr lang="en-US">
              <a:solidFill>
                <a:prstClr val="black"/>
              </a:solidFill>
              <a:latin typeface="Calibri" panose="020F0502020204030204"/>
            </a:endParaRPr>
          </a:p>
        </p:txBody>
      </p:sp>
    </p:spTree>
    <p:extLst>
      <p:ext uri="{BB962C8B-B14F-4D97-AF65-F5344CB8AC3E}">
        <p14:creationId xmlns:p14="http://schemas.microsoft.com/office/powerpoint/2010/main" val="11219243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B235FD-96BC-F062-9BBB-3D8171A1A8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24FF03-5C63-0004-D0CC-004B421D96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7E08EC-69BA-D927-3EA9-7E07694E36D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37E5996-00C5-1C06-538F-1912A398537C}"/>
              </a:ext>
            </a:extLst>
          </p:cNvPr>
          <p:cNvSpPr>
            <a:spLocks noGrp="1"/>
          </p:cNvSpPr>
          <p:nvPr>
            <p:ph type="sldNum" sz="quarter" idx="10"/>
          </p:nvPr>
        </p:nvSpPr>
        <p:spPr/>
        <p:txBody>
          <a:bodyPr/>
          <a:lstStyle/>
          <a:p>
            <a:pPr marL="0" marR="0" lvl="0" indent="0" algn="r" defTabSz="461498" rtl="0" eaLnBrk="1" fontAlgn="auto" latinLnBrk="0" hangingPunct="1">
              <a:lnSpc>
                <a:spcPct val="100000"/>
              </a:lnSpc>
              <a:spcBef>
                <a:spcPts val="0"/>
              </a:spcBef>
              <a:spcAft>
                <a:spcPts val="0"/>
              </a:spcAft>
              <a:buClrTx/>
              <a:buSzTx/>
              <a:buFontTx/>
              <a:buNone/>
              <a:tabLst/>
              <a:defRPr/>
            </a:pPr>
            <a:fld id="{6EF56F0B-DF7D-4D72-8BF5-40C6E861500E}"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61498"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9221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461498">
              <a:defRPr/>
            </a:pPr>
            <a:fld id="{6EF56F0B-DF7D-4D72-8BF5-40C6E861500E}" type="slidenum">
              <a:rPr lang="en-US">
                <a:solidFill>
                  <a:prstClr val="black"/>
                </a:solidFill>
                <a:latin typeface="Calibri" panose="020F0502020204030204"/>
              </a:rPr>
              <a:pPr defTabSz="461498">
                <a:defRPr/>
              </a:pPr>
              <a:t>18</a:t>
            </a:fld>
            <a:endParaRPr lang="en-US">
              <a:solidFill>
                <a:prstClr val="black"/>
              </a:solidFill>
              <a:latin typeface="Calibri" panose="020F0502020204030204"/>
            </a:endParaRPr>
          </a:p>
        </p:txBody>
      </p:sp>
    </p:spTree>
    <p:extLst>
      <p:ext uri="{BB962C8B-B14F-4D97-AF65-F5344CB8AC3E}">
        <p14:creationId xmlns:p14="http://schemas.microsoft.com/office/powerpoint/2010/main" val="2358067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461498">
              <a:defRPr/>
            </a:pPr>
            <a:fld id="{6EF56F0B-DF7D-4D72-8BF5-40C6E861500E}" type="slidenum">
              <a:rPr lang="en-US">
                <a:solidFill>
                  <a:prstClr val="black"/>
                </a:solidFill>
                <a:latin typeface="Calibri" panose="020F0502020204030204"/>
              </a:rPr>
              <a:pPr defTabSz="461498">
                <a:defRPr/>
              </a:pPr>
              <a:t>20</a:t>
            </a:fld>
            <a:endParaRPr lang="en-US">
              <a:solidFill>
                <a:prstClr val="black"/>
              </a:solidFill>
              <a:latin typeface="Calibri" panose="020F0502020204030204"/>
            </a:endParaRPr>
          </a:p>
        </p:txBody>
      </p:sp>
    </p:spTree>
    <p:extLst>
      <p:ext uri="{BB962C8B-B14F-4D97-AF65-F5344CB8AC3E}">
        <p14:creationId xmlns:p14="http://schemas.microsoft.com/office/powerpoint/2010/main" val="34273712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461498">
              <a:defRPr/>
            </a:pPr>
            <a:fld id="{6EF56F0B-DF7D-4D72-8BF5-40C6E861500E}" type="slidenum">
              <a:rPr lang="en-US">
                <a:solidFill>
                  <a:prstClr val="black"/>
                </a:solidFill>
                <a:latin typeface="Calibri" panose="020F0502020204030204"/>
              </a:rPr>
              <a:pPr defTabSz="461498">
                <a:defRPr/>
              </a:pPr>
              <a:t>22</a:t>
            </a:fld>
            <a:endParaRPr lang="en-US">
              <a:solidFill>
                <a:prstClr val="black"/>
              </a:solidFill>
              <a:latin typeface="Calibri" panose="020F0502020204030204"/>
            </a:endParaRPr>
          </a:p>
        </p:txBody>
      </p:sp>
    </p:spTree>
    <p:extLst>
      <p:ext uri="{BB962C8B-B14F-4D97-AF65-F5344CB8AC3E}">
        <p14:creationId xmlns:p14="http://schemas.microsoft.com/office/powerpoint/2010/main" val="14029257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B7D20F4-09E1-4A44-A248-52A34FE13105}"/>
              </a:ext>
            </a:extLst>
          </p:cNvPr>
          <p:cNvSpPr/>
          <p:nvPr/>
        </p:nvSpPr>
        <p:spPr>
          <a:xfrm>
            <a:off x="0" y="-69574"/>
            <a:ext cx="7583557" cy="6927574"/>
          </a:xfrm>
          <a:prstGeom prst="rect">
            <a:avLst/>
          </a:prstGeom>
          <a:solidFill>
            <a:srgbClr val="00557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54402C-EF5C-0841-A32F-70DF3124FFA7}"/>
              </a:ext>
            </a:extLst>
          </p:cNvPr>
          <p:cNvSpPr>
            <a:spLocks noGrp="1"/>
          </p:cNvSpPr>
          <p:nvPr>
            <p:ph type="ctrTitle" hasCustomPrompt="1"/>
          </p:nvPr>
        </p:nvSpPr>
        <p:spPr>
          <a:xfrm>
            <a:off x="1177787" y="1560443"/>
            <a:ext cx="5227983" cy="1949520"/>
          </a:xfrm>
        </p:spPr>
        <p:txBody>
          <a:bodyPr anchor="b">
            <a:normAutofit/>
          </a:bodyPr>
          <a:lstStyle>
            <a:lvl1pPr algn="ctr">
              <a:defRPr sz="4000">
                <a:solidFill>
                  <a:schemeClr val="bg1"/>
                </a:solidFill>
                <a:latin typeface="Museo Slab 500" panose="02000000000000000000" pitchFamily="2" charset="77"/>
              </a:defRPr>
            </a:lvl1pPr>
          </a:lstStyle>
          <a:p>
            <a:r>
              <a:rPr lang="en-US"/>
              <a:t>CLICK TO EDIT MASTER TITLE STYLE</a:t>
            </a:r>
          </a:p>
        </p:txBody>
      </p:sp>
      <p:sp>
        <p:nvSpPr>
          <p:cNvPr id="3" name="Subtitle 2">
            <a:extLst>
              <a:ext uri="{FF2B5EF4-FFF2-40B4-BE49-F238E27FC236}">
                <a16:creationId xmlns:a16="http://schemas.microsoft.com/office/drawing/2014/main" id="{739B311C-E9D9-FE48-9DDD-168AB15D417C}"/>
              </a:ext>
            </a:extLst>
          </p:cNvPr>
          <p:cNvSpPr>
            <a:spLocks noGrp="1"/>
          </p:cNvSpPr>
          <p:nvPr>
            <p:ph type="subTitle" idx="1"/>
          </p:nvPr>
        </p:nvSpPr>
        <p:spPr>
          <a:xfrm>
            <a:off x="1177787" y="4019480"/>
            <a:ext cx="5227983" cy="1655762"/>
          </a:xfrm>
        </p:spPr>
        <p:txBody>
          <a:bodyPr/>
          <a:lstStyle>
            <a:lvl1pPr marL="0" indent="0" algn="ctr">
              <a:buNone/>
              <a:defRPr sz="2400" b="0" i="0">
                <a:solidFill>
                  <a:schemeClr val="bg1"/>
                </a:solidFill>
                <a:latin typeface="Halis R ExtraLight" panose="02000505040000020004"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Picture 8">
            <a:extLst>
              <a:ext uri="{FF2B5EF4-FFF2-40B4-BE49-F238E27FC236}">
                <a16:creationId xmlns:a16="http://schemas.microsoft.com/office/drawing/2014/main" id="{79796C93-4D83-ED46-B9C8-4A06613CD01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8023101" y="2716248"/>
            <a:ext cx="3685194" cy="1425504"/>
          </a:xfrm>
          <a:prstGeom prst="rect">
            <a:avLst/>
          </a:prstGeom>
        </p:spPr>
      </p:pic>
    </p:spTree>
    <p:extLst>
      <p:ext uri="{BB962C8B-B14F-4D97-AF65-F5344CB8AC3E}">
        <p14:creationId xmlns:p14="http://schemas.microsoft.com/office/powerpoint/2010/main" val="3321281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Quote - Light Blue">
    <p:bg>
      <p:bgPr>
        <a:solidFill>
          <a:srgbClr val="26A1D0"/>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419D241-1816-2B45-929E-3567C02A1AEB}"/>
              </a:ext>
            </a:extLst>
          </p:cNvPr>
          <p:cNvSpPr/>
          <p:nvPr/>
        </p:nvSpPr>
        <p:spPr>
          <a:xfrm>
            <a:off x="1777448" y="662227"/>
            <a:ext cx="8637105" cy="55335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FB461A-CACC-CD49-8A41-AA9D594805B5}"/>
              </a:ext>
            </a:extLst>
          </p:cNvPr>
          <p:cNvSpPr>
            <a:spLocks noGrp="1"/>
          </p:cNvSpPr>
          <p:nvPr>
            <p:ph type="title" hasCustomPrompt="1"/>
          </p:nvPr>
        </p:nvSpPr>
        <p:spPr>
          <a:xfrm>
            <a:off x="2527852" y="1180131"/>
            <a:ext cx="7136296" cy="3600591"/>
          </a:xfrm>
        </p:spPr>
        <p:txBody>
          <a:bodyPr>
            <a:normAutofit/>
          </a:bodyPr>
          <a:lstStyle>
            <a:lvl1pPr algn="ctr">
              <a:defRPr sz="2400">
                <a:solidFill>
                  <a:srgbClr val="00557A"/>
                </a:solidFill>
              </a:defRPr>
            </a:lvl1pPr>
          </a:lstStyle>
          <a:p>
            <a:r>
              <a:rPr lang="en-US"/>
              <a:t>“Quote”</a:t>
            </a:r>
          </a:p>
        </p:txBody>
      </p:sp>
    </p:spTree>
    <p:extLst>
      <p:ext uri="{BB962C8B-B14F-4D97-AF65-F5344CB8AC3E}">
        <p14:creationId xmlns:p14="http://schemas.microsoft.com/office/powerpoint/2010/main" val="3793313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Data - No Tex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280F41A-3710-1645-B7B6-5E809811D780}"/>
              </a:ext>
            </a:extLst>
          </p:cNvPr>
          <p:cNvPicPr>
            <a:picLocks noChangeAspect="1"/>
          </p:cNvPicPr>
          <p:nvPr/>
        </p:nvPicPr>
        <p:blipFill>
          <a:blip r:embed="rId2"/>
          <a:stretch>
            <a:fillRect/>
          </a:stretch>
        </p:blipFill>
        <p:spPr>
          <a:xfrm>
            <a:off x="0" y="6381750"/>
            <a:ext cx="12192000" cy="476250"/>
          </a:xfrm>
          <a:prstGeom prst="rect">
            <a:avLst/>
          </a:prstGeom>
        </p:spPr>
      </p:pic>
      <p:sp>
        <p:nvSpPr>
          <p:cNvPr id="3" name="Chart Placeholder 2">
            <a:extLst>
              <a:ext uri="{FF2B5EF4-FFF2-40B4-BE49-F238E27FC236}">
                <a16:creationId xmlns:a16="http://schemas.microsoft.com/office/drawing/2014/main" id="{E1E4129F-DABD-C54F-9452-47154682CC26}"/>
              </a:ext>
            </a:extLst>
          </p:cNvPr>
          <p:cNvSpPr>
            <a:spLocks noGrp="1"/>
          </p:cNvSpPr>
          <p:nvPr>
            <p:ph type="chart" sz="quarter" idx="10"/>
          </p:nvPr>
        </p:nvSpPr>
        <p:spPr>
          <a:xfrm>
            <a:off x="942975" y="735013"/>
            <a:ext cx="10306050" cy="5199062"/>
          </a:xfrm>
        </p:spPr>
        <p:txBody>
          <a:bodyPr/>
          <a:lstStyle/>
          <a:p>
            <a:r>
              <a:rPr lang="en-US"/>
              <a:t>Click icon to add chart</a:t>
            </a:r>
          </a:p>
        </p:txBody>
      </p:sp>
    </p:spTree>
    <p:extLst>
      <p:ext uri="{BB962C8B-B14F-4D97-AF65-F5344CB8AC3E}">
        <p14:creationId xmlns:p14="http://schemas.microsoft.com/office/powerpoint/2010/main" val="1281868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ata with Text - Gree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771A175-C2AD-C94A-8018-43CAFC7583CD}"/>
              </a:ext>
            </a:extLst>
          </p:cNvPr>
          <p:cNvSpPr/>
          <p:nvPr/>
        </p:nvSpPr>
        <p:spPr>
          <a:xfrm>
            <a:off x="8219661" y="0"/>
            <a:ext cx="3972339" cy="6857999"/>
          </a:xfrm>
          <a:prstGeom prst="rect">
            <a:avLst/>
          </a:prstGeom>
          <a:solidFill>
            <a:srgbClr val="22B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hart Placeholder 2">
            <a:extLst>
              <a:ext uri="{FF2B5EF4-FFF2-40B4-BE49-F238E27FC236}">
                <a16:creationId xmlns:a16="http://schemas.microsoft.com/office/drawing/2014/main" id="{AF916BFB-BB97-A446-B6A7-AA7303A97EC3}"/>
              </a:ext>
            </a:extLst>
          </p:cNvPr>
          <p:cNvSpPr>
            <a:spLocks noGrp="1"/>
          </p:cNvSpPr>
          <p:nvPr>
            <p:ph type="chart" sz="quarter" idx="10"/>
          </p:nvPr>
        </p:nvSpPr>
        <p:spPr>
          <a:xfrm>
            <a:off x="457200" y="477838"/>
            <a:ext cx="7254875" cy="5902325"/>
          </a:xfrm>
        </p:spPr>
        <p:txBody>
          <a:bodyPr/>
          <a:lstStyle/>
          <a:p>
            <a:r>
              <a:rPr lang="en-US"/>
              <a:t>Click icon to add chart</a:t>
            </a:r>
          </a:p>
        </p:txBody>
      </p:sp>
    </p:spTree>
    <p:extLst>
      <p:ext uri="{BB962C8B-B14F-4D97-AF65-F5344CB8AC3E}">
        <p14:creationId xmlns:p14="http://schemas.microsoft.com/office/powerpoint/2010/main" val="2978605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Data with Text - Dark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771A175-C2AD-C94A-8018-43CAFC7583CD}"/>
              </a:ext>
            </a:extLst>
          </p:cNvPr>
          <p:cNvSpPr/>
          <p:nvPr/>
        </p:nvSpPr>
        <p:spPr>
          <a:xfrm>
            <a:off x="8219661" y="0"/>
            <a:ext cx="3972339" cy="6857999"/>
          </a:xfrm>
          <a:prstGeom prst="rect">
            <a:avLst/>
          </a:prstGeom>
          <a:solidFill>
            <a:srgbClr val="0055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hart Placeholder 2">
            <a:extLst>
              <a:ext uri="{FF2B5EF4-FFF2-40B4-BE49-F238E27FC236}">
                <a16:creationId xmlns:a16="http://schemas.microsoft.com/office/drawing/2014/main" id="{B340D2C9-BCF0-DF45-8073-E9D469C30F86}"/>
              </a:ext>
            </a:extLst>
          </p:cNvPr>
          <p:cNvSpPr>
            <a:spLocks noGrp="1"/>
          </p:cNvSpPr>
          <p:nvPr>
            <p:ph type="chart" sz="quarter" idx="10"/>
          </p:nvPr>
        </p:nvSpPr>
        <p:spPr>
          <a:xfrm>
            <a:off x="457200" y="477838"/>
            <a:ext cx="7254875" cy="5902325"/>
          </a:xfrm>
        </p:spPr>
        <p:txBody>
          <a:bodyPr/>
          <a:lstStyle/>
          <a:p>
            <a:r>
              <a:rPr lang="en-US"/>
              <a:t>Click icon to add chart</a:t>
            </a:r>
          </a:p>
        </p:txBody>
      </p:sp>
    </p:spTree>
    <p:extLst>
      <p:ext uri="{BB962C8B-B14F-4D97-AF65-F5344CB8AC3E}">
        <p14:creationId xmlns:p14="http://schemas.microsoft.com/office/powerpoint/2010/main" val="937876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ata with Text - Light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771A175-C2AD-C94A-8018-43CAFC7583CD}"/>
              </a:ext>
            </a:extLst>
          </p:cNvPr>
          <p:cNvSpPr/>
          <p:nvPr/>
        </p:nvSpPr>
        <p:spPr>
          <a:xfrm>
            <a:off x="8219661" y="0"/>
            <a:ext cx="3972339" cy="6857999"/>
          </a:xfrm>
          <a:prstGeom prst="rect">
            <a:avLst/>
          </a:prstGeom>
          <a:solidFill>
            <a:srgbClr val="26A1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hart Placeholder 2">
            <a:extLst>
              <a:ext uri="{FF2B5EF4-FFF2-40B4-BE49-F238E27FC236}">
                <a16:creationId xmlns:a16="http://schemas.microsoft.com/office/drawing/2014/main" id="{482E0283-14ED-3A4D-9E48-DF781E3403A8}"/>
              </a:ext>
            </a:extLst>
          </p:cNvPr>
          <p:cNvSpPr>
            <a:spLocks noGrp="1"/>
          </p:cNvSpPr>
          <p:nvPr>
            <p:ph type="chart" sz="quarter" idx="10"/>
          </p:nvPr>
        </p:nvSpPr>
        <p:spPr>
          <a:xfrm>
            <a:off x="457200" y="477838"/>
            <a:ext cx="7254875" cy="5902325"/>
          </a:xfrm>
        </p:spPr>
        <p:txBody>
          <a:bodyPr/>
          <a:lstStyle/>
          <a:p>
            <a:r>
              <a:rPr lang="en-US"/>
              <a:t>Click icon to add chart</a:t>
            </a:r>
          </a:p>
        </p:txBody>
      </p:sp>
    </p:spTree>
    <p:extLst>
      <p:ext uri="{BB962C8B-B14F-4D97-AF65-F5344CB8AC3E}">
        <p14:creationId xmlns:p14="http://schemas.microsoft.com/office/powerpoint/2010/main" val="16043658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End Slide">
    <p:bg>
      <p:bgPr>
        <a:solidFill>
          <a:srgbClr val="00557A"/>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A6B298B-A4A5-D04C-866D-48B4216B2B87}"/>
              </a:ext>
            </a:extLst>
          </p:cNvPr>
          <p:cNvSpPr txBox="1"/>
          <p:nvPr/>
        </p:nvSpPr>
        <p:spPr>
          <a:xfrm>
            <a:off x="2952750" y="2743200"/>
            <a:ext cx="6286500" cy="861774"/>
          </a:xfrm>
          <a:prstGeom prst="rect">
            <a:avLst/>
          </a:prstGeom>
          <a:noFill/>
        </p:spPr>
        <p:txBody>
          <a:bodyPr wrap="square" rtlCol="0">
            <a:spAutoFit/>
          </a:bodyPr>
          <a:lstStyle/>
          <a:p>
            <a:pPr algn="ctr"/>
            <a:r>
              <a:rPr lang="en-US" sz="5000">
                <a:solidFill>
                  <a:schemeClr val="bg1"/>
                </a:solidFill>
                <a:latin typeface="Museo Slab 500" panose="02000000000000000000" pitchFamily="2" charset="77"/>
              </a:rPr>
              <a:t>THANK YOU</a:t>
            </a:r>
          </a:p>
        </p:txBody>
      </p:sp>
      <p:pic>
        <p:nvPicPr>
          <p:cNvPr id="3" name="Picture 2">
            <a:extLst>
              <a:ext uri="{FF2B5EF4-FFF2-40B4-BE49-F238E27FC236}">
                <a16:creationId xmlns:a16="http://schemas.microsoft.com/office/drawing/2014/main" id="{3AF00F9D-8773-1F45-ACB3-E00B6DACBD76}"/>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5068720" y="5451891"/>
            <a:ext cx="2054561" cy="794744"/>
          </a:xfrm>
          <a:prstGeom prst="rect">
            <a:avLst/>
          </a:prstGeom>
        </p:spPr>
      </p:pic>
    </p:spTree>
    <p:extLst>
      <p:ext uri="{BB962C8B-B14F-4D97-AF65-F5344CB8AC3E}">
        <p14:creationId xmlns:p14="http://schemas.microsoft.com/office/powerpoint/2010/main" val="37540273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1160EA64-D806-43AC-9DF2-F8C432F32B4C}" type="datetimeFigureOut">
              <a:rPr lang="en-US" smtClean="0"/>
              <a:t>11/21/2025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58407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70A7B3-6521-4DCA-87E5-044747A908C1}" type="datetimeFigureOut">
              <a:rPr lang="en-US" smtClean="0"/>
              <a:t>11/21/2025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a:p>
        </p:txBody>
      </p:sp>
    </p:spTree>
    <p:extLst>
      <p:ext uri="{BB962C8B-B14F-4D97-AF65-F5344CB8AC3E}">
        <p14:creationId xmlns:p14="http://schemas.microsoft.com/office/powerpoint/2010/main" val="26660807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60EA64-D806-43AC-9DF2-F8C432F32B4C}" type="datetimeFigureOut">
              <a:rPr lang="en-US" smtClean="0"/>
              <a:t>11/21/2025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34009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B134690-1557-4C89-A502-4959FE7FAD70}" type="datetimeFigureOut">
              <a:rPr lang="en-US" smtClean="0"/>
              <a:t>11/21/2025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a:p>
        </p:txBody>
      </p:sp>
    </p:spTree>
    <p:extLst>
      <p:ext uri="{BB962C8B-B14F-4D97-AF65-F5344CB8AC3E}">
        <p14:creationId xmlns:p14="http://schemas.microsoft.com/office/powerpoint/2010/main" val="2647050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mp; Content - Bottom 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B461A-CACC-CD49-8A41-AA9D594805B5}"/>
              </a:ext>
            </a:extLst>
          </p:cNvPr>
          <p:cNvSpPr>
            <a:spLocks noGrp="1"/>
          </p:cNvSpPr>
          <p:nvPr>
            <p:ph type="title" hasCustomPrompt="1"/>
          </p:nvPr>
        </p:nvSpPr>
        <p:spPr>
          <a:xfrm>
            <a:off x="838200" y="464515"/>
            <a:ext cx="10515600" cy="688423"/>
          </a:xfrm>
        </p:spPr>
        <p:txBody>
          <a:bodyPr>
            <a:normAutofit/>
          </a:bodyPr>
          <a:lstStyle>
            <a:lvl1pPr>
              <a:defRPr sz="3200">
                <a:solidFill>
                  <a:srgbClr val="00557A"/>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275364B-D83E-A049-8103-7E8BE260FF87}"/>
              </a:ext>
            </a:extLst>
          </p:cNvPr>
          <p:cNvSpPr>
            <a:spLocks noGrp="1"/>
          </p:cNvSpPr>
          <p:nvPr>
            <p:ph idx="1"/>
          </p:nvPr>
        </p:nvSpPr>
        <p:spPr/>
        <p:txBody>
          <a:bodyPr/>
          <a:lstStyle>
            <a:lvl1pPr>
              <a:defRPr>
                <a:solidFill>
                  <a:srgbClr val="00557A"/>
                </a:solidFill>
              </a:defRPr>
            </a:lvl1pPr>
            <a:lvl2pPr>
              <a:defRPr>
                <a:solidFill>
                  <a:srgbClr val="00557A"/>
                </a:solidFill>
              </a:defRPr>
            </a:lvl2pPr>
            <a:lvl3pPr>
              <a:defRPr>
                <a:solidFill>
                  <a:srgbClr val="00557A"/>
                </a:solidFill>
              </a:defRPr>
            </a:lvl3pPr>
            <a:lvl4pPr>
              <a:defRPr>
                <a:solidFill>
                  <a:srgbClr val="00557A"/>
                </a:solidFill>
              </a:defRPr>
            </a:lvl4pPr>
            <a:lvl5pPr>
              <a:defRPr>
                <a:solidFill>
                  <a:srgbClr val="00557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A38E51E5-58F3-1C40-BC6D-0D1A782438C3}"/>
              </a:ext>
            </a:extLst>
          </p:cNvPr>
          <p:cNvPicPr>
            <a:picLocks noChangeAspect="1"/>
          </p:cNvPicPr>
          <p:nvPr/>
        </p:nvPicPr>
        <p:blipFill>
          <a:blip r:embed="rId2"/>
          <a:stretch>
            <a:fillRect/>
          </a:stretch>
        </p:blipFill>
        <p:spPr>
          <a:xfrm>
            <a:off x="0" y="6381750"/>
            <a:ext cx="12192000" cy="476250"/>
          </a:xfrm>
          <a:prstGeom prst="rect">
            <a:avLst/>
          </a:prstGeom>
        </p:spPr>
      </p:pic>
      <p:sp>
        <p:nvSpPr>
          <p:cNvPr id="8" name="Rectangle 7">
            <a:extLst>
              <a:ext uri="{FF2B5EF4-FFF2-40B4-BE49-F238E27FC236}">
                <a16:creationId xmlns:a16="http://schemas.microsoft.com/office/drawing/2014/main" id="{9FDD0CD4-4D87-4642-8B5D-17EF8D4CD881}"/>
              </a:ext>
            </a:extLst>
          </p:cNvPr>
          <p:cNvSpPr/>
          <p:nvPr/>
        </p:nvSpPr>
        <p:spPr>
          <a:xfrm>
            <a:off x="838200" y="1331843"/>
            <a:ext cx="881270" cy="89452"/>
          </a:xfrm>
          <a:prstGeom prst="rect">
            <a:avLst/>
          </a:prstGeom>
          <a:solidFill>
            <a:srgbClr val="26A1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55354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160EA64-D806-43AC-9DF2-F8C432F32B4C}" type="datetimeFigureOut">
              <a:rPr lang="en-US" smtClean="0"/>
              <a:t>11/21/2025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a:p>
        </p:txBody>
      </p:sp>
    </p:spTree>
    <p:extLst>
      <p:ext uri="{BB962C8B-B14F-4D97-AF65-F5344CB8AC3E}">
        <p14:creationId xmlns:p14="http://schemas.microsoft.com/office/powerpoint/2010/main" val="1282735173"/>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1037C31-9E7A-4F99-8774-A0E530DE1A42}" type="datetimeFigureOut">
              <a:rPr lang="en-US" smtClean="0"/>
              <a:t>11/21/2025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7A6979-0714-4377-B894-6BE4C2D6E202}" type="slidenum">
              <a:rPr lang="en-US" smtClean="0"/>
              <a:t>‹#›</a:t>
            </a:fld>
            <a:endParaRPr lang="en-US"/>
          </a:p>
        </p:txBody>
      </p:sp>
    </p:spTree>
    <p:extLst>
      <p:ext uri="{BB962C8B-B14F-4D97-AF65-F5344CB8AC3E}">
        <p14:creationId xmlns:p14="http://schemas.microsoft.com/office/powerpoint/2010/main" val="34649723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 name="Date Placeholder 6"/>
          <p:cNvSpPr>
            <a:spLocks noGrp="1"/>
          </p:cNvSpPr>
          <p:nvPr>
            <p:ph type="dt" sz="half" idx="10"/>
          </p:nvPr>
        </p:nvSpPr>
        <p:spPr/>
        <p:txBody>
          <a:bodyPr/>
          <a:lstStyle/>
          <a:p>
            <a:fld id="{C278504F-A551-4DE0-9316-4DCD1D8CC752}" type="datetimeFigureOut">
              <a:rPr lang="en-US" smtClean="0"/>
              <a:t>11/21/2025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8A7A6979-0714-4377-B894-6BE4C2D6E202}" type="slidenum">
              <a:rPr lang="en-US" smtClean="0"/>
              <a:t>‹#›</a:t>
            </a:fld>
            <a:endParaRPr lang="en-US"/>
          </a:p>
        </p:txBody>
      </p:sp>
    </p:spTree>
    <p:extLst>
      <p:ext uri="{BB962C8B-B14F-4D97-AF65-F5344CB8AC3E}">
        <p14:creationId xmlns:p14="http://schemas.microsoft.com/office/powerpoint/2010/main" val="7483383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1BE4249-C0D0-4B06-8692-E8BB871AF643}" type="datetimeFigureOut">
              <a:rPr lang="en-US" smtClean="0"/>
              <a:t>11/21/2025</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A7A6979-0714-4377-B894-6BE4C2D6E202}" type="slidenum">
              <a:rPr lang="en-US" smtClean="0"/>
              <a:t>‹#›</a:t>
            </a:fld>
            <a:endParaRPr lang="en-US"/>
          </a:p>
        </p:txBody>
      </p:sp>
    </p:spTree>
    <p:extLst>
      <p:ext uri="{BB962C8B-B14F-4D97-AF65-F5344CB8AC3E}">
        <p14:creationId xmlns:p14="http://schemas.microsoft.com/office/powerpoint/2010/main" val="32820933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42B0DB6-F5C7-45FB-8CF3-31B45F9C2DAC}" type="datetimeFigureOut">
              <a:rPr lang="en-US" smtClean="0"/>
              <a:t>11/21/2025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a:p>
        </p:txBody>
      </p:sp>
    </p:spTree>
    <p:extLst>
      <p:ext uri="{BB962C8B-B14F-4D97-AF65-F5344CB8AC3E}">
        <p14:creationId xmlns:p14="http://schemas.microsoft.com/office/powerpoint/2010/main" val="2386822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F9C37B-1D36-470B-8223-D6C91242EC14}" type="datetimeFigureOut">
              <a:rPr lang="en-US" smtClean="0"/>
              <a:t>11/21/2025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a:p>
        </p:txBody>
      </p:sp>
    </p:spTree>
    <p:extLst>
      <p:ext uri="{BB962C8B-B14F-4D97-AF65-F5344CB8AC3E}">
        <p14:creationId xmlns:p14="http://schemas.microsoft.com/office/powerpoint/2010/main" val="20294108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C6F52A-A82B-47A2-A83A-8C4C91F2D59F}" type="datetimeFigureOut">
              <a:rPr lang="en-US" smtClean="0"/>
              <a:t>11/21/2025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a:p>
        </p:txBody>
      </p:sp>
    </p:spTree>
    <p:extLst>
      <p:ext uri="{BB962C8B-B14F-4D97-AF65-F5344CB8AC3E}">
        <p14:creationId xmlns:p14="http://schemas.microsoft.com/office/powerpoint/2010/main" val="1149715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mp; Content -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B461A-CACC-CD49-8A41-AA9D594805B5}"/>
              </a:ext>
            </a:extLst>
          </p:cNvPr>
          <p:cNvSpPr>
            <a:spLocks noGrp="1"/>
          </p:cNvSpPr>
          <p:nvPr>
            <p:ph type="title" hasCustomPrompt="1"/>
          </p:nvPr>
        </p:nvSpPr>
        <p:spPr>
          <a:xfrm>
            <a:off x="838200" y="464515"/>
            <a:ext cx="5257800" cy="688423"/>
          </a:xfrm>
        </p:spPr>
        <p:txBody>
          <a:bodyPr>
            <a:normAutofit/>
          </a:bodyPr>
          <a:lstStyle>
            <a:lvl1pPr>
              <a:defRPr sz="3200">
                <a:solidFill>
                  <a:srgbClr val="00557A"/>
                </a:solidFill>
              </a:defRPr>
            </a:lvl1pPr>
          </a:lstStyle>
          <a:p>
            <a:r>
              <a:rPr lang="en-US"/>
              <a:t>TITLE</a:t>
            </a:r>
          </a:p>
        </p:txBody>
      </p:sp>
      <p:sp>
        <p:nvSpPr>
          <p:cNvPr id="3" name="Content Placeholder 2">
            <a:extLst>
              <a:ext uri="{FF2B5EF4-FFF2-40B4-BE49-F238E27FC236}">
                <a16:creationId xmlns:a16="http://schemas.microsoft.com/office/drawing/2014/main" id="{D275364B-D83E-A049-8103-7E8BE260FF87}"/>
              </a:ext>
            </a:extLst>
          </p:cNvPr>
          <p:cNvSpPr>
            <a:spLocks noGrp="1"/>
          </p:cNvSpPr>
          <p:nvPr>
            <p:ph idx="1"/>
          </p:nvPr>
        </p:nvSpPr>
        <p:spPr>
          <a:xfrm>
            <a:off x="838200" y="1825625"/>
            <a:ext cx="5257800" cy="4351338"/>
          </a:xfrm>
        </p:spPr>
        <p:txBody>
          <a:bodyPr/>
          <a:lstStyle>
            <a:lvl1pPr>
              <a:defRPr>
                <a:solidFill>
                  <a:srgbClr val="00557A"/>
                </a:solidFill>
              </a:defRPr>
            </a:lvl1pPr>
            <a:lvl2pPr>
              <a:defRPr>
                <a:solidFill>
                  <a:srgbClr val="00557A"/>
                </a:solidFill>
              </a:defRPr>
            </a:lvl2pPr>
            <a:lvl3pPr>
              <a:defRPr>
                <a:solidFill>
                  <a:srgbClr val="00557A"/>
                </a:solidFill>
              </a:defRPr>
            </a:lvl3pPr>
            <a:lvl4pPr>
              <a:defRPr>
                <a:solidFill>
                  <a:srgbClr val="00557A"/>
                </a:solidFill>
              </a:defRPr>
            </a:lvl4pPr>
            <a:lvl5pPr>
              <a:defRPr>
                <a:solidFill>
                  <a:srgbClr val="00557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9FDD0CD4-4D87-4642-8B5D-17EF8D4CD881}"/>
              </a:ext>
            </a:extLst>
          </p:cNvPr>
          <p:cNvSpPr/>
          <p:nvPr/>
        </p:nvSpPr>
        <p:spPr>
          <a:xfrm>
            <a:off x="838200" y="1331843"/>
            <a:ext cx="881270" cy="89452"/>
          </a:xfrm>
          <a:prstGeom prst="rect">
            <a:avLst/>
          </a:prstGeom>
          <a:solidFill>
            <a:srgbClr val="26A1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CE6AB676-293E-2A48-9C76-28F330C3FE79}"/>
              </a:ext>
            </a:extLst>
          </p:cNvPr>
          <p:cNvSpPr>
            <a:spLocks noGrp="1"/>
          </p:cNvSpPr>
          <p:nvPr>
            <p:ph type="pic" sz="quarter" idx="10"/>
          </p:nvPr>
        </p:nvSpPr>
        <p:spPr>
          <a:xfrm>
            <a:off x="6438900" y="0"/>
            <a:ext cx="5753100" cy="6858000"/>
          </a:xfrm>
        </p:spPr>
        <p:txBody>
          <a:bodyPr/>
          <a:lstStyle/>
          <a:p>
            <a:r>
              <a:rPr lang="en-US"/>
              <a:t>Click icon to add picture</a:t>
            </a:r>
          </a:p>
        </p:txBody>
      </p:sp>
    </p:spTree>
    <p:extLst>
      <p:ext uri="{BB962C8B-B14F-4D97-AF65-F5344CB8AC3E}">
        <p14:creationId xmlns:p14="http://schemas.microsoft.com/office/powerpoint/2010/main" val="430013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Main Idea &amp; Photo - Dark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B461A-CACC-CD49-8A41-AA9D594805B5}"/>
              </a:ext>
            </a:extLst>
          </p:cNvPr>
          <p:cNvSpPr>
            <a:spLocks noGrp="1"/>
          </p:cNvSpPr>
          <p:nvPr>
            <p:ph type="title" hasCustomPrompt="1"/>
          </p:nvPr>
        </p:nvSpPr>
        <p:spPr>
          <a:xfrm>
            <a:off x="1013791" y="643417"/>
            <a:ext cx="5257800" cy="688423"/>
          </a:xfrm>
        </p:spPr>
        <p:txBody>
          <a:bodyPr>
            <a:normAutofit/>
          </a:bodyPr>
          <a:lstStyle>
            <a:lvl1pPr algn="ctr">
              <a:defRPr sz="3200">
                <a:solidFill>
                  <a:srgbClr val="00557A"/>
                </a:solidFill>
              </a:defRPr>
            </a:lvl1pPr>
          </a:lstStyle>
          <a:p>
            <a:r>
              <a:rPr lang="en-US"/>
              <a:t>Title</a:t>
            </a:r>
          </a:p>
        </p:txBody>
      </p:sp>
      <p:sp>
        <p:nvSpPr>
          <p:cNvPr id="3" name="Content Placeholder 2">
            <a:extLst>
              <a:ext uri="{FF2B5EF4-FFF2-40B4-BE49-F238E27FC236}">
                <a16:creationId xmlns:a16="http://schemas.microsoft.com/office/drawing/2014/main" id="{D275364B-D83E-A049-8103-7E8BE260FF87}"/>
              </a:ext>
            </a:extLst>
          </p:cNvPr>
          <p:cNvSpPr>
            <a:spLocks noGrp="1"/>
          </p:cNvSpPr>
          <p:nvPr>
            <p:ph idx="1"/>
          </p:nvPr>
        </p:nvSpPr>
        <p:spPr>
          <a:xfrm>
            <a:off x="1013791" y="1825625"/>
            <a:ext cx="5257800" cy="4351338"/>
          </a:xfrm>
        </p:spPr>
        <p:txBody>
          <a:bodyPr>
            <a:normAutofit/>
          </a:bodyPr>
          <a:lstStyle>
            <a:lvl1pPr marL="0" indent="0" algn="ctr">
              <a:buNone/>
              <a:defRPr sz="2400">
                <a:solidFill>
                  <a:srgbClr val="00557A"/>
                </a:solidFill>
              </a:defRPr>
            </a:lvl1pPr>
            <a:lvl2pPr>
              <a:defRPr>
                <a:solidFill>
                  <a:srgbClr val="00557A"/>
                </a:solidFill>
              </a:defRPr>
            </a:lvl2pPr>
            <a:lvl3pPr>
              <a:defRPr>
                <a:solidFill>
                  <a:srgbClr val="00557A"/>
                </a:solidFill>
              </a:defRPr>
            </a:lvl3pPr>
            <a:lvl4pPr>
              <a:defRPr>
                <a:solidFill>
                  <a:srgbClr val="00557A"/>
                </a:solidFill>
              </a:defRPr>
            </a:lvl4pPr>
            <a:lvl5pPr>
              <a:defRPr>
                <a:solidFill>
                  <a:srgbClr val="00557A"/>
                </a:solidFill>
              </a:defRPr>
            </a:lvl5pPr>
          </a:lstStyle>
          <a:p>
            <a:pPr lvl="0"/>
            <a:r>
              <a:rPr lang="en-US"/>
              <a:t>Click to edit Master text styles</a:t>
            </a:r>
          </a:p>
        </p:txBody>
      </p:sp>
      <p:sp>
        <p:nvSpPr>
          <p:cNvPr id="8" name="Rectangle 7">
            <a:extLst>
              <a:ext uri="{FF2B5EF4-FFF2-40B4-BE49-F238E27FC236}">
                <a16:creationId xmlns:a16="http://schemas.microsoft.com/office/drawing/2014/main" id="{9FDD0CD4-4D87-4642-8B5D-17EF8D4CD881}"/>
              </a:ext>
            </a:extLst>
          </p:cNvPr>
          <p:cNvSpPr/>
          <p:nvPr/>
        </p:nvSpPr>
        <p:spPr>
          <a:xfrm>
            <a:off x="3202056" y="1510745"/>
            <a:ext cx="881270" cy="89452"/>
          </a:xfrm>
          <a:prstGeom prst="rect">
            <a:avLst/>
          </a:prstGeom>
          <a:solidFill>
            <a:srgbClr val="26A1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F398BCE-51ED-F449-9C44-6A3E1C79E23E}"/>
              </a:ext>
            </a:extLst>
          </p:cNvPr>
          <p:cNvSpPr/>
          <p:nvPr/>
        </p:nvSpPr>
        <p:spPr>
          <a:xfrm>
            <a:off x="357809" y="367748"/>
            <a:ext cx="6569765" cy="6162261"/>
          </a:xfrm>
          <a:prstGeom prst="rect">
            <a:avLst/>
          </a:prstGeom>
          <a:noFill/>
          <a:ln w="57150">
            <a:solidFill>
              <a:srgbClr val="0055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a:extLst>
              <a:ext uri="{FF2B5EF4-FFF2-40B4-BE49-F238E27FC236}">
                <a16:creationId xmlns:a16="http://schemas.microsoft.com/office/drawing/2014/main" id="{24696081-777A-7348-AEBA-B65866FE6B98}"/>
              </a:ext>
            </a:extLst>
          </p:cNvPr>
          <p:cNvSpPr>
            <a:spLocks noGrp="1"/>
          </p:cNvSpPr>
          <p:nvPr>
            <p:ph type="pic" sz="quarter" idx="10"/>
          </p:nvPr>
        </p:nvSpPr>
        <p:spPr>
          <a:xfrm>
            <a:off x="7267575" y="0"/>
            <a:ext cx="5946775" cy="6858000"/>
          </a:xfrm>
        </p:spPr>
        <p:txBody>
          <a:bodyPr/>
          <a:lstStyle/>
          <a:p>
            <a:r>
              <a:rPr lang="en-US"/>
              <a:t>Click icon to add picture</a:t>
            </a:r>
          </a:p>
        </p:txBody>
      </p:sp>
    </p:spTree>
    <p:extLst>
      <p:ext uri="{BB962C8B-B14F-4D97-AF65-F5344CB8AC3E}">
        <p14:creationId xmlns:p14="http://schemas.microsoft.com/office/powerpoint/2010/main" val="2567620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ain Idea &amp; Photo - Light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B461A-CACC-CD49-8A41-AA9D594805B5}"/>
              </a:ext>
            </a:extLst>
          </p:cNvPr>
          <p:cNvSpPr>
            <a:spLocks noGrp="1"/>
          </p:cNvSpPr>
          <p:nvPr>
            <p:ph type="title" hasCustomPrompt="1"/>
          </p:nvPr>
        </p:nvSpPr>
        <p:spPr>
          <a:xfrm>
            <a:off x="1013791" y="643417"/>
            <a:ext cx="5257800" cy="688423"/>
          </a:xfrm>
        </p:spPr>
        <p:txBody>
          <a:bodyPr>
            <a:normAutofit/>
          </a:bodyPr>
          <a:lstStyle>
            <a:lvl1pPr algn="ctr">
              <a:defRPr sz="3200">
                <a:solidFill>
                  <a:srgbClr val="00557A"/>
                </a:solidFill>
              </a:defRPr>
            </a:lvl1pPr>
          </a:lstStyle>
          <a:p>
            <a:r>
              <a:rPr lang="en-US"/>
              <a:t>Title</a:t>
            </a:r>
          </a:p>
        </p:txBody>
      </p:sp>
      <p:sp>
        <p:nvSpPr>
          <p:cNvPr id="3" name="Content Placeholder 2">
            <a:extLst>
              <a:ext uri="{FF2B5EF4-FFF2-40B4-BE49-F238E27FC236}">
                <a16:creationId xmlns:a16="http://schemas.microsoft.com/office/drawing/2014/main" id="{D275364B-D83E-A049-8103-7E8BE260FF87}"/>
              </a:ext>
            </a:extLst>
          </p:cNvPr>
          <p:cNvSpPr>
            <a:spLocks noGrp="1"/>
          </p:cNvSpPr>
          <p:nvPr>
            <p:ph idx="1"/>
          </p:nvPr>
        </p:nvSpPr>
        <p:spPr>
          <a:xfrm>
            <a:off x="1013791" y="1825625"/>
            <a:ext cx="5257800" cy="4351338"/>
          </a:xfrm>
        </p:spPr>
        <p:txBody>
          <a:bodyPr>
            <a:normAutofit/>
          </a:bodyPr>
          <a:lstStyle>
            <a:lvl1pPr marL="0" indent="0" algn="ctr">
              <a:buNone/>
              <a:defRPr sz="2400">
                <a:solidFill>
                  <a:srgbClr val="00557A"/>
                </a:solidFill>
              </a:defRPr>
            </a:lvl1pPr>
            <a:lvl2pPr>
              <a:defRPr>
                <a:solidFill>
                  <a:srgbClr val="00557A"/>
                </a:solidFill>
              </a:defRPr>
            </a:lvl2pPr>
            <a:lvl3pPr>
              <a:defRPr>
                <a:solidFill>
                  <a:srgbClr val="00557A"/>
                </a:solidFill>
              </a:defRPr>
            </a:lvl3pPr>
            <a:lvl4pPr>
              <a:defRPr>
                <a:solidFill>
                  <a:srgbClr val="00557A"/>
                </a:solidFill>
              </a:defRPr>
            </a:lvl4pPr>
            <a:lvl5pPr>
              <a:defRPr>
                <a:solidFill>
                  <a:srgbClr val="00557A"/>
                </a:solidFill>
              </a:defRPr>
            </a:lvl5pPr>
          </a:lstStyle>
          <a:p>
            <a:pPr lvl="0"/>
            <a:r>
              <a:rPr lang="en-US"/>
              <a:t>Click to edit Master text styles</a:t>
            </a:r>
          </a:p>
        </p:txBody>
      </p:sp>
      <p:sp>
        <p:nvSpPr>
          <p:cNvPr id="8" name="Rectangle 7">
            <a:extLst>
              <a:ext uri="{FF2B5EF4-FFF2-40B4-BE49-F238E27FC236}">
                <a16:creationId xmlns:a16="http://schemas.microsoft.com/office/drawing/2014/main" id="{9FDD0CD4-4D87-4642-8B5D-17EF8D4CD881}"/>
              </a:ext>
            </a:extLst>
          </p:cNvPr>
          <p:cNvSpPr/>
          <p:nvPr/>
        </p:nvSpPr>
        <p:spPr>
          <a:xfrm>
            <a:off x="3202056" y="1510745"/>
            <a:ext cx="881270" cy="89452"/>
          </a:xfrm>
          <a:prstGeom prst="rect">
            <a:avLst/>
          </a:prstGeom>
          <a:solidFill>
            <a:srgbClr val="26A1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F398BCE-51ED-F449-9C44-6A3E1C79E23E}"/>
              </a:ext>
            </a:extLst>
          </p:cNvPr>
          <p:cNvSpPr/>
          <p:nvPr/>
        </p:nvSpPr>
        <p:spPr>
          <a:xfrm>
            <a:off x="357809" y="367748"/>
            <a:ext cx="6569765" cy="6162261"/>
          </a:xfrm>
          <a:prstGeom prst="rect">
            <a:avLst/>
          </a:prstGeom>
          <a:noFill/>
          <a:ln w="57150">
            <a:solidFill>
              <a:srgbClr val="26A1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9">
            <a:extLst>
              <a:ext uri="{FF2B5EF4-FFF2-40B4-BE49-F238E27FC236}">
                <a16:creationId xmlns:a16="http://schemas.microsoft.com/office/drawing/2014/main" id="{B7F42146-0200-6548-BA88-028A3CB8DF41}"/>
              </a:ext>
            </a:extLst>
          </p:cNvPr>
          <p:cNvSpPr>
            <a:spLocks noGrp="1"/>
          </p:cNvSpPr>
          <p:nvPr>
            <p:ph type="pic" sz="quarter" idx="10"/>
          </p:nvPr>
        </p:nvSpPr>
        <p:spPr>
          <a:xfrm>
            <a:off x="7267575" y="0"/>
            <a:ext cx="5946775" cy="6858000"/>
          </a:xfrm>
        </p:spPr>
        <p:txBody>
          <a:bodyPr/>
          <a:lstStyle/>
          <a:p>
            <a:r>
              <a:rPr lang="en-US"/>
              <a:t>Click icon to add picture</a:t>
            </a:r>
          </a:p>
        </p:txBody>
      </p:sp>
    </p:spTree>
    <p:extLst>
      <p:ext uri="{BB962C8B-B14F-4D97-AF65-F5344CB8AC3E}">
        <p14:creationId xmlns:p14="http://schemas.microsoft.com/office/powerpoint/2010/main" val="3736552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Main Idea &amp; Photo - 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B461A-CACC-CD49-8A41-AA9D594805B5}"/>
              </a:ext>
            </a:extLst>
          </p:cNvPr>
          <p:cNvSpPr>
            <a:spLocks noGrp="1"/>
          </p:cNvSpPr>
          <p:nvPr>
            <p:ph type="title" hasCustomPrompt="1"/>
          </p:nvPr>
        </p:nvSpPr>
        <p:spPr>
          <a:xfrm>
            <a:off x="1013791" y="643417"/>
            <a:ext cx="5257800" cy="688423"/>
          </a:xfrm>
        </p:spPr>
        <p:txBody>
          <a:bodyPr>
            <a:normAutofit/>
          </a:bodyPr>
          <a:lstStyle>
            <a:lvl1pPr algn="ctr">
              <a:defRPr sz="3200">
                <a:solidFill>
                  <a:srgbClr val="00557A"/>
                </a:solidFill>
              </a:defRPr>
            </a:lvl1pPr>
          </a:lstStyle>
          <a:p>
            <a:r>
              <a:rPr lang="en-US"/>
              <a:t>Title</a:t>
            </a:r>
          </a:p>
        </p:txBody>
      </p:sp>
      <p:sp>
        <p:nvSpPr>
          <p:cNvPr id="3" name="Content Placeholder 2">
            <a:extLst>
              <a:ext uri="{FF2B5EF4-FFF2-40B4-BE49-F238E27FC236}">
                <a16:creationId xmlns:a16="http://schemas.microsoft.com/office/drawing/2014/main" id="{D275364B-D83E-A049-8103-7E8BE260FF87}"/>
              </a:ext>
            </a:extLst>
          </p:cNvPr>
          <p:cNvSpPr>
            <a:spLocks noGrp="1"/>
          </p:cNvSpPr>
          <p:nvPr>
            <p:ph idx="1"/>
          </p:nvPr>
        </p:nvSpPr>
        <p:spPr>
          <a:xfrm>
            <a:off x="1013791" y="1825625"/>
            <a:ext cx="5257800" cy="4351338"/>
          </a:xfrm>
        </p:spPr>
        <p:txBody>
          <a:bodyPr>
            <a:normAutofit/>
          </a:bodyPr>
          <a:lstStyle>
            <a:lvl1pPr marL="0" indent="0" algn="ctr">
              <a:buNone/>
              <a:defRPr sz="2400">
                <a:solidFill>
                  <a:srgbClr val="00557A"/>
                </a:solidFill>
              </a:defRPr>
            </a:lvl1pPr>
            <a:lvl2pPr>
              <a:defRPr>
                <a:solidFill>
                  <a:srgbClr val="00557A"/>
                </a:solidFill>
              </a:defRPr>
            </a:lvl2pPr>
            <a:lvl3pPr>
              <a:defRPr>
                <a:solidFill>
                  <a:srgbClr val="00557A"/>
                </a:solidFill>
              </a:defRPr>
            </a:lvl3pPr>
            <a:lvl4pPr>
              <a:defRPr>
                <a:solidFill>
                  <a:srgbClr val="00557A"/>
                </a:solidFill>
              </a:defRPr>
            </a:lvl4pPr>
            <a:lvl5pPr>
              <a:defRPr>
                <a:solidFill>
                  <a:srgbClr val="00557A"/>
                </a:solidFill>
              </a:defRPr>
            </a:lvl5pPr>
          </a:lstStyle>
          <a:p>
            <a:pPr lvl="0"/>
            <a:r>
              <a:rPr lang="en-US"/>
              <a:t>Click to edit Master text styles</a:t>
            </a:r>
          </a:p>
        </p:txBody>
      </p:sp>
      <p:sp>
        <p:nvSpPr>
          <p:cNvPr id="8" name="Rectangle 7">
            <a:extLst>
              <a:ext uri="{FF2B5EF4-FFF2-40B4-BE49-F238E27FC236}">
                <a16:creationId xmlns:a16="http://schemas.microsoft.com/office/drawing/2014/main" id="{9FDD0CD4-4D87-4642-8B5D-17EF8D4CD881}"/>
              </a:ext>
            </a:extLst>
          </p:cNvPr>
          <p:cNvSpPr/>
          <p:nvPr/>
        </p:nvSpPr>
        <p:spPr>
          <a:xfrm>
            <a:off x="3202056" y="1510745"/>
            <a:ext cx="881270" cy="89452"/>
          </a:xfrm>
          <a:prstGeom prst="rect">
            <a:avLst/>
          </a:prstGeom>
          <a:solidFill>
            <a:srgbClr val="26A1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F398BCE-51ED-F449-9C44-6A3E1C79E23E}"/>
              </a:ext>
            </a:extLst>
          </p:cNvPr>
          <p:cNvSpPr/>
          <p:nvPr/>
        </p:nvSpPr>
        <p:spPr>
          <a:xfrm>
            <a:off x="357809" y="367748"/>
            <a:ext cx="6569765" cy="6162261"/>
          </a:xfrm>
          <a:prstGeom prst="rect">
            <a:avLst/>
          </a:prstGeom>
          <a:noFill/>
          <a:ln w="57150">
            <a:solidFill>
              <a:srgbClr val="22B5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9">
            <a:extLst>
              <a:ext uri="{FF2B5EF4-FFF2-40B4-BE49-F238E27FC236}">
                <a16:creationId xmlns:a16="http://schemas.microsoft.com/office/drawing/2014/main" id="{75D75CA0-3BEE-7043-980E-115724761A24}"/>
              </a:ext>
            </a:extLst>
          </p:cNvPr>
          <p:cNvSpPr>
            <a:spLocks noGrp="1"/>
          </p:cNvSpPr>
          <p:nvPr>
            <p:ph type="pic" sz="quarter" idx="10"/>
          </p:nvPr>
        </p:nvSpPr>
        <p:spPr>
          <a:xfrm>
            <a:off x="7267575" y="0"/>
            <a:ext cx="5946775" cy="6858000"/>
          </a:xfrm>
        </p:spPr>
        <p:txBody>
          <a:bodyPr/>
          <a:lstStyle/>
          <a:p>
            <a:r>
              <a:rPr lang="en-US"/>
              <a:t>Click icon to add picture</a:t>
            </a:r>
          </a:p>
        </p:txBody>
      </p:sp>
    </p:spTree>
    <p:extLst>
      <p:ext uri="{BB962C8B-B14F-4D97-AF65-F5344CB8AC3E}">
        <p14:creationId xmlns:p14="http://schemas.microsoft.com/office/powerpoint/2010/main" val="2884256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Photo with Text Overlay">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013A75B3-31B6-8C41-A01C-327324A09A70}"/>
              </a:ext>
            </a:extLst>
          </p:cNvPr>
          <p:cNvSpPr>
            <a:spLocks noGrp="1"/>
          </p:cNvSpPr>
          <p:nvPr>
            <p:ph type="pic" sz="quarter" idx="10"/>
          </p:nvPr>
        </p:nvSpPr>
        <p:spPr>
          <a:xfrm>
            <a:off x="0" y="0"/>
            <a:ext cx="12192000" cy="6858000"/>
          </a:xfrm>
        </p:spPr>
        <p:txBody>
          <a:bodyPr/>
          <a:lstStyle/>
          <a:p>
            <a:r>
              <a:rPr lang="en-US"/>
              <a:t>Click icon to add picture</a:t>
            </a:r>
          </a:p>
        </p:txBody>
      </p:sp>
      <p:sp>
        <p:nvSpPr>
          <p:cNvPr id="6" name="Rectangle 5">
            <a:extLst>
              <a:ext uri="{FF2B5EF4-FFF2-40B4-BE49-F238E27FC236}">
                <a16:creationId xmlns:a16="http://schemas.microsoft.com/office/drawing/2014/main" id="{7F398BCE-51ED-F449-9C44-6A3E1C79E23E}"/>
              </a:ext>
            </a:extLst>
          </p:cNvPr>
          <p:cNvSpPr/>
          <p:nvPr/>
        </p:nvSpPr>
        <p:spPr>
          <a:xfrm>
            <a:off x="388455" y="347870"/>
            <a:ext cx="11415091" cy="6162261"/>
          </a:xfrm>
          <a:prstGeom prst="rect">
            <a:avLst/>
          </a:prstGeom>
          <a:solidFill>
            <a:srgbClr val="FFFFFF">
              <a:alpha val="74902"/>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FB461A-CACC-CD49-8A41-AA9D594805B5}"/>
              </a:ext>
            </a:extLst>
          </p:cNvPr>
          <p:cNvSpPr>
            <a:spLocks noGrp="1"/>
          </p:cNvSpPr>
          <p:nvPr>
            <p:ph type="title" hasCustomPrompt="1"/>
          </p:nvPr>
        </p:nvSpPr>
        <p:spPr>
          <a:xfrm>
            <a:off x="938696" y="643417"/>
            <a:ext cx="10314609" cy="688423"/>
          </a:xfrm>
        </p:spPr>
        <p:txBody>
          <a:bodyPr>
            <a:normAutofit/>
          </a:bodyPr>
          <a:lstStyle>
            <a:lvl1pPr algn="ctr">
              <a:defRPr sz="3200">
                <a:solidFill>
                  <a:srgbClr val="00557A"/>
                </a:solidFill>
              </a:defRPr>
            </a:lvl1pPr>
          </a:lstStyle>
          <a:p>
            <a:r>
              <a:rPr lang="en-US"/>
              <a:t>Title</a:t>
            </a:r>
          </a:p>
        </p:txBody>
      </p:sp>
      <p:sp>
        <p:nvSpPr>
          <p:cNvPr id="3" name="Content Placeholder 2">
            <a:extLst>
              <a:ext uri="{FF2B5EF4-FFF2-40B4-BE49-F238E27FC236}">
                <a16:creationId xmlns:a16="http://schemas.microsoft.com/office/drawing/2014/main" id="{D275364B-D83E-A049-8103-7E8BE260FF87}"/>
              </a:ext>
            </a:extLst>
          </p:cNvPr>
          <p:cNvSpPr>
            <a:spLocks noGrp="1"/>
          </p:cNvSpPr>
          <p:nvPr>
            <p:ph idx="1"/>
          </p:nvPr>
        </p:nvSpPr>
        <p:spPr>
          <a:xfrm>
            <a:off x="938696" y="1825625"/>
            <a:ext cx="10314609" cy="4351338"/>
          </a:xfrm>
        </p:spPr>
        <p:txBody>
          <a:bodyPr>
            <a:normAutofit/>
          </a:bodyPr>
          <a:lstStyle>
            <a:lvl1pPr marL="0" indent="0" algn="ctr">
              <a:buNone/>
              <a:defRPr sz="2400">
                <a:solidFill>
                  <a:srgbClr val="00557A"/>
                </a:solidFill>
              </a:defRPr>
            </a:lvl1pPr>
            <a:lvl2pPr>
              <a:defRPr>
                <a:solidFill>
                  <a:srgbClr val="00557A"/>
                </a:solidFill>
              </a:defRPr>
            </a:lvl2pPr>
            <a:lvl3pPr>
              <a:defRPr>
                <a:solidFill>
                  <a:srgbClr val="00557A"/>
                </a:solidFill>
              </a:defRPr>
            </a:lvl3pPr>
            <a:lvl4pPr>
              <a:defRPr>
                <a:solidFill>
                  <a:srgbClr val="00557A"/>
                </a:solidFill>
              </a:defRPr>
            </a:lvl4pPr>
            <a:lvl5pPr>
              <a:defRPr>
                <a:solidFill>
                  <a:srgbClr val="00557A"/>
                </a:solidFill>
              </a:defRPr>
            </a:lvl5pPr>
          </a:lstStyle>
          <a:p>
            <a:pPr lvl="0"/>
            <a:r>
              <a:rPr lang="en-US"/>
              <a:t>Click to edit Master text styles</a:t>
            </a:r>
          </a:p>
        </p:txBody>
      </p:sp>
      <p:sp>
        <p:nvSpPr>
          <p:cNvPr id="8" name="Rectangle 7">
            <a:extLst>
              <a:ext uri="{FF2B5EF4-FFF2-40B4-BE49-F238E27FC236}">
                <a16:creationId xmlns:a16="http://schemas.microsoft.com/office/drawing/2014/main" id="{9FDD0CD4-4D87-4642-8B5D-17EF8D4CD881}"/>
              </a:ext>
            </a:extLst>
          </p:cNvPr>
          <p:cNvSpPr/>
          <p:nvPr/>
        </p:nvSpPr>
        <p:spPr>
          <a:xfrm>
            <a:off x="5655365" y="1510745"/>
            <a:ext cx="881270" cy="89452"/>
          </a:xfrm>
          <a:prstGeom prst="rect">
            <a:avLst/>
          </a:prstGeom>
          <a:solidFill>
            <a:srgbClr val="26A1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9532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Quote - Green">
    <p:bg>
      <p:bgPr>
        <a:solidFill>
          <a:srgbClr val="22B57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419D241-1816-2B45-929E-3567C02A1AEB}"/>
              </a:ext>
            </a:extLst>
          </p:cNvPr>
          <p:cNvSpPr/>
          <p:nvPr/>
        </p:nvSpPr>
        <p:spPr>
          <a:xfrm>
            <a:off x="1777448" y="662227"/>
            <a:ext cx="8637105" cy="55335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FB461A-CACC-CD49-8A41-AA9D594805B5}"/>
              </a:ext>
            </a:extLst>
          </p:cNvPr>
          <p:cNvSpPr>
            <a:spLocks noGrp="1"/>
          </p:cNvSpPr>
          <p:nvPr>
            <p:ph type="title" hasCustomPrompt="1"/>
          </p:nvPr>
        </p:nvSpPr>
        <p:spPr>
          <a:xfrm>
            <a:off x="2527852" y="1180131"/>
            <a:ext cx="7136296" cy="3600591"/>
          </a:xfrm>
        </p:spPr>
        <p:txBody>
          <a:bodyPr>
            <a:normAutofit/>
          </a:bodyPr>
          <a:lstStyle>
            <a:lvl1pPr algn="ctr">
              <a:defRPr sz="2400">
                <a:solidFill>
                  <a:srgbClr val="00557A"/>
                </a:solidFill>
              </a:defRPr>
            </a:lvl1pPr>
          </a:lstStyle>
          <a:p>
            <a:r>
              <a:rPr lang="en-US"/>
              <a:t>“Quote”</a:t>
            </a:r>
          </a:p>
        </p:txBody>
      </p:sp>
    </p:spTree>
    <p:extLst>
      <p:ext uri="{BB962C8B-B14F-4D97-AF65-F5344CB8AC3E}">
        <p14:creationId xmlns:p14="http://schemas.microsoft.com/office/powerpoint/2010/main" val="485652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Quote - Dark Blue">
    <p:bg>
      <p:bgPr>
        <a:solidFill>
          <a:srgbClr val="00557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419D241-1816-2B45-929E-3567C02A1AEB}"/>
              </a:ext>
            </a:extLst>
          </p:cNvPr>
          <p:cNvSpPr/>
          <p:nvPr/>
        </p:nvSpPr>
        <p:spPr>
          <a:xfrm>
            <a:off x="1777448" y="662227"/>
            <a:ext cx="8637105" cy="55335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FB461A-CACC-CD49-8A41-AA9D594805B5}"/>
              </a:ext>
            </a:extLst>
          </p:cNvPr>
          <p:cNvSpPr>
            <a:spLocks noGrp="1"/>
          </p:cNvSpPr>
          <p:nvPr>
            <p:ph type="title" hasCustomPrompt="1"/>
          </p:nvPr>
        </p:nvSpPr>
        <p:spPr>
          <a:xfrm>
            <a:off x="2527852" y="1180131"/>
            <a:ext cx="7136296" cy="3600591"/>
          </a:xfrm>
        </p:spPr>
        <p:txBody>
          <a:bodyPr>
            <a:normAutofit/>
          </a:bodyPr>
          <a:lstStyle>
            <a:lvl1pPr algn="ctr">
              <a:defRPr sz="2400">
                <a:solidFill>
                  <a:srgbClr val="00557A"/>
                </a:solidFill>
              </a:defRPr>
            </a:lvl1pPr>
          </a:lstStyle>
          <a:p>
            <a:r>
              <a:rPr lang="en-US"/>
              <a:t>“Quote”</a:t>
            </a:r>
          </a:p>
        </p:txBody>
      </p:sp>
    </p:spTree>
    <p:extLst>
      <p:ext uri="{BB962C8B-B14F-4D97-AF65-F5344CB8AC3E}">
        <p14:creationId xmlns:p14="http://schemas.microsoft.com/office/powerpoint/2010/main" val="538293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6D9215-91B1-3E48-B646-B3A14AAFE0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1CF61C5-E48E-C04B-9D71-B88B984A9D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10407967"/>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Lst>
  <p:txStyles>
    <p:titleStyle>
      <a:lvl1pPr algn="l" defTabSz="914400" rtl="0" eaLnBrk="1" latinLnBrk="0" hangingPunct="1">
        <a:lnSpc>
          <a:spcPct val="90000"/>
        </a:lnSpc>
        <a:spcBef>
          <a:spcPct val="0"/>
        </a:spcBef>
        <a:buNone/>
        <a:defRPr sz="4400" kern="1200">
          <a:solidFill>
            <a:srgbClr val="00557A"/>
          </a:solidFill>
          <a:latin typeface="Museo Slab 500" panose="02000000000000000000"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557A"/>
          </a:solidFill>
          <a:latin typeface="Halis R Book" panose="02000505000000020004"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557A"/>
          </a:solidFill>
          <a:latin typeface="Halis R Book"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557A"/>
          </a:solidFill>
          <a:latin typeface="Halis R Book" panose="02000505000000020004"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557A"/>
          </a:solidFill>
          <a:latin typeface="Halis R Book" panose="02000505000000020004"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557A"/>
          </a:solidFill>
          <a:latin typeface="Halis R Book" panose="0200050500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1160EA64-D806-43AC-9DF2-F8C432F32B4C}" type="datetimeFigureOut">
              <a:rPr lang="en-US" smtClean="0"/>
              <a:t>11/21/2025</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A7A6979-0714-4377-B894-6BE4C2D6E202}" type="slidenum">
              <a:rPr lang="en-US" smtClean="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6154224"/>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sv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10.jpeg"/><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microsoft.com/office/2018/10/relationships/comments" Target="../comments/modernComment_169_C7D476FF.xml"/><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microsoft.com/office/2018/10/relationships/comments" Target="../comments/modernComment_199_48671F50.xml"/><Relationship Id="rId1" Type="http://schemas.openxmlformats.org/officeDocument/2006/relationships/slideLayout" Target="../slideLayouts/slideLayout17.xml"/><Relationship Id="rId5" Type="http://schemas.openxmlformats.org/officeDocument/2006/relationships/image" Target="../media/image16.sv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18/10/relationships/comments" Target="../comments/modernComment_139_39E47C83.xml"/><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image" Target="../media/image1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22.xml"/><Relationship Id="rId4" Type="http://schemas.openxmlformats.org/officeDocument/2006/relationships/image" Target="../media/image11.jpeg"/></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microsoft.com/office/2018/10/relationships/comments" Target="../comments/modernComment_17C_876158B3.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2" Type="http://schemas.microsoft.com/office/2018/10/relationships/comments" Target="../comments/modernComment_187_1BED3077.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3" Type="http://schemas.microsoft.com/office/2018/10/relationships/comments" Target="../comments/modernComment_140_984C5F65.xml"/><Relationship Id="rId2" Type="http://schemas.openxmlformats.org/officeDocument/2006/relationships/notesSlide" Target="../notesSlides/notesSlide11.xml"/><Relationship Id="rId1" Type="http://schemas.openxmlformats.org/officeDocument/2006/relationships/slideLayout" Target="../slideLayouts/slideLayout17.xml"/><Relationship Id="rId4" Type="http://schemas.openxmlformats.org/officeDocument/2006/relationships/image" Target="../media/image11.jpeg"/></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1.xml"/><Relationship Id="rId7" Type="http://schemas.microsoft.com/office/2007/relationships/diagramDrawing" Target="../diagrams/drawing1.xml"/><Relationship Id="rId2" Type="http://schemas.microsoft.com/office/2018/10/relationships/comments" Target="../comments/modernComment_166_5044BCBC.xml"/><Relationship Id="rId1" Type="http://schemas.openxmlformats.org/officeDocument/2006/relationships/slideLayout" Target="../slideLayouts/slideLayout2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microsoft.com/office/2018/10/relationships/comments" Target="../comments/modernComment_185_5A37EFCF.xml"/><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microsoft.com/office/2018/10/relationships/comments" Target="../comments/modernComment_186_23B54CD8.xml"/><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microsoft.com/office/2018/10/relationships/comments" Target="../comments/modernComment_164_E19807C.xml"/><Relationship Id="rId1" Type="http://schemas.openxmlformats.org/officeDocument/2006/relationships/slideLayout" Target="../slideLayouts/slideLayout22.xml"/><Relationship Id="rId4" Type="http://schemas.openxmlformats.org/officeDocument/2006/relationships/image" Target="../media/image19.png"/></Relationships>
</file>

<file path=ppt/slides/_rels/slide36.xml.rels><?xml version="1.0" encoding="UTF-8" standalone="yes"?>
<Relationships xmlns="http://schemas.openxmlformats.org/package/2006/relationships"><Relationship Id="rId3" Type="http://schemas.openxmlformats.org/officeDocument/2006/relationships/image" Target="../media/image11.jpeg"/><Relationship Id="rId2" Type="http://schemas.microsoft.com/office/2018/10/relationships/comments" Target="../comments/modernComment_191_6562B84D.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1.jpeg"/><Relationship Id="rId2" Type="http://schemas.openxmlformats.org/officeDocument/2006/relationships/diagramData" Target="../diagrams/data2.xml"/><Relationship Id="rId1" Type="http://schemas.openxmlformats.org/officeDocument/2006/relationships/slideLayout" Target="../slideLayouts/slideLayout1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buzzsprout.com/2505048/episodes/17982749" TargetMode="External"/><Relationship Id="rId1" Type="http://schemas.openxmlformats.org/officeDocument/2006/relationships/slideLayout" Target="../slideLayouts/slideLayout17.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lewiscountyny.gov/analytics/" TargetMode="Externa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diagramLayout" Target="../diagrams/layout3.xml"/><Relationship Id="rId7" Type="http://schemas.openxmlformats.org/officeDocument/2006/relationships/image" Target="../media/image15.png"/><Relationship Id="rId2" Type="http://schemas.openxmlformats.org/officeDocument/2006/relationships/diagramData" Target="../diagrams/data3.xml"/><Relationship Id="rId1" Type="http://schemas.openxmlformats.org/officeDocument/2006/relationships/slideLayout" Target="../slideLayouts/slideLayout1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16.sv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D48D9584-D2FD-48CE-9E17-4E250B743B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ublic Sans"/>
              <a:ea typeface="+mn-ea"/>
              <a:cs typeface="+mn-cs"/>
            </a:endParaRPr>
          </a:p>
        </p:txBody>
      </p:sp>
      <p:pic>
        <p:nvPicPr>
          <p:cNvPr id="13" name="Picture 12">
            <a:extLst>
              <a:ext uri="{FF2B5EF4-FFF2-40B4-BE49-F238E27FC236}">
                <a16:creationId xmlns:a16="http://schemas.microsoft.com/office/drawing/2014/main" id="{A5F39475-3045-C6F3-FB7D-A7BE3E65D2F0}"/>
              </a:ext>
            </a:extLst>
          </p:cNvPr>
          <p:cNvPicPr>
            <a:picLocks noChangeAspect="1"/>
          </p:cNvPicPr>
          <p:nvPr/>
        </p:nvPicPr>
        <p:blipFill>
          <a:blip r:embed="rId2"/>
          <a:srcRect t="4457" b="4457"/>
          <a:stretch/>
        </p:blipFill>
        <p:spPr>
          <a:xfrm>
            <a:off x="3577219" y="10"/>
            <a:ext cx="4979304" cy="3401558"/>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p:spPr>
      </p:pic>
      <p:pic>
        <p:nvPicPr>
          <p:cNvPr id="17" name="Picture 16">
            <a:extLst>
              <a:ext uri="{FF2B5EF4-FFF2-40B4-BE49-F238E27FC236}">
                <a16:creationId xmlns:a16="http://schemas.microsoft.com/office/drawing/2014/main" id="{57FE52E1-3ED7-2D2D-AF83-ACE157D2B353}"/>
              </a:ext>
            </a:extLst>
          </p:cNvPr>
          <p:cNvPicPr>
            <a:picLocks noChangeAspect="1"/>
          </p:cNvPicPr>
          <p:nvPr/>
        </p:nvPicPr>
        <p:blipFill>
          <a:blip r:embed="rId3"/>
          <a:srcRect l="16909" r="16909"/>
          <a:stretch/>
        </p:blipFill>
        <p:spPr>
          <a:xfrm>
            <a:off x="7822523" y="3456433"/>
            <a:ext cx="4369477" cy="3401568"/>
          </a:xfrm>
          <a:custGeom>
            <a:avLst/>
            <a:gdLst/>
            <a:ahLst/>
            <a:cxnLst/>
            <a:rect l="l" t="t" r="r" b="b"/>
            <a:pathLst>
              <a:path w="4369477" h="3401568">
                <a:moveTo>
                  <a:pt x="781270" y="0"/>
                </a:moveTo>
                <a:lnTo>
                  <a:pt x="4369477" y="0"/>
                </a:lnTo>
                <a:lnTo>
                  <a:pt x="4369477" y="3401568"/>
                </a:lnTo>
                <a:lnTo>
                  <a:pt x="0" y="3401568"/>
                </a:lnTo>
                <a:lnTo>
                  <a:pt x="1963" y="3397912"/>
                </a:lnTo>
                <a:cubicBezTo>
                  <a:pt x="454182" y="2512619"/>
                  <a:pt x="736170" y="1430108"/>
                  <a:pt x="776876" y="254399"/>
                </a:cubicBezTo>
                <a:close/>
              </a:path>
            </a:pathLst>
          </a:custGeom>
        </p:spPr>
      </p:pic>
      <p:pic>
        <p:nvPicPr>
          <p:cNvPr id="15" name="Picture 14">
            <a:extLst>
              <a:ext uri="{FF2B5EF4-FFF2-40B4-BE49-F238E27FC236}">
                <a16:creationId xmlns:a16="http://schemas.microsoft.com/office/drawing/2014/main" id="{C7176896-68A1-AD1A-613E-0BA597C8290B}"/>
              </a:ext>
            </a:extLst>
          </p:cNvPr>
          <p:cNvPicPr>
            <a:picLocks noChangeAspect="1"/>
          </p:cNvPicPr>
          <p:nvPr/>
        </p:nvPicPr>
        <p:blipFill>
          <a:blip r:embed="rId4"/>
          <a:srcRect l="1851" r="1851"/>
          <a:stretch/>
        </p:blipFill>
        <p:spPr>
          <a:xfrm>
            <a:off x="3658431" y="3443396"/>
            <a:ext cx="4925479" cy="3401568"/>
          </a:xfrm>
          <a:custGeom>
            <a:avLst/>
            <a:gdLst/>
            <a:ahLst/>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p:spPr>
      </p:pic>
      <p:sp useBgFill="1">
        <p:nvSpPr>
          <p:cNvPr id="44" name="Freeform: Shape 43">
            <a:extLst>
              <a:ext uri="{FF2B5EF4-FFF2-40B4-BE49-F238E27FC236}">
                <a16:creationId xmlns:a16="http://schemas.microsoft.com/office/drawing/2014/main" id="{CA17DEF4-6C5D-41C6-8D93-5C7CFD7ADA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397136" cy="6858000"/>
          </a:xfrm>
          <a:custGeom>
            <a:avLst/>
            <a:gdLst>
              <a:gd name="connsiteX0" fmla="*/ 0 w 4397136"/>
              <a:gd name="connsiteY0" fmla="*/ 0 h 6858000"/>
              <a:gd name="connsiteX1" fmla="*/ 3599069 w 4397136"/>
              <a:gd name="connsiteY1" fmla="*/ 0 h 6858000"/>
              <a:gd name="connsiteX2" fmla="*/ 3634072 w 4397136"/>
              <a:gd name="connsiteY2" fmla="*/ 58977 h 6858000"/>
              <a:gd name="connsiteX3" fmla="*/ 4397136 w 4397136"/>
              <a:gd name="connsiteY3" fmla="*/ 3474189 h 6858000"/>
              <a:gd name="connsiteX4" fmla="*/ 3802221 w 4397136"/>
              <a:gd name="connsiteY4" fmla="*/ 6546415 h 6858000"/>
              <a:gd name="connsiteX5" fmla="*/ 3649466 w 4397136"/>
              <a:gd name="connsiteY5" fmla="*/ 6858000 h 6858000"/>
              <a:gd name="connsiteX6" fmla="*/ 0 w 439713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7136" h="6858000">
                <a:moveTo>
                  <a:pt x="0" y="0"/>
                </a:moveTo>
                <a:lnTo>
                  <a:pt x="3599069" y="0"/>
                </a:lnTo>
                <a:lnTo>
                  <a:pt x="3634072" y="58977"/>
                </a:lnTo>
                <a:cubicBezTo>
                  <a:pt x="4105532" y="933006"/>
                  <a:pt x="4397136" y="2140466"/>
                  <a:pt x="4397136" y="3474189"/>
                </a:cubicBezTo>
                <a:cubicBezTo>
                  <a:pt x="4397136" y="4641197"/>
                  <a:pt x="4173877" y="5711534"/>
                  <a:pt x="3802221" y="6546415"/>
                </a:cubicBezTo>
                <a:lnTo>
                  <a:pt x="3649466"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46" name="Freeform: Shape 45">
            <a:extLst>
              <a:ext uri="{FF2B5EF4-FFF2-40B4-BE49-F238E27FC236}">
                <a16:creationId xmlns:a16="http://schemas.microsoft.com/office/drawing/2014/main" id="{22BBC5A3-5C8C-4FB9-AEFF-8778D2C98D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386504" cy="6858000"/>
          </a:xfrm>
          <a:custGeom>
            <a:avLst/>
            <a:gdLst>
              <a:gd name="connsiteX0" fmla="*/ 0 w 4386504"/>
              <a:gd name="connsiteY0" fmla="*/ 0 h 6858000"/>
              <a:gd name="connsiteX1" fmla="*/ 3588437 w 4386504"/>
              <a:gd name="connsiteY1" fmla="*/ 0 h 6858000"/>
              <a:gd name="connsiteX2" fmla="*/ 3623440 w 4386504"/>
              <a:gd name="connsiteY2" fmla="*/ 58977 h 6858000"/>
              <a:gd name="connsiteX3" fmla="*/ 4386504 w 4386504"/>
              <a:gd name="connsiteY3" fmla="*/ 3474189 h 6858000"/>
              <a:gd name="connsiteX4" fmla="*/ 3791589 w 4386504"/>
              <a:gd name="connsiteY4" fmla="*/ 6546415 h 6858000"/>
              <a:gd name="connsiteX5" fmla="*/ 3638834 w 4386504"/>
              <a:gd name="connsiteY5" fmla="*/ 6858000 h 6858000"/>
              <a:gd name="connsiteX6" fmla="*/ 0 w 438650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6504" h="6858000">
                <a:moveTo>
                  <a:pt x="0" y="0"/>
                </a:moveTo>
                <a:lnTo>
                  <a:pt x="3588437" y="0"/>
                </a:lnTo>
                <a:lnTo>
                  <a:pt x="3623440" y="58977"/>
                </a:lnTo>
                <a:cubicBezTo>
                  <a:pt x="4094900" y="933006"/>
                  <a:pt x="4386504" y="2140466"/>
                  <a:pt x="4386504" y="3474189"/>
                </a:cubicBezTo>
                <a:cubicBezTo>
                  <a:pt x="4386504" y="4641197"/>
                  <a:pt x="4163245" y="5711534"/>
                  <a:pt x="3791589" y="6546415"/>
                </a:cubicBezTo>
                <a:lnTo>
                  <a:pt x="363883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9474C0F-6E59-5BBB-20A4-A3A3AE2A0C7A}"/>
              </a:ext>
            </a:extLst>
          </p:cNvPr>
          <p:cNvSpPr>
            <a:spLocks noGrp="1"/>
          </p:cNvSpPr>
          <p:nvPr>
            <p:ph type="title"/>
          </p:nvPr>
        </p:nvSpPr>
        <p:spPr>
          <a:xfrm>
            <a:off x="438912" y="1508760"/>
            <a:ext cx="3429000" cy="2898648"/>
          </a:xfrm>
        </p:spPr>
        <p:txBody>
          <a:bodyPr vert="horz" lIns="91440" tIns="45720" rIns="91440" bIns="45720" rtlCol="0" anchor="b">
            <a:noAutofit/>
          </a:bodyPr>
          <a:lstStyle/>
          <a:p>
            <a:r>
              <a:rPr lang="en-US" sz="5400" b="1" kern="1200">
                <a:solidFill>
                  <a:schemeClr val="accent6"/>
                </a:solidFill>
                <a:latin typeface="+mj-lt"/>
                <a:ea typeface="+mj-ea"/>
                <a:cs typeface="+mj-cs"/>
              </a:rPr>
              <a:t>2026</a:t>
            </a:r>
            <a:r>
              <a:rPr lang="en-US" sz="5400" b="1" kern="1200">
                <a:solidFill>
                  <a:schemeClr val="tx2"/>
                </a:solidFill>
                <a:latin typeface="+mj-lt"/>
                <a:ea typeface="+mj-ea"/>
                <a:cs typeface="+mj-cs"/>
              </a:rPr>
              <a:t> Tentative Budget</a:t>
            </a:r>
          </a:p>
        </p:txBody>
      </p:sp>
      <p:sp>
        <p:nvSpPr>
          <p:cNvPr id="48" name="Rectangle 47">
            <a:extLst>
              <a:ext uri="{FF2B5EF4-FFF2-40B4-BE49-F238E27FC236}">
                <a16:creationId xmlns:a16="http://schemas.microsoft.com/office/drawing/2014/main" id="{3BB917E8-D696-4787-96D6-521A9C42F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67989"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Content Placeholder 6">
            <a:extLst>
              <a:ext uri="{FF2B5EF4-FFF2-40B4-BE49-F238E27FC236}">
                <a16:creationId xmlns:a16="http://schemas.microsoft.com/office/drawing/2014/main" id="{F9E1064C-8019-C245-3993-FF31CB750002}"/>
              </a:ext>
            </a:extLst>
          </p:cNvPr>
          <p:cNvPicPr>
            <a:picLocks noChangeAspect="1"/>
          </p:cNvPicPr>
          <p:nvPr/>
        </p:nvPicPr>
        <p:blipFill>
          <a:blip r:embed="rId5"/>
          <a:srcRect l="7321" r="7321"/>
          <a:stretch/>
        </p:blipFill>
        <p:spPr>
          <a:xfrm>
            <a:off x="7845205" y="9"/>
            <a:ext cx="4346795" cy="3401558"/>
          </a:xfrm>
          <a:custGeom>
            <a:avLst/>
            <a:gdLst/>
            <a:ahLst/>
            <a:cxnLst/>
            <a:rect l="l" t="t" r="r" b="b"/>
            <a:pathLst>
              <a:path w="4346795" h="3401568">
                <a:moveTo>
                  <a:pt x="0" y="0"/>
                </a:moveTo>
                <a:lnTo>
                  <a:pt x="4346795" y="0"/>
                </a:lnTo>
                <a:lnTo>
                  <a:pt x="4346795" y="3401568"/>
                </a:lnTo>
                <a:lnTo>
                  <a:pt x="762748" y="3401568"/>
                </a:lnTo>
                <a:lnTo>
                  <a:pt x="751436" y="2963954"/>
                </a:lnTo>
                <a:cubicBezTo>
                  <a:pt x="698408" y="1942163"/>
                  <a:pt x="463174" y="995044"/>
                  <a:pt x="93264" y="192283"/>
                </a:cubicBezTo>
                <a:close/>
              </a:path>
            </a:pathLst>
          </a:custGeom>
        </p:spPr>
      </p:pic>
      <p:sp>
        <p:nvSpPr>
          <p:cNvPr id="50" name="Rectangle 49">
            <a:extLst>
              <a:ext uri="{FF2B5EF4-FFF2-40B4-BE49-F238E27FC236}">
                <a16:creationId xmlns:a16="http://schemas.microsoft.com/office/drawing/2014/main" id="{39F4C545-E278-42ED-9B78-2EBA464444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4544568"/>
            <a:ext cx="341496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9" name="Graphic 18">
            <a:extLst>
              <a:ext uri="{FF2B5EF4-FFF2-40B4-BE49-F238E27FC236}">
                <a16:creationId xmlns:a16="http://schemas.microsoft.com/office/drawing/2014/main" id="{6E3C9C76-9F4D-4B13-8197-0D4618A3624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89097" y="5230732"/>
            <a:ext cx="2482703" cy="960358"/>
          </a:xfrm>
          <a:prstGeom prst="rect">
            <a:avLst/>
          </a:prstGeom>
        </p:spPr>
      </p:pic>
    </p:spTree>
    <p:extLst>
      <p:ext uri="{BB962C8B-B14F-4D97-AF65-F5344CB8AC3E}">
        <p14:creationId xmlns:p14="http://schemas.microsoft.com/office/powerpoint/2010/main" val="3771766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51D992CB-B8FB-4D6E-8EEC-34417878DC80}"/>
              </a:ext>
            </a:extLst>
          </p:cNvPr>
          <p:cNvSpPr>
            <a:spLocks noGrp="1"/>
          </p:cNvSpPr>
          <p:nvPr>
            <p:ph type="title"/>
          </p:nvPr>
        </p:nvSpPr>
        <p:spPr>
          <a:xfrm>
            <a:off x="492370" y="516835"/>
            <a:ext cx="3084844" cy="5772840"/>
          </a:xfrm>
        </p:spPr>
        <p:txBody>
          <a:bodyPr anchor="ctr">
            <a:normAutofit/>
          </a:bodyPr>
          <a:lstStyle/>
          <a:p>
            <a:r>
              <a:rPr lang="en-US" sz="3600">
                <a:solidFill>
                  <a:srgbClr val="FFFFFF"/>
                </a:solidFill>
                <a:latin typeface="Museo Slab 500" panose="02000000000000000000" pitchFamily="50" charset="0"/>
              </a:rPr>
              <a:t>Fund Balance Summary</a:t>
            </a:r>
            <a:br>
              <a:rPr lang="en-US" sz="3600">
                <a:solidFill>
                  <a:srgbClr val="FFFFFF"/>
                </a:solidFill>
              </a:rPr>
            </a:br>
            <a:endParaRPr lang="en-US" sz="3600">
              <a:solidFill>
                <a:srgbClr val="FFFFFF"/>
              </a:solidFill>
            </a:endParaRPr>
          </a:p>
        </p:txBody>
      </p:sp>
      <p:sp>
        <p:nvSpPr>
          <p:cNvPr id="9" name="Rectangle 8">
            <a:extLst>
              <a:ext uri="{FF2B5EF4-FFF2-40B4-BE49-F238E27FC236}">
                <a16:creationId xmlns:a16="http://schemas.microsoft.com/office/drawing/2014/main" id="{6669F804-A677-4B75-95F4-A5E4426FB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5" name="Content Placeholder 4">
            <a:extLst>
              <a:ext uri="{FF2B5EF4-FFF2-40B4-BE49-F238E27FC236}">
                <a16:creationId xmlns:a16="http://schemas.microsoft.com/office/drawing/2014/main" id="{309472C8-C66F-4F76-AFFC-014394279B46}"/>
              </a:ext>
            </a:extLst>
          </p:cNvPr>
          <p:cNvGraphicFramePr>
            <a:graphicFrameLocks noGrp="1"/>
          </p:cNvGraphicFramePr>
          <p:nvPr>
            <p:ph idx="1"/>
            <p:extLst>
              <p:ext uri="{D42A27DB-BD31-4B8C-83A1-F6EECF244321}">
                <p14:modId xmlns:p14="http://schemas.microsoft.com/office/powerpoint/2010/main" val="1869681658"/>
              </p:ext>
            </p:extLst>
          </p:nvPr>
        </p:nvGraphicFramePr>
        <p:xfrm>
          <a:off x="4855118" y="271798"/>
          <a:ext cx="6797676" cy="5908030"/>
        </p:xfrm>
        <a:graphic>
          <a:graphicData uri="http://schemas.openxmlformats.org/drawingml/2006/table">
            <a:tbl>
              <a:tblPr firstRow="1" bandRow="1">
                <a:tableStyleId>{5C22544A-7EE6-4342-B048-85BDC9FD1C3A}</a:tableStyleId>
              </a:tblPr>
              <a:tblGrid>
                <a:gridCol w="2963952">
                  <a:extLst>
                    <a:ext uri="{9D8B030D-6E8A-4147-A177-3AD203B41FA5}">
                      <a16:colId xmlns:a16="http://schemas.microsoft.com/office/drawing/2014/main" val="3572032113"/>
                    </a:ext>
                  </a:extLst>
                </a:gridCol>
                <a:gridCol w="3833724">
                  <a:extLst>
                    <a:ext uri="{9D8B030D-6E8A-4147-A177-3AD203B41FA5}">
                      <a16:colId xmlns:a16="http://schemas.microsoft.com/office/drawing/2014/main" val="1566572432"/>
                    </a:ext>
                  </a:extLst>
                </a:gridCol>
              </a:tblGrid>
              <a:tr h="748793">
                <a:tc>
                  <a:txBody>
                    <a:bodyPr/>
                    <a:lstStyle/>
                    <a:p>
                      <a:r>
                        <a:rPr lang="en-US" sz="2000"/>
                        <a:t>Fund</a:t>
                      </a:r>
                    </a:p>
                  </a:txBody>
                  <a:tcPr marL="96800" marR="96800" marT="48400" marB="48400"/>
                </a:tc>
                <a:tc>
                  <a:txBody>
                    <a:bodyPr/>
                    <a:lstStyle/>
                    <a:p>
                      <a:r>
                        <a:rPr lang="en-US" sz="2000"/>
                        <a:t>Current Fund Balance (09/30/2025)</a:t>
                      </a:r>
                    </a:p>
                  </a:txBody>
                  <a:tcPr marL="96800" marR="96800" marT="48400" marB="48400"/>
                </a:tc>
                <a:extLst>
                  <a:ext uri="{0D108BD9-81ED-4DB2-BD59-A6C34878D82A}">
                    <a16:rowId xmlns:a16="http://schemas.microsoft.com/office/drawing/2014/main" val="1164032873"/>
                  </a:ext>
                </a:extLst>
              </a:tr>
              <a:tr h="445228">
                <a:tc>
                  <a:txBody>
                    <a:bodyPr/>
                    <a:lstStyle/>
                    <a:p>
                      <a:r>
                        <a:rPr lang="en-US" sz="2000"/>
                        <a:t>General Fund</a:t>
                      </a:r>
                    </a:p>
                  </a:txBody>
                  <a:tcPr marL="96800" marR="96800" marT="48400" marB="48400"/>
                </a:tc>
                <a:tc>
                  <a:txBody>
                    <a:bodyPr/>
                    <a:lstStyle/>
                    <a:p>
                      <a:r>
                        <a:rPr lang="en-US" sz="2000"/>
                        <a:t>$21,023,000 current total. Unallocated total estimate for 12/31/2025 is $12,800,000 </a:t>
                      </a:r>
                    </a:p>
                  </a:txBody>
                  <a:tcPr marL="96800" marR="96800" marT="48400" marB="48400"/>
                </a:tc>
                <a:extLst>
                  <a:ext uri="{0D108BD9-81ED-4DB2-BD59-A6C34878D82A}">
                    <a16:rowId xmlns:a16="http://schemas.microsoft.com/office/drawing/2014/main" val="3351530979"/>
                  </a:ext>
                </a:extLst>
              </a:tr>
              <a:tr h="445228">
                <a:tc>
                  <a:txBody>
                    <a:bodyPr/>
                    <a:lstStyle/>
                    <a:p>
                      <a:r>
                        <a:rPr lang="en-US" sz="2000"/>
                        <a:t>County Road</a:t>
                      </a:r>
                    </a:p>
                  </a:txBody>
                  <a:tcPr marL="96800" marR="96800" marT="48400" marB="48400"/>
                </a:tc>
                <a:tc>
                  <a:txBody>
                    <a:bodyPr/>
                    <a:lstStyle/>
                    <a:p>
                      <a:r>
                        <a:rPr lang="en-US" sz="2000"/>
                        <a:t>12/31/2025 Estimate - $830,000</a:t>
                      </a:r>
                      <a:endParaRPr lang="en-US" sz="1100"/>
                    </a:p>
                  </a:txBody>
                  <a:tcPr marL="96800" marR="96800" marT="48400" marB="48400"/>
                </a:tc>
                <a:extLst>
                  <a:ext uri="{0D108BD9-81ED-4DB2-BD59-A6C34878D82A}">
                    <a16:rowId xmlns:a16="http://schemas.microsoft.com/office/drawing/2014/main" val="3381863597"/>
                  </a:ext>
                </a:extLst>
              </a:tr>
              <a:tr h="445228">
                <a:tc>
                  <a:txBody>
                    <a:bodyPr/>
                    <a:lstStyle/>
                    <a:p>
                      <a:r>
                        <a:rPr lang="en-US" sz="2000"/>
                        <a:t>Highway Machinery </a:t>
                      </a:r>
                    </a:p>
                  </a:txBody>
                  <a:tcPr marL="96800" marR="96800" marT="48400" marB="48400"/>
                </a:tc>
                <a:tc>
                  <a:txBody>
                    <a:bodyPr/>
                    <a:lstStyle/>
                    <a:p>
                      <a:r>
                        <a:rPr lang="en-US" sz="2000"/>
                        <a:t>12/31/2025 Estimate - </a:t>
                      </a:r>
                      <a:endParaRPr lang="en-US"/>
                    </a:p>
                    <a:p>
                      <a:pPr lvl="0">
                        <a:buNone/>
                      </a:pPr>
                      <a:r>
                        <a:rPr lang="en-US" sz="2000"/>
                        <a:t>$(1,200,000) due to intercompany equipment loans</a:t>
                      </a:r>
                    </a:p>
                  </a:txBody>
                  <a:tcPr marL="96800" marR="96800" marT="48400" marB="48400"/>
                </a:tc>
                <a:extLst>
                  <a:ext uri="{0D108BD9-81ED-4DB2-BD59-A6C34878D82A}">
                    <a16:rowId xmlns:a16="http://schemas.microsoft.com/office/drawing/2014/main" val="3322237799"/>
                  </a:ext>
                </a:extLst>
              </a:tr>
              <a:tr h="445228">
                <a:tc>
                  <a:txBody>
                    <a:bodyPr/>
                    <a:lstStyle/>
                    <a:p>
                      <a:r>
                        <a:rPr lang="en-US" sz="2000"/>
                        <a:t>Solid Waste</a:t>
                      </a:r>
                    </a:p>
                  </a:txBody>
                  <a:tcPr marL="96800" marR="96800" marT="48400" marB="48400"/>
                </a:tc>
                <a:tc>
                  <a:txBody>
                    <a:bodyPr/>
                    <a:lstStyle/>
                    <a:p>
                      <a:r>
                        <a:rPr lang="en-US" sz="2000"/>
                        <a:t>12/31/2025 Estimate - $230,000</a:t>
                      </a:r>
                    </a:p>
                  </a:txBody>
                  <a:tcPr marL="96800" marR="96800" marT="48400" marB="48400"/>
                </a:tc>
                <a:extLst>
                  <a:ext uri="{0D108BD9-81ED-4DB2-BD59-A6C34878D82A}">
                    <a16:rowId xmlns:a16="http://schemas.microsoft.com/office/drawing/2014/main" val="3750615759"/>
                  </a:ext>
                </a:extLst>
              </a:tr>
              <a:tr h="748793">
                <a:tc>
                  <a:txBody>
                    <a:bodyPr/>
                    <a:lstStyle/>
                    <a:p>
                      <a:r>
                        <a:rPr lang="en-US" sz="2000"/>
                        <a:t>Workers Compensation Insurance Fund</a:t>
                      </a:r>
                    </a:p>
                  </a:txBody>
                  <a:tcPr marL="96800" marR="96800" marT="48400" marB="48400"/>
                </a:tc>
                <a:tc>
                  <a:txBody>
                    <a:bodyPr/>
                    <a:lstStyle/>
                    <a:p>
                      <a:r>
                        <a:rPr lang="en-US" sz="2000"/>
                        <a:t>12/31/2025 Estimate  - $3,800,000</a:t>
                      </a:r>
                    </a:p>
                  </a:txBody>
                  <a:tcPr marL="96800" marR="96800" marT="48400" marB="48400"/>
                </a:tc>
                <a:extLst>
                  <a:ext uri="{0D108BD9-81ED-4DB2-BD59-A6C34878D82A}">
                    <a16:rowId xmlns:a16="http://schemas.microsoft.com/office/drawing/2014/main" val="2200541208"/>
                  </a:ext>
                </a:extLst>
              </a:tr>
              <a:tr h="445228">
                <a:tc>
                  <a:txBody>
                    <a:bodyPr/>
                    <a:lstStyle/>
                    <a:p>
                      <a:r>
                        <a:rPr lang="en-US" sz="2000"/>
                        <a:t>Health Insurance Fund</a:t>
                      </a:r>
                    </a:p>
                  </a:txBody>
                  <a:tcPr marL="96800" marR="96800" marT="48400" marB="48400"/>
                </a:tc>
                <a:tc>
                  <a:txBody>
                    <a:bodyPr/>
                    <a:lstStyle/>
                    <a:p>
                      <a:r>
                        <a:rPr lang="en-US" sz="2000"/>
                        <a:t>12/31/2025 Estimate  - $2,500,000</a:t>
                      </a:r>
                    </a:p>
                  </a:txBody>
                  <a:tcPr marL="96800" marR="96800" marT="48400" marB="48400"/>
                </a:tc>
                <a:extLst>
                  <a:ext uri="{0D108BD9-81ED-4DB2-BD59-A6C34878D82A}">
                    <a16:rowId xmlns:a16="http://schemas.microsoft.com/office/drawing/2014/main" val="2171663905"/>
                  </a:ext>
                </a:extLst>
              </a:tr>
              <a:tr h="1052360">
                <a:tc>
                  <a:txBody>
                    <a:bodyPr/>
                    <a:lstStyle/>
                    <a:p>
                      <a:r>
                        <a:rPr lang="en-US" sz="2000"/>
                        <a:t>Capital</a:t>
                      </a:r>
                    </a:p>
                  </a:txBody>
                  <a:tcPr marL="96800" marR="96800" marT="48400" marB="48400"/>
                </a:tc>
                <a:tc>
                  <a:txBody>
                    <a:bodyPr/>
                    <a:lstStyle/>
                    <a:p>
                      <a:r>
                        <a:rPr lang="en-US" sz="2000"/>
                        <a:t>12/31/2025 Estimate - $4,200,000</a:t>
                      </a:r>
                    </a:p>
                    <a:p>
                      <a:endParaRPr lang="en-US" sz="2000"/>
                    </a:p>
                  </a:txBody>
                  <a:tcPr marL="96800" marR="96800" marT="48400" marB="48400"/>
                </a:tc>
                <a:extLst>
                  <a:ext uri="{0D108BD9-81ED-4DB2-BD59-A6C34878D82A}">
                    <a16:rowId xmlns:a16="http://schemas.microsoft.com/office/drawing/2014/main" val="1655742809"/>
                  </a:ext>
                </a:extLst>
              </a:tr>
            </a:tbl>
          </a:graphicData>
        </a:graphic>
      </p:graphicFrame>
    </p:spTree>
    <p:extLst>
      <p:ext uri="{BB962C8B-B14F-4D97-AF65-F5344CB8AC3E}">
        <p14:creationId xmlns:p14="http://schemas.microsoft.com/office/powerpoint/2010/main" val="3352590079"/>
      </p:ext>
    </p:extLst>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62FE2-6396-5B68-55D8-4D5E0C9B86C2}"/>
              </a:ext>
            </a:extLst>
          </p:cNvPr>
          <p:cNvSpPr>
            <a:spLocks noGrp="1"/>
          </p:cNvSpPr>
          <p:nvPr>
            <p:ph type="title"/>
          </p:nvPr>
        </p:nvSpPr>
        <p:spPr/>
        <p:txBody>
          <a:bodyPr/>
          <a:lstStyle/>
          <a:p>
            <a:r>
              <a:rPr lang="en-US">
                <a:solidFill>
                  <a:srgbClr val="00557A"/>
                </a:solidFill>
                <a:latin typeface="Museo Slab 500" panose="02000000000000000000" pitchFamily="50" charset="0"/>
              </a:rPr>
              <a:t>Fund Balance Target 10% to 30% of Operating Budget</a:t>
            </a:r>
          </a:p>
        </p:txBody>
      </p:sp>
      <p:sp>
        <p:nvSpPr>
          <p:cNvPr id="3" name="Content Placeholder 2">
            <a:extLst>
              <a:ext uri="{FF2B5EF4-FFF2-40B4-BE49-F238E27FC236}">
                <a16:creationId xmlns:a16="http://schemas.microsoft.com/office/drawing/2014/main" id="{6810FAC6-A3B5-A38A-CE53-29E626C729BA}"/>
              </a:ext>
            </a:extLst>
          </p:cNvPr>
          <p:cNvSpPr>
            <a:spLocks noGrp="1"/>
          </p:cNvSpPr>
          <p:nvPr>
            <p:ph idx="1"/>
          </p:nvPr>
        </p:nvSpPr>
        <p:spPr/>
        <p:txBody>
          <a:bodyPr vert="horz" lIns="0" tIns="45720" rIns="0" bIns="45720" rtlCol="0" anchor="t">
            <a:normAutofit/>
          </a:bodyPr>
          <a:lstStyle/>
          <a:p>
            <a:pPr marL="383540" lvl="1">
              <a:buFont typeface="Arial" panose="020B0604020202020204" pitchFamily="34" charset="0"/>
              <a:buChar char="•"/>
            </a:pPr>
            <a:r>
              <a:rPr lang="en-US">
                <a:latin typeface="Public Sans"/>
              </a:rPr>
              <a:t>General Fund Operating Budget = $71,044,550</a:t>
            </a:r>
            <a:endParaRPr lang="en-US">
              <a:latin typeface="Public Sans" pitchFamily="2" charset="0"/>
              <a:cs typeface="Calibri"/>
            </a:endParaRPr>
          </a:p>
          <a:p>
            <a:pPr marL="383540" lvl="1">
              <a:buFont typeface="Arial" panose="020B0604020202020204" pitchFamily="34" charset="0"/>
              <a:buChar char="•"/>
            </a:pPr>
            <a:r>
              <a:rPr lang="en-US">
                <a:latin typeface="Public Sans"/>
              </a:rPr>
              <a:t>Unallocated Fund Balance Projection – December 31, 2025, = $12,800,000  </a:t>
            </a:r>
          </a:p>
          <a:p>
            <a:pPr marL="383540" lvl="1">
              <a:buFont typeface="Arial" panose="020B0604020202020204" pitchFamily="34" charset="0"/>
              <a:buChar char="•"/>
            </a:pPr>
            <a:r>
              <a:rPr lang="en-US">
                <a:latin typeface="Public Sans"/>
              </a:rPr>
              <a:t>Fund Balance as a Percentage of Operating Expenses =   18%</a:t>
            </a:r>
            <a:endParaRPr lang="en-US">
              <a:latin typeface="Public Sans"/>
              <a:cs typeface="Calibri"/>
            </a:endParaRPr>
          </a:p>
          <a:p>
            <a:endParaRPr lang="en-US"/>
          </a:p>
        </p:txBody>
      </p:sp>
      <p:pic>
        <p:nvPicPr>
          <p:cNvPr id="4" name="Picture 3" descr="A logo with a leaf and text&#10;&#10;Description automatically generated">
            <a:extLst>
              <a:ext uri="{FF2B5EF4-FFF2-40B4-BE49-F238E27FC236}">
                <a16:creationId xmlns:a16="http://schemas.microsoft.com/office/drawing/2014/main" id="{75FBEE85-658F-A3FE-48C5-6A020DB704D6}"/>
              </a:ext>
            </a:extLst>
          </p:cNvPr>
          <p:cNvPicPr>
            <a:picLocks noChangeAspect="1"/>
          </p:cNvPicPr>
          <p:nvPr/>
        </p:nvPicPr>
        <p:blipFill>
          <a:blip r:embed="rId3"/>
          <a:stretch>
            <a:fillRect/>
          </a:stretch>
        </p:blipFill>
        <p:spPr>
          <a:xfrm>
            <a:off x="9539287" y="5311480"/>
            <a:ext cx="2400491" cy="927365"/>
          </a:xfrm>
          <a:prstGeom prst="rect">
            <a:avLst/>
          </a:prstGeom>
        </p:spPr>
      </p:pic>
      <p:pic>
        <p:nvPicPr>
          <p:cNvPr id="5" name="Graphic 4" descr="Checkmark with solid fill">
            <a:extLst>
              <a:ext uri="{FF2B5EF4-FFF2-40B4-BE49-F238E27FC236}">
                <a16:creationId xmlns:a16="http://schemas.microsoft.com/office/drawing/2014/main" id="{83FF39DA-58D5-E6FF-FACD-44D92456FA0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778234" y="4347773"/>
            <a:ext cx="1824303" cy="1824303"/>
          </a:xfrm>
          <a:prstGeom prst="rect">
            <a:avLst/>
          </a:prstGeom>
        </p:spPr>
      </p:pic>
    </p:spTree>
    <p:extLst>
      <p:ext uri="{BB962C8B-B14F-4D97-AF65-F5344CB8AC3E}">
        <p14:creationId xmlns:p14="http://schemas.microsoft.com/office/powerpoint/2010/main" val="1214717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2"/>
    </p:ext>
  </p:extLs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1D50F93-9B5B-4716-1537-819B88CC2995}"/>
            </a:ext>
          </a:extLst>
        </p:cNvPr>
        <p:cNvGrpSpPr/>
        <p:nvPr/>
      </p:nvGrpSpPr>
      <p:grpSpPr>
        <a:xfrm>
          <a:off x="0" y="0"/>
          <a:ext cx="0" cy="0"/>
          <a:chOff x="0" y="0"/>
          <a:chExt cx="0" cy="0"/>
        </a:xfrm>
      </p:grpSpPr>
      <p:sp>
        <p:nvSpPr>
          <p:cNvPr id="82" name="Rectangle 81">
            <a:extLst>
              <a:ext uri="{FF2B5EF4-FFF2-40B4-BE49-F238E27FC236}">
                <a16:creationId xmlns:a16="http://schemas.microsoft.com/office/drawing/2014/main" id="{D06706CD-9E55-C23E-72F8-4B3D84AB5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4" name="Rectangle 83">
            <a:extLst>
              <a:ext uri="{FF2B5EF4-FFF2-40B4-BE49-F238E27FC236}">
                <a16:creationId xmlns:a16="http://schemas.microsoft.com/office/drawing/2014/main" id="{3C57902E-5629-A357-EC99-D9EF03B37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86" name="Straight Connector 85">
            <a:extLst>
              <a:ext uri="{FF2B5EF4-FFF2-40B4-BE49-F238E27FC236}">
                <a16:creationId xmlns:a16="http://schemas.microsoft.com/office/drawing/2014/main" id="{12CAD7D7-7252-1A02-0186-9AA5F1B38E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88" name="Rectangle 87">
            <a:extLst>
              <a:ext uri="{FF2B5EF4-FFF2-40B4-BE49-F238E27FC236}">
                <a16:creationId xmlns:a16="http://schemas.microsoft.com/office/drawing/2014/main" id="{79DCF1AC-AE79-BCF6-B8DF-890ECCD101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E530441-7197-A070-167B-7F332F83CD4A}"/>
              </a:ext>
            </a:extLst>
          </p:cNvPr>
          <p:cNvSpPr txBox="1"/>
          <p:nvPr/>
        </p:nvSpPr>
        <p:spPr>
          <a:xfrm>
            <a:off x="220980" y="1515328"/>
            <a:ext cx="2116016" cy="2799497"/>
          </a:xfrm>
          <a:prstGeom prst="rect">
            <a:avLst/>
          </a:prstGeom>
        </p:spPr>
        <p:txBody>
          <a:bodyPr vert="horz" lIns="91440" tIns="45720" rIns="91440" bIns="45720" rtlCol="0" anchor="b">
            <a:normAutofit/>
          </a:bodyPr>
          <a:lstStyle/>
          <a:p>
            <a:pPr algn="ctr" defTabSz="914400">
              <a:lnSpc>
                <a:spcPct val="85000"/>
              </a:lnSpc>
              <a:spcBef>
                <a:spcPct val="0"/>
              </a:spcBef>
              <a:spcAft>
                <a:spcPts val="600"/>
              </a:spcAft>
              <a:defRPr/>
            </a:pPr>
            <a:r>
              <a:rPr lang="en-US" sz="4000" spc="-50">
                <a:solidFill>
                  <a:srgbClr val="00557A"/>
                </a:solidFill>
                <a:latin typeface="Museo Slab 500"/>
                <a:ea typeface="+mj-ea"/>
                <a:cs typeface="+mj-cs"/>
              </a:rPr>
              <a:t>General Fund Balance</a:t>
            </a:r>
            <a:endParaRPr lang="en-US" sz="4000" i="0" u="none" strike="noStrike" cap="none" spc="-50" normalizeH="0" noProof="0">
              <a:ln>
                <a:noFill/>
              </a:ln>
              <a:solidFill>
                <a:srgbClr val="00557A"/>
              </a:solidFill>
              <a:effectLst/>
              <a:uLnTx/>
              <a:uFillTx/>
              <a:latin typeface="Museo Slab 500"/>
              <a:ea typeface="+mj-ea"/>
              <a:cs typeface="+mj-cs"/>
            </a:endParaRPr>
          </a:p>
          <a:p>
            <a:pPr marL="0" marR="0" lvl="0" indent="0" algn="ctr" defTabSz="914400" fontAlgn="auto">
              <a:lnSpc>
                <a:spcPct val="85000"/>
              </a:lnSpc>
              <a:spcBef>
                <a:spcPct val="0"/>
              </a:spcBef>
              <a:spcAft>
                <a:spcPts val="600"/>
              </a:spcAft>
              <a:buClrTx/>
              <a:buSzTx/>
              <a:tabLst/>
              <a:defRPr/>
            </a:pPr>
            <a:endParaRPr lang="en-US" sz="4000" i="0" u="none" strike="noStrike" cap="none" spc="-50" normalizeH="0" noProof="0">
              <a:ln>
                <a:noFill/>
              </a:ln>
              <a:solidFill>
                <a:srgbClr val="00557A"/>
              </a:solidFill>
              <a:effectLst/>
              <a:uLnTx/>
              <a:uFillTx/>
              <a:latin typeface="Museo Slab 500"/>
              <a:ea typeface="+mj-ea"/>
              <a:cs typeface="+mj-cs"/>
            </a:endParaRPr>
          </a:p>
        </p:txBody>
      </p:sp>
      <p:sp>
        <p:nvSpPr>
          <p:cNvPr id="90" name="Rectangle 89">
            <a:extLst>
              <a:ext uri="{FF2B5EF4-FFF2-40B4-BE49-F238E27FC236}">
                <a16:creationId xmlns:a16="http://schemas.microsoft.com/office/drawing/2014/main" id="{6EA616C9-1155-EC2B-B0DC-B11094C04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2" name="Rectangle 91">
            <a:extLst>
              <a:ext uri="{FF2B5EF4-FFF2-40B4-BE49-F238E27FC236}">
                <a16:creationId xmlns:a16="http://schemas.microsoft.com/office/drawing/2014/main" id="{7D50FCDD-5F00-F760-28B6-0288D3C43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3" name="Chart 2">
            <a:extLst>
              <a:ext uri="{FF2B5EF4-FFF2-40B4-BE49-F238E27FC236}">
                <a16:creationId xmlns:a16="http://schemas.microsoft.com/office/drawing/2014/main" id="{4048D343-1166-411D-BD8D-931FE5B4F520}"/>
              </a:ext>
            </a:extLst>
          </p:cNvPr>
          <p:cNvGraphicFramePr>
            <a:graphicFrameLocks/>
          </p:cNvGraphicFramePr>
          <p:nvPr>
            <p:extLst>
              <p:ext uri="{D42A27DB-BD31-4B8C-83A1-F6EECF244321}">
                <p14:modId xmlns:p14="http://schemas.microsoft.com/office/powerpoint/2010/main" val="3320529305"/>
              </p:ext>
            </p:extLst>
          </p:nvPr>
        </p:nvGraphicFramePr>
        <p:xfrm>
          <a:off x="3600450" y="523684"/>
          <a:ext cx="7943850" cy="493414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054380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a:extLst>
            <a:ext uri="{FF2B5EF4-FFF2-40B4-BE49-F238E27FC236}">
              <a16:creationId xmlns:a16="http://schemas.microsoft.com/office/drawing/2014/main" id="{BB79E81B-A5B5-BE96-6D55-4B8A3255D4D8}"/>
            </a:ext>
          </a:extLst>
        </p:cNvPr>
        <p:cNvGrpSpPr/>
        <p:nvPr/>
      </p:nvGrpSpPr>
      <p:grpSpPr>
        <a:xfrm>
          <a:off x="0" y="0"/>
          <a:ext cx="0" cy="0"/>
          <a:chOff x="0" y="0"/>
          <a:chExt cx="0" cy="0"/>
        </a:xfrm>
      </p:grpSpPr>
      <p:sp>
        <p:nvSpPr>
          <p:cNvPr id="82" name="Rectangle 81">
            <a:extLst>
              <a:ext uri="{FF2B5EF4-FFF2-40B4-BE49-F238E27FC236}">
                <a16:creationId xmlns:a16="http://schemas.microsoft.com/office/drawing/2014/main" id="{FAB4A039-2C3F-53B0-2F27-0353410D6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4" name="Rectangle 83">
            <a:extLst>
              <a:ext uri="{FF2B5EF4-FFF2-40B4-BE49-F238E27FC236}">
                <a16:creationId xmlns:a16="http://schemas.microsoft.com/office/drawing/2014/main" id="{EDE70B0E-EDBF-76A4-EF84-67C1A6025C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86" name="Straight Connector 85">
            <a:extLst>
              <a:ext uri="{FF2B5EF4-FFF2-40B4-BE49-F238E27FC236}">
                <a16:creationId xmlns:a16="http://schemas.microsoft.com/office/drawing/2014/main" id="{10B32EC9-1308-CBD4-8F71-1F121E0030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88" name="Rectangle 87">
            <a:extLst>
              <a:ext uri="{FF2B5EF4-FFF2-40B4-BE49-F238E27FC236}">
                <a16:creationId xmlns:a16="http://schemas.microsoft.com/office/drawing/2014/main" id="{B8B9D5E8-383F-7F92-2D26-1D4B5A92BA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C137580-2F6B-8B04-CE1C-C6AA31C6945E}"/>
              </a:ext>
            </a:extLst>
          </p:cNvPr>
          <p:cNvSpPr txBox="1"/>
          <p:nvPr/>
        </p:nvSpPr>
        <p:spPr>
          <a:xfrm>
            <a:off x="220979" y="1081548"/>
            <a:ext cx="2246917" cy="3233277"/>
          </a:xfrm>
          <a:prstGeom prst="rect">
            <a:avLst/>
          </a:prstGeom>
        </p:spPr>
        <p:txBody>
          <a:bodyPr vert="horz" lIns="91440" tIns="45720" rIns="91440" bIns="45720" rtlCol="0" anchor="b">
            <a:normAutofit lnSpcReduction="10000"/>
          </a:bodyPr>
          <a:lstStyle/>
          <a:p>
            <a:pPr algn="ctr" defTabSz="914400">
              <a:lnSpc>
                <a:spcPct val="85000"/>
              </a:lnSpc>
              <a:spcBef>
                <a:spcPct val="0"/>
              </a:spcBef>
              <a:spcAft>
                <a:spcPts val="600"/>
              </a:spcAft>
              <a:defRPr/>
            </a:pPr>
            <a:r>
              <a:rPr lang="en-US" sz="4000" spc="-50">
                <a:solidFill>
                  <a:srgbClr val="00557A"/>
                </a:solidFill>
                <a:latin typeface="Museo Slab 500"/>
                <a:ea typeface="+mj-ea"/>
                <a:cs typeface="+mj-cs"/>
              </a:rPr>
              <a:t>Fund Balance  IGT Budget Vs. Actual</a:t>
            </a:r>
            <a:endParaRPr lang="en-US" sz="4000" i="0" u="none" strike="noStrike" cap="none" spc="-50" normalizeH="0" noProof="0">
              <a:ln>
                <a:noFill/>
              </a:ln>
              <a:solidFill>
                <a:srgbClr val="00557A"/>
              </a:solidFill>
              <a:effectLst/>
              <a:uLnTx/>
              <a:uFillTx/>
              <a:latin typeface="Museo Slab 500"/>
              <a:ea typeface="+mj-ea"/>
              <a:cs typeface="+mj-cs"/>
            </a:endParaRPr>
          </a:p>
          <a:p>
            <a:pPr marL="0" marR="0" lvl="0" indent="0" algn="ctr" defTabSz="914400" fontAlgn="auto">
              <a:lnSpc>
                <a:spcPct val="85000"/>
              </a:lnSpc>
              <a:spcBef>
                <a:spcPct val="0"/>
              </a:spcBef>
              <a:spcAft>
                <a:spcPts val="600"/>
              </a:spcAft>
              <a:buClrTx/>
              <a:buSzTx/>
              <a:tabLst/>
              <a:defRPr/>
            </a:pPr>
            <a:endParaRPr lang="en-US" sz="4000" i="0" u="none" strike="noStrike" cap="none" spc="-50" normalizeH="0" noProof="0">
              <a:ln>
                <a:noFill/>
              </a:ln>
              <a:solidFill>
                <a:srgbClr val="00557A"/>
              </a:solidFill>
              <a:effectLst/>
              <a:uLnTx/>
              <a:uFillTx/>
              <a:latin typeface="Museo Slab 500"/>
              <a:ea typeface="+mj-ea"/>
              <a:cs typeface="+mj-cs"/>
            </a:endParaRPr>
          </a:p>
        </p:txBody>
      </p:sp>
      <p:sp>
        <p:nvSpPr>
          <p:cNvPr id="90" name="Rectangle 89">
            <a:extLst>
              <a:ext uri="{FF2B5EF4-FFF2-40B4-BE49-F238E27FC236}">
                <a16:creationId xmlns:a16="http://schemas.microsoft.com/office/drawing/2014/main" id="{051D6669-6E03-0549-5EAD-68B396F28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2" name="Rectangle 91">
            <a:extLst>
              <a:ext uri="{FF2B5EF4-FFF2-40B4-BE49-F238E27FC236}">
                <a16:creationId xmlns:a16="http://schemas.microsoft.com/office/drawing/2014/main" id="{21F08FBB-4A0E-88BE-613D-7E15634C4E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5" name="Picture 4">
            <a:extLst>
              <a:ext uri="{FF2B5EF4-FFF2-40B4-BE49-F238E27FC236}">
                <a16:creationId xmlns:a16="http://schemas.microsoft.com/office/drawing/2014/main" id="{FF7180D6-B278-5982-4B1A-4F2F6FDA2D76}"/>
              </a:ext>
            </a:extLst>
          </p:cNvPr>
          <p:cNvPicPr>
            <a:picLocks noChangeAspect="1"/>
          </p:cNvPicPr>
          <p:nvPr/>
        </p:nvPicPr>
        <p:blipFill>
          <a:blip r:embed="rId3"/>
          <a:stretch>
            <a:fillRect/>
          </a:stretch>
        </p:blipFill>
        <p:spPr>
          <a:xfrm>
            <a:off x="4783778" y="213768"/>
            <a:ext cx="6774809" cy="5762777"/>
          </a:xfrm>
          <a:prstGeom prst="rect">
            <a:avLst/>
          </a:prstGeom>
        </p:spPr>
      </p:pic>
    </p:spTree>
    <p:extLst>
      <p:ext uri="{BB962C8B-B14F-4D97-AF65-F5344CB8AC3E}">
        <p14:creationId xmlns:p14="http://schemas.microsoft.com/office/powerpoint/2010/main" val="14980553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a:extLst>
            <a:ext uri="{FF2B5EF4-FFF2-40B4-BE49-F238E27FC236}">
              <a16:creationId xmlns:a16="http://schemas.microsoft.com/office/drawing/2014/main" id="{32CF3586-1AFE-A05F-B048-99F723676EF9}"/>
            </a:ext>
          </a:extLst>
        </p:cNvPr>
        <p:cNvGrpSpPr/>
        <p:nvPr/>
      </p:nvGrpSpPr>
      <p:grpSpPr>
        <a:xfrm>
          <a:off x="0" y="0"/>
          <a:ext cx="0" cy="0"/>
          <a:chOff x="0" y="0"/>
          <a:chExt cx="0" cy="0"/>
        </a:xfrm>
      </p:grpSpPr>
      <p:sp>
        <p:nvSpPr>
          <p:cNvPr id="82" name="Rectangle 81">
            <a:extLst>
              <a:ext uri="{FF2B5EF4-FFF2-40B4-BE49-F238E27FC236}">
                <a16:creationId xmlns:a16="http://schemas.microsoft.com/office/drawing/2014/main" id="{E8BBA854-AFD9-DACA-FEC5-4803698681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4" name="Rectangle 83">
            <a:extLst>
              <a:ext uri="{FF2B5EF4-FFF2-40B4-BE49-F238E27FC236}">
                <a16:creationId xmlns:a16="http://schemas.microsoft.com/office/drawing/2014/main" id="{140ED4BD-92F6-AFCC-4D98-2C1A0F0FF9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86" name="Straight Connector 85">
            <a:extLst>
              <a:ext uri="{FF2B5EF4-FFF2-40B4-BE49-F238E27FC236}">
                <a16:creationId xmlns:a16="http://schemas.microsoft.com/office/drawing/2014/main" id="{C9F5B29E-BCB5-FB18-75F3-F114A4826C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88" name="Rectangle 87">
            <a:extLst>
              <a:ext uri="{FF2B5EF4-FFF2-40B4-BE49-F238E27FC236}">
                <a16:creationId xmlns:a16="http://schemas.microsoft.com/office/drawing/2014/main" id="{1A685D25-DEF2-7FA5-A918-60DE16F09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F02D772-8B5E-15B3-7903-A8C33AE61E8C}"/>
              </a:ext>
            </a:extLst>
          </p:cNvPr>
          <p:cNvSpPr txBox="1"/>
          <p:nvPr/>
        </p:nvSpPr>
        <p:spPr>
          <a:xfrm>
            <a:off x="244319" y="1252729"/>
            <a:ext cx="2246917" cy="3530196"/>
          </a:xfrm>
          <a:prstGeom prst="rect">
            <a:avLst/>
          </a:prstGeom>
        </p:spPr>
        <p:txBody>
          <a:bodyPr vert="horz" lIns="91440" tIns="45720" rIns="91440" bIns="45720" rtlCol="0" anchor="b">
            <a:normAutofit/>
          </a:bodyPr>
          <a:lstStyle/>
          <a:p>
            <a:pPr algn="ctr" defTabSz="914400">
              <a:lnSpc>
                <a:spcPct val="85000"/>
              </a:lnSpc>
              <a:spcBef>
                <a:spcPct val="0"/>
              </a:spcBef>
              <a:spcAft>
                <a:spcPts val="600"/>
              </a:spcAft>
              <a:defRPr/>
            </a:pPr>
            <a:r>
              <a:rPr lang="en-US" sz="4000" spc="-50">
                <a:solidFill>
                  <a:srgbClr val="00557A"/>
                </a:solidFill>
                <a:latin typeface="Museo Slab 500"/>
                <a:ea typeface="+mj-ea"/>
                <a:cs typeface="+mj-cs"/>
              </a:rPr>
              <a:t>IGT Actual Vs. Other High Cost</a:t>
            </a:r>
            <a:endParaRPr lang="en-US" sz="4000" i="0" u="none" strike="noStrike" cap="none" spc="-50" normalizeH="0" noProof="0">
              <a:ln>
                <a:noFill/>
              </a:ln>
              <a:solidFill>
                <a:srgbClr val="00557A"/>
              </a:solidFill>
              <a:effectLst/>
              <a:uLnTx/>
              <a:uFillTx/>
              <a:latin typeface="Museo Slab 500"/>
              <a:ea typeface="+mj-ea"/>
              <a:cs typeface="+mj-cs"/>
            </a:endParaRPr>
          </a:p>
          <a:p>
            <a:pPr marL="0" marR="0" lvl="0" indent="0" algn="ctr" defTabSz="914400" fontAlgn="auto">
              <a:lnSpc>
                <a:spcPct val="85000"/>
              </a:lnSpc>
              <a:spcBef>
                <a:spcPct val="0"/>
              </a:spcBef>
              <a:spcAft>
                <a:spcPts val="600"/>
              </a:spcAft>
              <a:buClrTx/>
              <a:buSzTx/>
              <a:tabLst/>
              <a:defRPr/>
            </a:pPr>
            <a:endParaRPr lang="en-US" sz="4000" i="0" u="none" strike="noStrike" cap="none" spc="-50" normalizeH="0" noProof="0">
              <a:ln>
                <a:noFill/>
              </a:ln>
              <a:solidFill>
                <a:srgbClr val="00557A"/>
              </a:solidFill>
              <a:effectLst/>
              <a:uLnTx/>
              <a:uFillTx/>
              <a:latin typeface="Museo Slab 500"/>
              <a:ea typeface="+mj-ea"/>
              <a:cs typeface="+mj-cs"/>
            </a:endParaRPr>
          </a:p>
        </p:txBody>
      </p:sp>
      <p:sp>
        <p:nvSpPr>
          <p:cNvPr id="90" name="Rectangle 89">
            <a:extLst>
              <a:ext uri="{FF2B5EF4-FFF2-40B4-BE49-F238E27FC236}">
                <a16:creationId xmlns:a16="http://schemas.microsoft.com/office/drawing/2014/main" id="{B9B78252-4EB7-8E4F-428F-66C54FD34F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2" name="Rectangle 91">
            <a:extLst>
              <a:ext uri="{FF2B5EF4-FFF2-40B4-BE49-F238E27FC236}">
                <a16:creationId xmlns:a16="http://schemas.microsoft.com/office/drawing/2014/main" id="{4E20978B-FD68-7B8F-1700-E9AB016D36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3" name="Picture 2">
            <a:extLst>
              <a:ext uri="{FF2B5EF4-FFF2-40B4-BE49-F238E27FC236}">
                <a16:creationId xmlns:a16="http://schemas.microsoft.com/office/drawing/2014/main" id="{BF90433E-9CB1-397F-4E6D-5DD3ED3A1DA2}"/>
              </a:ext>
            </a:extLst>
          </p:cNvPr>
          <p:cNvPicPr>
            <a:picLocks noChangeAspect="1"/>
          </p:cNvPicPr>
          <p:nvPr/>
        </p:nvPicPr>
        <p:blipFill>
          <a:blip r:embed="rId3"/>
          <a:stretch>
            <a:fillRect/>
          </a:stretch>
        </p:blipFill>
        <p:spPr>
          <a:xfrm>
            <a:off x="3164741" y="513747"/>
            <a:ext cx="7833727" cy="4658326"/>
          </a:xfrm>
          <a:prstGeom prst="rect">
            <a:avLst/>
          </a:prstGeom>
        </p:spPr>
      </p:pic>
    </p:spTree>
    <p:extLst>
      <p:ext uri="{BB962C8B-B14F-4D97-AF65-F5344CB8AC3E}">
        <p14:creationId xmlns:p14="http://schemas.microsoft.com/office/powerpoint/2010/main" val="2933672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2BDCD51C-7605-F469-8EB2-978906E4FC11}"/>
              </a:ext>
            </a:extLst>
          </p:cNvPr>
          <p:cNvSpPr>
            <a:spLocks noGrp="1"/>
          </p:cNvSpPr>
          <p:nvPr>
            <p:ph type="title"/>
          </p:nvPr>
        </p:nvSpPr>
        <p:spPr>
          <a:xfrm>
            <a:off x="492370" y="605896"/>
            <a:ext cx="3084844" cy="5646208"/>
          </a:xfrm>
        </p:spPr>
        <p:txBody>
          <a:bodyPr anchor="ctr">
            <a:normAutofit/>
          </a:bodyPr>
          <a:lstStyle/>
          <a:p>
            <a:pPr algn="ctr"/>
            <a:r>
              <a:rPr lang="en-US" sz="3600">
                <a:solidFill>
                  <a:srgbClr val="FFFFFF"/>
                </a:solidFill>
                <a:latin typeface="Museo Slab 500" panose="02000000000000000000" pitchFamily="50" charset="0"/>
              </a:rPr>
              <a:t>2026 </a:t>
            </a:r>
            <a:br>
              <a:rPr lang="en-US" sz="3600">
                <a:solidFill>
                  <a:srgbClr val="FFFFFF"/>
                </a:solidFill>
                <a:latin typeface="Museo Slab 500" panose="02000000000000000000" pitchFamily="50" charset="0"/>
              </a:rPr>
            </a:br>
            <a:r>
              <a:rPr lang="en-US" sz="3600">
                <a:solidFill>
                  <a:srgbClr val="FFFFFF"/>
                </a:solidFill>
                <a:latin typeface="Museo Slab 500" panose="02000000000000000000" pitchFamily="50" charset="0"/>
              </a:rPr>
              <a:t>Budget Drivers</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4574DA51-217D-E196-E793-B279AFD494E9}"/>
              </a:ext>
            </a:extLst>
          </p:cNvPr>
          <p:cNvSpPr>
            <a:spLocks noGrp="1"/>
          </p:cNvSpPr>
          <p:nvPr>
            <p:ph idx="1"/>
          </p:nvPr>
        </p:nvSpPr>
        <p:spPr>
          <a:xfrm>
            <a:off x="4683401" y="625637"/>
            <a:ext cx="6413663" cy="5803737"/>
          </a:xfrm>
        </p:spPr>
        <p:txBody>
          <a:bodyPr anchor="t">
            <a:normAutofit/>
          </a:bodyPr>
          <a:lstStyle/>
          <a:p>
            <a:pPr lvl="1">
              <a:buFont typeface="Arial" panose="020B0604020202020204" pitchFamily="34" charset="0"/>
              <a:buChar char="•"/>
            </a:pPr>
            <a:r>
              <a:rPr lang="en-US" sz="2800">
                <a:latin typeface="Public Sans" pitchFamily="2" charset="0"/>
              </a:rPr>
              <a:t>Income</a:t>
            </a:r>
          </a:p>
          <a:p>
            <a:pPr lvl="2">
              <a:buFont typeface="Arial" panose="020B0604020202020204" pitchFamily="34" charset="0"/>
              <a:buChar char="•"/>
            </a:pPr>
            <a:r>
              <a:rPr lang="en-US" sz="2400">
                <a:latin typeface="Public Sans" pitchFamily="2" charset="0"/>
              </a:rPr>
              <a:t>Assessed value grew at 6.5% </a:t>
            </a:r>
          </a:p>
          <a:p>
            <a:pPr lvl="2">
              <a:buFont typeface="Arial" panose="020B0604020202020204" pitchFamily="34" charset="0"/>
              <a:buChar char="•"/>
            </a:pPr>
            <a:r>
              <a:rPr lang="en-US" sz="2400">
                <a:latin typeface="Public Sans" pitchFamily="2" charset="0"/>
              </a:rPr>
              <a:t>Sales Tax increased by $550,000</a:t>
            </a:r>
          </a:p>
          <a:p>
            <a:pPr lvl="2">
              <a:buFont typeface="Arial" panose="020B0604020202020204" pitchFamily="34" charset="0"/>
              <a:buChar char="•"/>
            </a:pPr>
            <a:r>
              <a:rPr lang="en-US" sz="2400">
                <a:latin typeface="Public Sans" pitchFamily="2" charset="0"/>
              </a:rPr>
              <a:t>$200,000 reduction in flat rock wind pilot</a:t>
            </a:r>
          </a:p>
          <a:p>
            <a:pPr lvl="2">
              <a:buFont typeface="Arial" panose="020B0604020202020204" pitchFamily="34" charset="0"/>
              <a:buChar char="•"/>
            </a:pPr>
            <a:r>
              <a:rPr lang="en-US" sz="2400">
                <a:latin typeface="Public Sans" pitchFamily="2" charset="0"/>
              </a:rPr>
              <a:t>$600,000 reduction in interest income</a:t>
            </a:r>
          </a:p>
          <a:p>
            <a:pPr lvl="1">
              <a:buFont typeface="Arial" panose="020B0604020202020204" pitchFamily="34" charset="0"/>
              <a:buChar char="•"/>
            </a:pPr>
            <a:r>
              <a:rPr lang="en-US" sz="2800">
                <a:latin typeface="Public Sans" pitchFamily="2" charset="0"/>
              </a:rPr>
              <a:t>Expense</a:t>
            </a:r>
          </a:p>
          <a:p>
            <a:pPr lvl="2">
              <a:buFont typeface="Arial" panose="020B0604020202020204" pitchFamily="34" charset="0"/>
              <a:buChar char="•"/>
            </a:pPr>
            <a:r>
              <a:rPr lang="en-US" sz="2400">
                <a:latin typeface="Public Sans" pitchFamily="2" charset="0"/>
              </a:rPr>
              <a:t>Health Insurance</a:t>
            </a:r>
          </a:p>
          <a:p>
            <a:pPr lvl="2">
              <a:buFont typeface="Arial" panose="020B0604020202020204" pitchFamily="34" charset="0"/>
              <a:buChar char="•"/>
            </a:pPr>
            <a:r>
              <a:rPr lang="en-US" sz="2400">
                <a:latin typeface="Public Sans" pitchFamily="2" charset="0"/>
              </a:rPr>
              <a:t>Retirement Costs</a:t>
            </a:r>
          </a:p>
          <a:p>
            <a:pPr lvl="2">
              <a:buFont typeface="Arial" panose="020B0604020202020204" pitchFamily="34" charset="0"/>
              <a:buChar char="•"/>
            </a:pPr>
            <a:r>
              <a:rPr lang="en-US" sz="2400">
                <a:latin typeface="Public Sans" pitchFamily="2" charset="0"/>
              </a:rPr>
              <a:t>FTE’s are down 15, minimizing labor impact</a:t>
            </a:r>
          </a:p>
          <a:p>
            <a:pPr lvl="1">
              <a:buFont typeface="Arial" panose="020B0604020202020204" pitchFamily="34" charset="0"/>
              <a:buChar char="•"/>
            </a:pPr>
            <a:r>
              <a:rPr lang="en-US" sz="2800">
                <a:latin typeface="Public Sans" pitchFamily="2" charset="0"/>
              </a:rPr>
              <a:t>Fund Balance Health</a:t>
            </a:r>
          </a:p>
          <a:p>
            <a:pPr lvl="2">
              <a:buFont typeface="Arial" panose="020B0604020202020204" pitchFamily="34" charset="0"/>
              <a:buChar char="•"/>
            </a:pPr>
            <a:r>
              <a:rPr lang="en-US" sz="2400">
                <a:latin typeface="Public Sans" pitchFamily="2" charset="0"/>
              </a:rPr>
              <a:t>Need to improve fund balance in future years</a:t>
            </a:r>
          </a:p>
          <a:p>
            <a:endParaRPr lang="en-US"/>
          </a:p>
          <a:p>
            <a:endParaRPr lang="en-US"/>
          </a:p>
          <a:p>
            <a:endParaRPr lang="en-US"/>
          </a:p>
          <a:p>
            <a:pPr lvl="1"/>
            <a:endParaRPr lang="en-US"/>
          </a:p>
          <a:p>
            <a:endParaRPr lang="en-US"/>
          </a:p>
          <a:p>
            <a:endParaRPr lang="en-US"/>
          </a:p>
        </p:txBody>
      </p:sp>
      <p:pic>
        <p:nvPicPr>
          <p:cNvPr id="5" name="Picture 4" descr="A logo with a leaf and text&#10;&#10;Description automatically generated">
            <a:extLst>
              <a:ext uri="{FF2B5EF4-FFF2-40B4-BE49-F238E27FC236}">
                <a16:creationId xmlns:a16="http://schemas.microsoft.com/office/drawing/2014/main" id="{7D8AC764-A3D7-E00D-E3F1-07FC510FC598}"/>
              </a:ext>
            </a:extLst>
          </p:cNvPr>
          <p:cNvPicPr>
            <a:picLocks noChangeAspect="1"/>
          </p:cNvPicPr>
          <p:nvPr/>
        </p:nvPicPr>
        <p:blipFill>
          <a:blip r:embed="rId2"/>
          <a:stretch>
            <a:fillRect/>
          </a:stretch>
        </p:blipFill>
        <p:spPr>
          <a:xfrm>
            <a:off x="10567987" y="6178255"/>
            <a:ext cx="1333691" cy="517790"/>
          </a:xfrm>
          <a:prstGeom prst="rect">
            <a:avLst/>
          </a:prstGeom>
        </p:spPr>
      </p:pic>
    </p:spTree>
    <p:extLst>
      <p:ext uri="{BB962C8B-B14F-4D97-AF65-F5344CB8AC3E}">
        <p14:creationId xmlns:p14="http://schemas.microsoft.com/office/powerpoint/2010/main" val="2108144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FB4A998-58D1-EEA5-6B0D-4871526B3B27}"/>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B930C339-3AE5-8DB3-9E7C-460007BE12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5D0B529-4D01-9B40-96B8-EFFD03B515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B6A90454-4911-1E31-AFB2-06C560DE8146}"/>
              </a:ext>
            </a:extLst>
          </p:cNvPr>
          <p:cNvSpPr>
            <a:spLocks noGrp="1"/>
          </p:cNvSpPr>
          <p:nvPr>
            <p:ph type="title"/>
          </p:nvPr>
        </p:nvSpPr>
        <p:spPr>
          <a:xfrm>
            <a:off x="492370" y="516835"/>
            <a:ext cx="3084844" cy="5772840"/>
          </a:xfrm>
        </p:spPr>
        <p:txBody>
          <a:bodyPr anchor="ctr">
            <a:normAutofit/>
          </a:bodyPr>
          <a:lstStyle/>
          <a:p>
            <a:r>
              <a:rPr lang="en-US" sz="3600">
                <a:solidFill>
                  <a:srgbClr val="FFFFFF"/>
                </a:solidFill>
                <a:latin typeface="Museo Slab 500" panose="02000000000000000000" pitchFamily="50" charset="0"/>
              </a:rPr>
              <a:t>Budget Summary</a:t>
            </a:r>
            <a:br>
              <a:rPr lang="en-US" sz="3600">
                <a:solidFill>
                  <a:srgbClr val="FFFFFF"/>
                </a:solidFill>
              </a:rPr>
            </a:br>
            <a:endParaRPr lang="en-US" sz="3600">
              <a:solidFill>
                <a:srgbClr val="FFFFFF"/>
              </a:solidFill>
            </a:endParaRPr>
          </a:p>
        </p:txBody>
      </p:sp>
      <p:sp>
        <p:nvSpPr>
          <p:cNvPr id="9" name="Rectangle 8">
            <a:extLst>
              <a:ext uri="{FF2B5EF4-FFF2-40B4-BE49-F238E27FC236}">
                <a16:creationId xmlns:a16="http://schemas.microsoft.com/office/drawing/2014/main" id="{E5215E74-0D5D-E1C5-D513-756A8217CE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5" name="Content Placeholder 4">
            <a:extLst>
              <a:ext uri="{FF2B5EF4-FFF2-40B4-BE49-F238E27FC236}">
                <a16:creationId xmlns:a16="http://schemas.microsoft.com/office/drawing/2014/main" id="{64F1E943-89F6-0E98-E254-5CFEFF0B513C}"/>
              </a:ext>
            </a:extLst>
          </p:cNvPr>
          <p:cNvGraphicFramePr>
            <a:graphicFrameLocks noGrp="1"/>
          </p:cNvGraphicFramePr>
          <p:nvPr>
            <p:ph idx="1"/>
            <p:extLst>
              <p:ext uri="{D42A27DB-BD31-4B8C-83A1-F6EECF244321}">
                <p14:modId xmlns:p14="http://schemas.microsoft.com/office/powerpoint/2010/main" val="2594663780"/>
              </p:ext>
            </p:extLst>
          </p:nvPr>
        </p:nvGraphicFramePr>
        <p:xfrm>
          <a:off x="4855118" y="271798"/>
          <a:ext cx="6797676" cy="7143211"/>
        </p:xfrm>
        <a:graphic>
          <a:graphicData uri="http://schemas.openxmlformats.org/drawingml/2006/table">
            <a:tbl>
              <a:tblPr firstRow="1" bandRow="1">
                <a:tableStyleId>{5C22544A-7EE6-4342-B048-85BDC9FD1C3A}</a:tableStyleId>
              </a:tblPr>
              <a:tblGrid>
                <a:gridCol w="2963952">
                  <a:extLst>
                    <a:ext uri="{9D8B030D-6E8A-4147-A177-3AD203B41FA5}">
                      <a16:colId xmlns:a16="http://schemas.microsoft.com/office/drawing/2014/main" val="3572032113"/>
                    </a:ext>
                  </a:extLst>
                </a:gridCol>
                <a:gridCol w="3833724">
                  <a:extLst>
                    <a:ext uri="{9D8B030D-6E8A-4147-A177-3AD203B41FA5}">
                      <a16:colId xmlns:a16="http://schemas.microsoft.com/office/drawing/2014/main" val="1566572432"/>
                    </a:ext>
                  </a:extLst>
                </a:gridCol>
              </a:tblGrid>
              <a:tr h="748793">
                <a:tc>
                  <a:txBody>
                    <a:bodyPr/>
                    <a:lstStyle/>
                    <a:p>
                      <a:r>
                        <a:rPr lang="en-US" sz="2000"/>
                        <a:t>Fund</a:t>
                      </a:r>
                    </a:p>
                  </a:txBody>
                  <a:tcPr marL="96800" marR="96800" marT="48400" marB="48400"/>
                </a:tc>
                <a:tc>
                  <a:txBody>
                    <a:bodyPr/>
                    <a:lstStyle/>
                    <a:p>
                      <a:r>
                        <a:rPr lang="en-US" sz="2000"/>
                        <a:t>2026 Budget</a:t>
                      </a:r>
                    </a:p>
                  </a:txBody>
                  <a:tcPr marL="96800" marR="96800" marT="48400" marB="48400"/>
                </a:tc>
                <a:extLst>
                  <a:ext uri="{0D108BD9-81ED-4DB2-BD59-A6C34878D82A}">
                    <a16:rowId xmlns:a16="http://schemas.microsoft.com/office/drawing/2014/main" val="1164032873"/>
                  </a:ext>
                </a:extLst>
              </a:tr>
              <a:tr h="445228">
                <a:tc>
                  <a:txBody>
                    <a:bodyPr/>
                    <a:lstStyle/>
                    <a:p>
                      <a:r>
                        <a:rPr lang="en-US" sz="2000"/>
                        <a:t>General Fund</a:t>
                      </a:r>
                    </a:p>
                  </a:txBody>
                  <a:tcPr marL="96800" marR="96800" marT="48400" marB="48400"/>
                </a:tc>
                <a:tc>
                  <a:txBody>
                    <a:bodyPr/>
                    <a:lstStyle/>
                    <a:p>
                      <a:r>
                        <a:rPr lang="en-US" sz="2000"/>
                        <a:t>$71,044,550</a:t>
                      </a:r>
                    </a:p>
                  </a:txBody>
                  <a:tcPr marL="96800" marR="96800" marT="48400" marB="48400"/>
                </a:tc>
                <a:extLst>
                  <a:ext uri="{0D108BD9-81ED-4DB2-BD59-A6C34878D82A}">
                    <a16:rowId xmlns:a16="http://schemas.microsoft.com/office/drawing/2014/main" val="3351530979"/>
                  </a:ext>
                </a:extLst>
              </a:tr>
              <a:tr h="445228">
                <a:tc>
                  <a:txBody>
                    <a:bodyPr/>
                    <a:lstStyle/>
                    <a:p>
                      <a:r>
                        <a:rPr lang="en-US" sz="2000"/>
                        <a:t>County Road</a:t>
                      </a:r>
                    </a:p>
                  </a:txBody>
                  <a:tcPr marL="96800" marR="96800" marT="48400" marB="48400"/>
                </a:tc>
                <a:tc>
                  <a:txBody>
                    <a:bodyPr/>
                    <a:lstStyle/>
                    <a:p>
                      <a:pPr marL="0" algn="l" defTabSz="914400" rtl="0" eaLnBrk="1" latinLnBrk="0" hangingPunct="1"/>
                      <a:r>
                        <a:rPr lang="en-US" sz="2000" kern="1200">
                          <a:solidFill>
                            <a:schemeClr val="dk1"/>
                          </a:solidFill>
                          <a:latin typeface="+mn-lt"/>
                          <a:ea typeface="+mn-ea"/>
                          <a:cs typeface="+mn-cs"/>
                        </a:rPr>
                        <a:t>$9,123,696</a:t>
                      </a:r>
                    </a:p>
                  </a:txBody>
                  <a:tcPr marL="96800" marR="96800" marT="48400" marB="48400"/>
                </a:tc>
                <a:extLst>
                  <a:ext uri="{0D108BD9-81ED-4DB2-BD59-A6C34878D82A}">
                    <a16:rowId xmlns:a16="http://schemas.microsoft.com/office/drawing/2014/main" val="3381863597"/>
                  </a:ext>
                </a:extLst>
              </a:tr>
              <a:tr h="445228">
                <a:tc>
                  <a:txBody>
                    <a:bodyPr/>
                    <a:lstStyle/>
                    <a:p>
                      <a:pPr marL="0" algn="l" defTabSz="914400" rtl="0" eaLnBrk="1" latinLnBrk="0" hangingPunct="1"/>
                      <a:r>
                        <a:rPr lang="en-US" sz="2000" kern="1200">
                          <a:solidFill>
                            <a:schemeClr val="dk1"/>
                          </a:solidFill>
                          <a:latin typeface="+mn-lt"/>
                          <a:ea typeface="+mn-ea"/>
                          <a:cs typeface="+mn-cs"/>
                        </a:rPr>
                        <a:t>County Machinery </a:t>
                      </a:r>
                    </a:p>
                  </a:txBody>
                  <a:tcPr marL="96800" marR="96800" marT="48400" marB="48400"/>
                </a:tc>
                <a:tc>
                  <a:txBody>
                    <a:bodyPr/>
                    <a:lstStyle/>
                    <a:p>
                      <a:pPr marL="0" algn="l" defTabSz="914400" rtl="0" eaLnBrk="1" latinLnBrk="0" hangingPunct="1"/>
                      <a:r>
                        <a:rPr lang="en-US" sz="2000" kern="1200">
                          <a:solidFill>
                            <a:schemeClr val="dk1"/>
                          </a:solidFill>
                          <a:latin typeface="+mn-lt"/>
                          <a:ea typeface="+mn-ea"/>
                          <a:cs typeface="+mn-cs"/>
                        </a:rPr>
                        <a:t>$956,338</a:t>
                      </a:r>
                    </a:p>
                  </a:txBody>
                  <a:tcPr marL="96800" marR="96800" marT="48400" marB="48400"/>
                </a:tc>
                <a:extLst>
                  <a:ext uri="{0D108BD9-81ED-4DB2-BD59-A6C34878D82A}">
                    <a16:rowId xmlns:a16="http://schemas.microsoft.com/office/drawing/2014/main" val="3322237799"/>
                  </a:ext>
                </a:extLst>
              </a:tr>
              <a:tr h="445228">
                <a:tc>
                  <a:txBody>
                    <a:bodyPr/>
                    <a:lstStyle/>
                    <a:p>
                      <a:r>
                        <a:rPr lang="en-US" sz="2000"/>
                        <a:t>Solid Waste</a:t>
                      </a:r>
                    </a:p>
                  </a:txBody>
                  <a:tcPr marL="96800" marR="96800" marT="48400" marB="48400"/>
                </a:tc>
                <a:tc>
                  <a:txBody>
                    <a:bodyPr/>
                    <a:lstStyle/>
                    <a:p>
                      <a:r>
                        <a:rPr lang="en-US" sz="2000"/>
                        <a:t>$2,570,557</a:t>
                      </a:r>
                    </a:p>
                  </a:txBody>
                  <a:tcPr marL="96800" marR="96800" marT="48400" marB="48400"/>
                </a:tc>
                <a:extLst>
                  <a:ext uri="{0D108BD9-81ED-4DB2-BD59-A6C34878D82A}">
                    <a16:rowId xmlns:a16="http://schemas.microsoft.com/office/drawing/2014/main" val="3750615759"/>
                  </a:ext>
                </a:extLst>
              </a:tr>
              <a:tr h="748793">
                <a:tc>
                  <a:txBody>
                    <a:bodyPr/>
                    <a:lstStyle/>
                    <a:p>
                      <a:r>
                        <a:rPr lang="en-US" sz="2000" strike="noStrike"/>
                        <a:t>Total Budget </a:t>
                      </a:r>
                    </a:p>
                  </a:txBody>
                  <a:tcPr marL="96800" marR="96800" marT="48400" marB="48400"/>
                </a:tc>
                <a:tc>
                  <a:txBody>
                    <a:bodyPr/>
                    <a:lstStyle/>
                    <a:p>
                      <a:r>
                        <a:rPr lang="en-US" sz="2000" u="sng" strike="noStrike"/>
                        <a:t>$83,695,141</a:t>
                      </a:r>
                    </a:p>
                  </a:txBody>
                  <a:tcPr marL="96800" marR="96800" marT="48400" marB="48400"/>
                </a:tc>
                <a:extLst>
                  <a:ext uri="{0D108BD9-81ED-4DB2-BD59-A6C34878D82A}">
                    <a16:rowId xmlns:a16="http://schemas.microsoft.com/office/drawing/2014/main" val="1229337581"/>
                  </a:ext>
                </a:extLst>
              </a:tr>
              <a:tr h="748793">
                <a:tc>
                  <a:txBody>
                    <a:bodyPr/>
                    <a:lstStyle/>
                    <a:p>
                      <a:endParaRPr lang="en-US" sz="2000"/>
                    </a:p>
                  </a:txBody>
                  <a:tcPr marL="96800" marR="96800" marT="48400" marB="48400"/>
                </a:tc>
                <a:tc>
                  <a:txBody>
                    <a:bodyPr/>
                    <a:lstStyle/>
                    <a:p>
                      <a:endParaRPr lang="en-US" sz="2000"/>
                    </a:p>
                  </a:txBody>
                  <a:tcPr marL="96800" marR="96800" marT="48400" marB="48400"/>
                </a:tc>
                <a:extLst>
                  <a:ext uri="{0D108BD9-81ED-4DB2-BD59-A6C34878D82A}">
                    <a16:rowId xmlns:a16="http://schemas.microsoft.com/office/drawing/2014/main" val="2200541208"/>
                  </a:ext>
                </a:extLst>
              </a:tr>
              <a:tr h="4452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strike="noStrike"/>
                        <a:t>Lewis County General Hospital</a:t>
                      </a:r>
                    </a:p>
                    <a:p>
                      <a:endParaRPr lang="en-US" sz="2000"/>
                    </a:p>
                  </a:txBody>
                  <a:tcPr marL="96800" marR="96800" marT="48400" marB="48400"/>
                </a:tc>
                <a:tc>
                  <a:txBody>
                    <a:bodyPr/>
                    <a:lstStyle/>
                    <a:p>
                      <a:r>
                        <a:rPr lang="en-US" sz="2000"/>
                        <a:t>$112,045,940</a:t>
                      </a:r>
                    </a:p>
                  </a:txBody>
                  <a:tcPr marL="96800" marR="96800" marT="48400" marB="48400"/>
                </a:tc>
                <a:extLst>
                  <a:ext uri="{0D108BD9-81ED-4DB2-BD59-A6C34878D82A}">
                    <a16:rowId xmlns:a16="http://schemas.microsoft.com/office/drawing/2014/main" val="2171663905"/>
                  </a:ext>
                </a:extLst>
              </a:tr>
              <a:tr h="1052360">
                <a:tc>
                  <a:txBody>
                    <a:bodyPr/>
                    <a:lstStyle/>
                    <a:p>
                      <a:r>
                        <a:rPr lang="en-US" sz="2000" b="1" u="sng"/>
                        <a:t>Total Budget</a:t>
                      </a:r>
                    </a:p>
                  </a:txBody>
                  <a:tcPr marL="96800" marR="96800" marT="48400" marB="48400"/>
                </a:tc>
                <a:tc>
                  <a:txBody>
                    <a:bodyPr/>
                    <a:lstStyle/>
                    <a:p>
                      <a:r>
                        <a:rPr lang="en-US" sz="2000" b="1" u="sng"/>
                        <a:t>$195,741,081</a:t>
                      </a:r>
                    </a:p>
                  </a:txBody>
                  <a:tcPr marL="96800" marR="96800" marT="48400" marB="48400"/>
                </a:tc>
                <a:extLst>
                  <a:ext uri="{0D108BD9-81ED-4DB2-BD59-A6C34878D82A}">
                    <a16:rowId xmlns:a16="http://schemas.microsoft.com/office/drawing/2014/main" val="1655742809"/>
                  </a:ext>
                </a:extLst>
              </a:tr>
              <a:tr h="1052360">
                <a:tc>
                  <a:txBody>
                    <a:bodyPr/>
                    <a:lstStyle/>
                    <a:p>
                      <a:pPr lvl="0">
                        <a:buNone/>
                      </a:pPr>
                      <a:endParaRPr lang="en-US" sz="2000" b="1" u="sng"/>
                    </a:p>
                  </a:txBody>
                  <a:tcPr marL="96800" marR="96800" marT="48400" marB="48400"/>
                </a:tc>
                <a:tc>
                  <a:txBody>
                    <a:bodyPr/>
                    <a:lstStyle/>
                    <a:p>
                      <a:pPr lvl="0">
                        <a:buNone/>
                      </a:pPr>
                      <a:endParaRPr lang="en-US" sz="2000" b="1" u="sng"/>
                    </a:p>
                  </a:txBody>
                  <a:tcPr marL="96800" marR="96800" marT="48400" marB="48400"/>
                </a:tc>
                <a:extLst>
                  <a:ext uri="{0D108BD9-81ED-4DB2-BD59-A6C34878D82A}">
                    <a16:rowId xmlns:a16="http://schemas.microsoft.com/office/drawing/2014/main" val="3499164797"/>
                  </a:ext>
                </a:extLst>
              </a:tr>
            </a:tbl>
          </a:graphicData>
        </a:graphic>
      </p:graphicFrame>
    </p:spTree>
    <p:extLst>
      <p:ext uri="{BB962C8B-B14F-4D97-AF65-F5344CB8AC3E}">
        <p14:creationId xmlns:p14="http://schemas.microsoft.com/office/powerpoint/2010/main" val="285769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91DDC-0591-6209-DAD1-9EAD09616506}"/>
              </a:ext>
            </a:extLst>
          </p:cNvPr>
          <p:cNvSpPr>
            <a:spLocks noGrp="1"/>
          </p:cNvSpPr>
          <p:nvPr>
            <p:ph type="title"/>
          </p:nvPr>
        </p:nvSpPr>
        <p:spPr/>
        <p:txBody>
          <a:bodyPr/>
          <a:lstStyle/>
          <a:p>
            <a:r>
              <a:rPr lang="en-US">
                <a:solidFill>
                  <a:srgbClr val="00557A"/>
                </a:solidFill>
                <a:latin typeface="Museo Slab 500" panose="02000000000000000000" pitchFamily="50" charset="0"/>
              </a:rPr>
              <a:t>Revenue</a:t>
            </a:r>
          </a:p>
        </p:txBody>
      </p:sp>
      <p:sp>
        <p:nvSpPr>
          <p:cNvPr id="3" name="Content Placeholder 2">
            <a:extLst>
              <a:ext uri="{FF2B5EF4-FFF2-40B4-BE49-F238E27FC236}">
                <a16:creationId xmlns:a16="http://schemas.microsoft.com/office/drawing/2014/main" id="{53230723-365E-A627-B01D-9A03CAAB99EB}"/>
              </a:ext>
            </a:extLst>
          </p:cNvPr>
          <p:cNvSpPr>
            <a:spLocks noGrp="1"/>
          </p:cNvSpPr>
          <p:nvPr>
            <p:ph idx="1"/>
          </p:nvPr>
        </p:nvSpPr>
        <p:spPr>
          <a:xfrm>
            <a:off x="1213286" y="1873030"/>
            <a:ext cx="10058400" cy="4023360"/>
          </a:xfrm>
        </p:spPr>
        <p:txBody>
          <a:bodyPr vert="horz" lIns="0" tIns="45720" rIns="0" bIns="45720" rtlCol="0" anchor="t">
            <a:normAutofit/>
          </a:bodyPr>
          <a:lstStyle/>
          <a:p>
            <a:pPr>
              <a:buFont typeface="Arial" panose="020B0604020202020204" pitchFamily="34" charset="0"/>
              <a:buChar char="•"/>
            </a:pPr>
            <a:r>
              <a:rPr lang="en-US">
                <a:latin typeface="Public Sans"/>
              </a:rPr>
              <a:t>$69,144,550 (Total General Fund Budget) = 6,059,001 Increase</a:t>
            </a:r>
          </a:p>
          <a:p>
            <a:pPr marL="383540" lvl="1">
              <a:buFont typeface="Arial" panose="020B0604020202020204" pitchFamily="34" charset="0"/>
              <a:buChar char="•"/>
            </a:pPr>
            <a:r>
              <a:rPr lang="en-US">
                <a:latin typeface="Public Sans"/>
              </a:rPr>
              <a:t>9.6% Increase over 2025</a:t>
            </a:r>
          </a:p>
          <a:p>
            <a:pPr>
              <a:buFont typeface="Arial" panose="020B0604020202020204" pitchFamily="34" charset="0"/>
              <a:buChar char="•"/>
            </a:pPr>
            <a:r>
              <a:rPr lang="en-US">
                <a:latin typeface="Public Sans"/>
              </a:rPr>
              <a:t>Departmental Non-Tax Revenue</a:t>
            </a:r>
          </a:p>
          <a:p>
            <a:pPr marL="383540" lvl="1">
              <a:buFont typeface="Arial" panose="020B0604020202020204" pitchFamily="34" charset="0"/>
              <a:buChar char="•"/>
            </a:pPr>
            <a:r>
              <a:rPr lang="en-US">
                <a:latin typeface="Public Sans"/>
              </a:rPr>
              <a:t>$29,878,177 = $4,671,820 increase</a:t>
            </a:r>
          </a:p>
          <a:p>
            <a:pPr marL="383540" lvl="1">
              <a:buFont typeface="Arial" panose="020B0604020202020204" pitchFamily="34" charset="0"/>
              <a:buChar char="•"/>
            </a:pPr>
            <a:r>
              <a:rPr lang="en-US">
                <a:latin typeface="Public Sans"/>
              </a:rPr>
              <a:t>18.5% increase over 2025</a:t>
            </a:r>
          </a:p>
          <a:p>
            <a:pPr>
              <a:buFont typeface="Arial" panose="020B0604020202020204" pitchFamily="34" charset="0"/>
              <a:buChar char="•"/>
            </a:pPr>
            <a:r>
              <a:rPr lang="en-US">
                <a:latin typeface="Public Sans"/>
              </a:rPr>
              <a:t>Sales Tax</a:t>
            </a:r>
            <a:endParaRPr lang="en-US">
              <a:latin typeface="Public Sans"/>
              <a:cs typeface="Calibri"/>
            </a:endParaRPr>
          </a:p>
          <a:p>
            <a:pPr marL="486410" lvl="1" indent="-285750">
              <a:buFont typeface="Arial" panose="020B0604020202020204" pitchFamily="34" charset="0"/>
              <a:buChar char="•"/>
            </a:pPr>
            <a:r>
              <a:rPr lang="en-US">
                <a:latin typeface="Public Sans"/>
              </a:rPr>
              <a:t>$18,500,000 = $550,000 increase</a:t>
            </a:r>
            <a:endParaRPr lang="en-US">
              <a:latin typeface="Public Sans"/>
              <a:cs typeface="Calibri"/>
            </a:endParaRPr>
          </a:p>
          <a:p>
            <a:pPr marL="486410" lvl="1" indent="-285750">
              <a:buFont typeface="Arial" panose="020B0604020202020204" pitchFamily="34" charset="0"/>
              <a:buChar char="•"/>
            </a:pPr>
            <a:r>
              <a:rPr lang="en-US">
                <a:latin typeface="Public Sans"/>
              </a:rPr>
              <a:t>3.1% increase over 2025</a:t>
            </a:r>
            <a:endParaRPr lang="en-US">
              <a:latin typeface="Public Sans"/>
              <a:cs typeface="Calibri"/>
            </a:endParaRPr>
          </a:p>
          <a:p>
            <a:pPr>
              <a:buFont typeface="Arial" panose="020B0604020202020204" pitchFamily="34" charset="0"/>
              <a:buChar char="•"/>
            </a:pPr>
            <a:r>
              <a:rPr lang="en-US">
                <a:latin typeface="Public Sans"/>
              </a:rPr>
              <a:t>Property Tax</a:t>
            </a:r>
            <a:endParaRPr lang="en-US">
              <a:latin typeface="Public Sans"/>
              <a:cs typeface="Calibri"/>
            </a:endParaRPr>
          </a:p>
          <a:p>
            <a:pPr marL="486410" lvl="1" indent="-285750">
              <a:buFont typeface="Arial" panose="020B0604020202020204" pitchFamily="34" charset="0"/>
              <a:buChar char="•"/>
            </a:pPr>
            <a:r>
              <a:rPr lang="en-US">
                <a:latin typeface="Public Sans"/>
              </a:rPr>
              <a:t>$20,766,373  = 837,182 increase</a:t>
            </a:r>
            <a:endParaRPr lang="en-US">
              <a:cs typeface="Calibri" panose="020F0502020204030204"/>
            </a:endParaRPr>
          </a:p>
          <a:p>
            <a:endParaRPr lang="en-US"/>
          </a:p>
        </p:txBody>
      </p:sp>
      <p:pic>
        <p:nvPicPr>
          <p:cNvPr id="4" name="Picture 3" descr="A logo with a leaf and text&#10;&#10;Description automatically generated">
            <a:extLst>
              <a:ext uri="{FF2B5EF4-FFF2-40B4-BE49-F238E27FC236}">
                <a16:creationId xmlns:a16="http://schemas.microsoft.com/office/drawing/2014/main" id="{4F0BEBC1-3D9C-7854-4111-22EE068B9878}"/>
              </a:ext>
            </a:extLst>
          </p:cNvPr>
          <p:cNvPicPr>
            <a:picLocks noChangeAspect="1"/>
          </p:cNvPicPr>
          <p:nvPr/>
        </p:nvPicPr>
        <p:blipFill>
          <a:blip r:embed="rId2"/>
          <a:stretch>
            <a:fillRect/>
          </a:stretch>
        </p:blipFill>
        <p:spPr>
          <a:xfrm>
            <a:off x="9596437" y="5321005"/>
            <a:ext cx="2400491" cy="927365"/>
          </a:xfrm>
          <a:prstGeom prst="rect">
            <a:avLst/>
          </a:prstGeom>
        </p:spPr>
      </p:pic>
    </p:spTree>
    <p:extLst>
      <p:ext uri="{BB962C8B-B14F-4D97-AF65-F5344CB8AC3E}">
        <p14:creationId xmlns:p14="http://schemas.microsoft.com/office/powerpoint/2010/main" val="510703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FA96842-EC77-4D55-85EB-9F8069DC5ED3}"/>
              </a:ext>
            </a:extLst>
          </p:cNvPr>
          <p:cNvSpPr txBox="1"/>
          <p:nvPr/>
        </p:nvSpPr>
        <p:spPr>
          <a:xfrm>
            <a:off x="8198318" y="6374449"/>
            <a:ext cx="3324885" cy="307777"/>
          </a:xfrm>
          <a:prstGeom prst="rect">
            <a:avLst/>
          </a:prstGeom>
          <a:noFill/>
        </p:spPr>
        <p:txBody>
          <a:bodyPr wrap="non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a:ea typeface="+mn-ea"/>
                <a:cs typeface="+mn-cs"/>
              </a:rPr>
              <a:t>Note: </a:t>
            </a:r>
            <a:r>
              <a:rPr lang="en-US" sz="1400">
                <a:solidFill>
                  <a:prstClr val="black"/>
                </a:solidFill>
                <a:latin typeface="Arial" panose="020B0604020202020204"/>
              </a:rPr>
              <a:t>2025</a:t>
            </a:r>
            <a:r>
              <a:rPr kumimoji="0" lang="en-US" sz="1400" b="0" i="0" u="none" strike="noStrike" kern="1200" cap="none" spc="0" normalizeH="0" baseline="0" noProof="0">
                <a:ln>
                  <a:noFill/>
                </a:ln>
                <a:solidFill>
                  <a:prstClr val="black"/>
                </a:solidFill>
                <a:effectLst/>
                <a:uLnTx/>
                <a:uFillTx/>
                <a:latin typeface="Arial" panose="020B0604020202020204"/>
                <a:ea typeface="+mn-ea"/>
                <a:cs typeface="+mn-cs"/>
              </a:rPr>
              <a:t> is YTD through Oct. </a:t>
            </a:r>
            <a:r>
              <a:rPr lang="en-US" sz="1400">
                <a:solidFill>
                  <a:prstClr val="black"/>
                </a:solidFill>
                <a:latin typeface="Arial" panose="020B0604020202020204"/>
              </a:rPr>
              <a:t>3</a:t>
            </a:r>
            <a:r>
              <a:rPr kumimoji="0" lang="en-US" sz="1400" b="0" i="0" u="none" strike="noStrike" kern="1200" cap="none" spc="0" normalizeH="0" baseline="0" noProof="0">
                <a:ln>
                  <a:noFill/>
                </a:ln>
                <a:solidFill>
                  <a:prstClr val="black"/>
                </a:solidFill>
                <a:effectLst/>
                <a:uLnTx/>
                <a:uFillTx/>
                <a:latin typeface="Arial" panose="020B0604020202020204"/>
                <a:ea typeface="+mn-ea"/>
                <a:cs typeface="+mn-cs"/>
              </a:rPr>
              <a:t>, </a:t>
            </a:r>
            <a:r>
              <a:rPr lang="en-US" sz="1400">
                <a:solidFill>
                  <a:prstClr val="black"/>
                </a:solidFill>
                <a:latin typeface="Arial" panose="020B0604020202020204"/>
              </a:rPr>
              <a:t>2025</a:t>
            </a: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graphicFrame>
        <p:nvGraphicFramePr>
          <p:cNvPr id="5" name="Chart 4">
            <a:extLst>
              <a:ext uri="{FF2B5EF4-FFF2-40B4-BE49-F238E27FC236}">
                <a16:creationId xmlns:a16="http://schemas.microsoft.com/office/drawing/2014/main" id="{3D3C9FEF-38E8-455F-A40A-AB8A2AC3F8E9}"/>
              </a:ext>
            </a:extLst>
          </p:cNvPr>
          <p:cNvGraphicFramePr>
            <a:graphicFrameLocks/>
          </p:cNvGraphicFramePr>
          <p:nvPr>
            <p:extLst>
              <p:ext uri="{D42A27DB-BD31-4B8C-83A1-F6EECF244321}">
                <p14:modId xmlns:p14="http://schemas.microsoft.com/office/powerpoint/2010/main" val="21797516"/>
              </p:ext>
            </p:extLst>
          </p:nvPr>
        </p:nvGraphicFramePr>
        <p:xfrm>
          <a:off x="114300" y="175774"/>
          <a:ext cx="11934825" cy="61012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220384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CAA83-CA66-84C6-D1DA-6B6068B65D89}"/>
              </a:ext>
            </a:extLst>
          </p:cNvPr>
          <p:cNvSpPr>
            <a:spLocks noGrp="1"/>
          </p:cNvSpPr>
          <p:nvPr>
            <p:ph type="title"/>
          </p:nvPr>
        </p:nvSpPr>
        <p:spPr/>
        <p:txBody>
          <a:bodyPr/>
          <a:lstStyle/>
          <a:p>
            <a:r>
              <a:rPr lang="en-US">
                <a:solidFill>
                  <a:srgbClr val="00557A"/>
                </a:solidFill>
                <a:latin typeface="Museo Slab 500" panose="02000000000000000000" pitchFamily="50" charset="0"/>
              </a:rPr>
              <a:t>Property Value</a:t>
            </a:r>
          </a:p>
        </p:txBody>
      </p:sp>
      <p:sp>
        <p:nvSpPr>
          <p:cNvPr id="3" name="Content Placeholder 2">
            <a:extLst>
              <a:ext uri="{FF2B5EF4-FFF2-40B4-BE49-F238E27FC236}">
                <a16:creationId xmlns:a16="http://schemas.microsoft.com/office/drawing/2014/main" id="{96293957-0A6B-1802-E416-F381CE1A10DF}"/>
              </a:ext>
            </a:extLst>
          </p:cNvPr>
          <p:cNvSpPr>
            <a:spLocks noGrp="1"/>
          </p:cNvSpPr>
          <p:nvPr>
            <p:ph idx="1"/>
          </p:nvPr>
        </p:nvSpPr>
        <p:spPr>
          <a:xfrm>
            <a:off x="1097280" y="1845734"/>
            <a:ext cx="9384201" cy="3572427"/>
          </a:xfrm>
        </p:spPr>
        <p:txBody>
          <a:bodyPr vert="horz" lIns="0" tIns="45720" rIns="0" bIns="45720" rtlCol="0" anchor="t">
            <a:normAutofit/>
          </a:bodyPr>
          <a:lstStyle/>
          <a:p>
            <a:pPr marL="383540" lvl="1">
              <a:buFont typeface="Arial" panose="020B0604020202020204" pitchFamily="34" charset="0"/>
              <a:buChar char="•"/>
            </a:pPr>
            <a:r>
              <a:rPr lang="en-US" sz="3200">
                <a:latin typeface="Public Sans"/>
              </a:rPr>
              <a:t>Assessed value continues to grow</a:t>
            </a:r>
            <a:endParaRPr lang="en-US">
              <a:latin typeface="Public Sans"/>
            </a:endParaRPr>
          </a:p>
          <a:p>
            <a:pPr marL="566420" lvl="2">
              <a:buFont typeface="Arial" panose="020B0604020202020204" pitchFamily="34" charset="0"/>
              <a:buChar char="•"/>
            </a:pPr>
            <a:r>
              <a:rPr lang="en-US" sz="2800">
                <a:latin typeface="Public Sans"/>
              </a:rPr>
              <a:t>$3,364,634,305 (Total valuation)</a:t>
            </a:r>
          </a:p>
          <a:p>
            <a:pPr marL="566420" lvl="2">
              <a:buFont typeface="Arial" panose="020B0604020202020204" pitchFamily="34" charset="0"/>
              <a:buChar char="•"/>
            </a:pPr>
            <a:r>
              <a:rPr lang="en-US" sz="2800">
                <a:latin typeface="Public Sans"/>
              </a:rPr>
              <a:t>$203,585,842 (increased valuation)</a:t>
            </a:r>
          </a:p>
          <a:p>
            <a:pPr marL="566420" lvl="2">
              <a:buFont typeface="Arial" panose="020B0604020202020204" pitchFamily="34" charset="0"/>
              <a:buChar char="•"/>
            </a:pPr>
            <a:r>
              <a:rPr lang="en-US" sz="2800">
                <a:latin typeface="Public Sans"/>
              </a:rPr>
              <a:t>$20,766,373  (levied against this valuation)</a:t>
            </a:r>
            <a:endParaRPr lang="en-US">
              <a:ea typeface="Calibri" panose="020F0502020204030204"/>
              <a:cs typeface="Calibri" panose="020F0502020204030204"/>
            </a:endParaRPr>
          </a:p>
          <a:p>
            <a:endParaRPr lang="en-US"/>
          </a:p>
        </p:txBody>
      </p:sp>
    </p:spTree>
    <p:extLst>
      <p:ext uri="{BB962C8B-B14F-4D97-AF65-F5344CB8AC3E}">
        <p14:creationId xmlns:p14="http://schemas.microsoft.com/office/powerpoint/2010/main" val="1333538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CD51C-7605-F469-8EB2-978906E4FC11}"/>
              </a:ext>
            </a:extLst>
          </p:cNvPr>
          <p:cNvSpPr>
            <a:spLocks noGrp="1"/>
          </p:cNvSpPr>
          <p:nvPr>
            <p:ph type="title"/>
          </p:nvPr>
        </p:nvSpPr>
        <p:spPr>
          <a:xfrm>
            <a:off x="838200" y="222759"/>
            <a:ext cx="10058400" cy="916555"/>
          </a:xfrm>
        </p:spPr>
        <p:txBody>
          <a:bodyPr>
            <a:normAutofit/>
          </a:bodyPr>
          <a:lstStyle/>
          <a:p>
            <a:r>
              <a:rPr lang="en-US" sz="4800"/>
              <a:t>2026 Budget Overview</a:t>
            </a:r>
          </a:p>
        </p:txBody>
      </p:sp>
      <p:sp>
        <p:nvSpPr>
          <p:cNvPr id="3" name="Content Placeholder 2">
            <a:extLst>
              <a:ext uri="{FF2B5EF4-FFF2-40B4-BE49-F238E27FC236}">
                <a16:creationId xmlns:a16="http://schemas.microsoft.com/office/drawing/2014/main" id="{4574DA51-217D-E196-E793-B279AFD494E9}"/>
              </a:ext>
            </a:extLst>
          </p:cNvPr>
          <p:cNvSpPr>
            <a:spLocks noGrp="1"/>
          </p:cNvSpPr>
          <p:nvPr>
            <p:ph idx="1"/>
          </p:nvPr>
        </p:nvSpPr>
        <p:spPr/>
        <p:txBody>
          <a:bodyPr>
            <a:normAutofit/>
          </a:bodyPr>
          <a:lstStyle/>
          <a:p>
            <a:pPr>
              <a:buFont typeface="Wingdings" panose="05000000000000000000" pitchFamily="2" charset="2"/>
              <a:buChar char="§"/>
            </a:pPr>
            <a:r>
              <a:rPr lang="en-US">
                <a:latin typeface="Public Sans" pitchFamily="2" charset="0"/>
              </a:rPr>
              <a:t>Process</a:t>
            </a:r>
          </a:p>
          <a:p>
            <a:pPr>
              <a:buFont typeface="Wingdings" panose="05000000000000000000" pitchFamily="2" charset="2"/>
              <a:buChar char="§"/>
            </a:pPr>
            <a:r>
              <a:rPr lang="en-US">
                <a:latin typeface="Public Sans" pitchFamily="2" charset="0"/>
              </a:rPr>
              <a:t>Transparency</a:t>
            </a:r>
          </a:p>
          <a:p>
            <a:pPr>
              <a:buFont typeface="Wingdings" panose="05000000000000000000" pitchFamily="2" charset="2"/>
              <a:buChar char="§"/>
            </a:pPr>
            <a:r>
              <a:rPr lang="en-US">
                <a:latin typeface="Public Sans" pitchFamily="2" charset="0"/>
              </a:rPr>
              <a:t>Targets</a:t>
            </a:r>
          </a:p>
          <a:p>
            <a:pPr>
              <a:buFont typeface="Wingdings" panose="05000000000000000000" pitchFamily="2" charset="2"/>
              <a:buChar char="§"/>
            </a:pPr>
            <a:r>
              <a:rPr lang="en-US">
                <a:latin typeface="Public Sans" pitchFamily="2" charset="0"/>
              </a:rPr>
              <a:t>Drivers</a:t>
            </a:r>
          </a:p>
          <a:p>
            <a:pPr>
              <a:buFont typeface="Wingdings" panose="05000000000000000000" pitchFamily="2" charset="2"/>
              <a:buChar char="§"/>
            </a:pPr>
            <a:r>
              <a:rPr lang="en-US">
                <a:latin typeface="Public Sans" pitchFamily="2" charset="0"/>
              </a:rPr>
              <a:t>Fund Balance</a:t>
            </a:r>
          </a:p>
          <a:p>
            <a:pPr>
              <a:buFont typeface="Wingdings" panose="05000000000000000000" pitchFamily="2" charset="2"/>
              <a:buChar char="§"/>
            </a:pPr>
            <a:r>
              <a:rPr lang="en-US">
                <a:latin typeface="Public Sans" pitchFamily="2" charset="0"/>
              </a:rPr>
              <a:t>Revenue</a:t>
            </a:r>
          </a:p>
          <a:p>
            <a:pPr>
              <a:buFont typeface="Wingdings" panose="05000000000000000000" pitchFamily="2" charset="2"/>
              <a:buChar char="§"/>
            </a:pPr>
            <a:r>
              <a:rPr lang="en-US">
                <a:latin typeface="Public Sans" pitchFamily="2" charset="0"/>
              </a:rPr>
              <a:t>Expenses</a:t>
            </a:r>
          </a:p>
          <a:p>
            <a:pPr>
              <a:buFont typeface="Wingdings" panose="05000000000000000000" pitchFamily="2" charset="2"/>
              <a:buChar char="§"/>
            </a:pPr>
            <a:r>
              <a:rPr lang="en-US">
                <a:latin typeface="Public Sans" pitchFamily="2" charset="0"/>
              </a:rPr>
              <a:t>Tax Rate &amp; Equalization</a:t>
            </a:r>
          </a:p>
          <a:p>
            <a:endParaRPr lang="en-US"/>
          </a:p>
          <a:p>
            <a:endParaRPr lang="en-US"/>
          </a:p>
          <a:p>
            <a:pPr lvl="1"/>
            <a:endParaRPr lang="en-US"/>
          </a:p>
          <a:p>
            <a:endParaRPr lang="en-US"/>
          </a:p>
          <a:p>
            <a:endParaRPr lang="en-US"/>
          </a:p>
        </p:txBody>
      </p:sp>
      <p:pic>
        <p:nvPicPr>
          <p:cNvPr id="4" name="Picture 3" descr="A logo with a leaf and text&#10;&#10;Description automatically generated">
            <a:extLst>
              <a:ext uri="{FF2B5EF4-FFF2-40B4-BE49-F238E27FC236}">
                <a16:creationId xmlns:a16="http://schemas.microsoft.com/office/drawing/2014/main" id="{EBF2D813-8BBB-9D55-3F11-39EC688F36FF}"/>
              </a:ext>
            </a:extLst>
          </p:cNvPr>
          <p:cNvPicPr>
            <a:picLocks noChangeAspect="1"/>
          </p:cNvPicPr>
          <p:nvPr/>
        </p:nvPicPr>
        <p:blipFill>
          <a:blip r:embed="rId2"/>
          <a:stretch>
            <a:fillRect/>
          </a:stretch>
        </p:blipFill>
        <p:spPr>
          <a:xfrm>
            <a:off x="9663112" y="5387680"/>
            <a:ext cx="2400491" cy="927365"/>
          </a:xfrm>
          <a:prstGeom prst="rect">
            <a:avLst/>
          </a:prstGeom>
        </p:spPr>
      </p:pic>
    </p:spTree>
    <p:extLst>
      <p:ext uri="{BB962C8B-B14F-4D97-AF65-F5344CB8AC3E}">
        <p14:creationId xmlns:p14="http://schemas.microsoft.com/office/powerpoint/2010/main" val="563436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 name="Rectangle 81">
            <a:extLst>
              <a:ext uri="{FF2B5EF4-FFF2-40B4-BE49-F238E27FC236}">
                <a16:creationId xmlns:a16="http://schemas.microsoft.com/office/drawing/2014/main" id="{7DE3B1B8-DC38-48E8-8C31-EF790659B5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4" name="Rectangle 83">
            <a:extLst>
              <a:ext uri="{FF2B5EF4-FFF2-40B4-BE49-F238E27FC236}">
                <a16:creationId xmlns:a16="http://schemas.microsoft.com/office/drawing/2014/main" id="{9E63FFFE-1DB2-4A0F-B495-35782F1622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86" name="Straight Connector 85">
            <a:extLst>
              <a:ext uri="{FF2B5EF4-FFF2-40B4-BE49-F238E27FC236}">
                <a16:creationId xmlns:a16="http://schemas.microsoft.com/office/drawing/2014/main" id="{32BB9A07-8AB8-4D82-B3BC-B500DDEC79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88" name="Rectangle 87">
            <a:extLst>
              <a:ext uri="{FF2B5EF4-FFF2-40B4-BE49-F238E27FC236}">
                <a16:creationId xmlns:a16="http://schemas.microsoft.com/office/drawing/2014/main" id="{F64BBAA4-C62B-4146-B49F-FE4CC4655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28DA73A-D66A-4C4A-B35F-4AF6D7FB66CB}"/>
              </a:ext>
            </a:extLst>
          </p:cNvPr>
          <p:cNvSpPr txBox="1"/>
          <p:nvPr/>
        </p:nvSpPr>
        <p:spPr>
          <a:xfrm>
            <a:off x="220980" y="1515328"/>
            <a:ext cx="2438400" cy="2799497"/>
          </a:xfrm>
          <a:prstGeom prst="rect">
            <a:avLst/>
          </a:prstGeom>
        </p:spPr>
        <p:txBody>
          <a:bodyPr vert="horz" lIns="91440" tIns="45720" rIns="91440" bIns="45720" rtlCol="0" anchor="b">
            <a:normAutofit/>
          </a:bodyPr>
          <a:lstStyle/>
          <a:p>
            <a:pPr marL="0" marR="0" lvl="0" indent="0" algn="ctr" defTabSz="914400" fontAlgn="auto">
              <a:lnSpc>
                <a:spcPct val="85000"/>
              </a:lnSpc>
              <a:spcBef>
                <a:spcPct val="0"/>
              </a:spcBef>
              <a:spcAft>
                <a:spcPts val="600"/>
              </a:spcAft>
              <a:buClrTx/>
              <a:buSzTx/>
              <a:tabLst/>
              <a:defRPr/>
            </a:pPr>
            <a:r>
              <a:rPr kumimoji="0" lang="en-US" sz="4800" i="0" u="none" strike="noStrike" cap="none" spc="-50" normalizeH="0" noProof="0">
                <a:ln>
                  <a:noFill/>
                </a:ln>
                <a:solidFill>
                  <a:srgbClr val="00557A"/>
                </a:solidFill>
                <a:effectLst/>
                <a:uLnTx/>
                <a:uFillTx/>
                <a:latin typeface="Museo Slab 500" panose="02000000000000000000" pitchFamily="50" charset="0"/>
                <a:ea typeface="+mj-ea"/>
                <a:cs typeface="+mj-cs"/>
              </a:rPr>
              <a:t>Full </a:t>
            </a:r>
          </a:p>
          <a:p>
            <a:pPr marL="0" marR="0" lvl="0" indent="0" algn="ctr" defTabSz="914400" fontAlgn="auto">
              <a:lnSpc>
                <a:spcPct val="85000"/>
              </a:lnSpc>
              <a:spcBef>
                <a:spcPct val="0"/>
              </a:spcBef>
              <a:spcAft>
                <a:spcPts val="600"/>
              </a:spcAft>
              <a:buClrTx/>
              <a:buSzTx/>
              <a:tabLst/>
              <a:defRPr/>
            </a:pPr>
            <a:r>
              <a:rPr kumimoji="0" lang="en-US" sz="4800" i="0" u="none" strike="noStrike" cap="none" spc="-50" normalizeH="0" noProof="0">
                <a:ln>
                  <a:noFill/>
                </a:ln>
                <a:solidFill>
                  <a:srgbClr val="00557A"/>
                </a:solidFill>
                <a:effectLst/>
                <a:uLnTx/>
                <a:uFillTx/>
                <a:latin typeface="Museo Slab 500" panose="02000000000000000000" pitchFamily="50" charset="0"/>
                <a:ea typeface="+mj-ea"/>
                <a:cs typeface="+mj-cs"/>
              </a:rPr>
              <a:t>Taxable </a:t>
            </a:r>
          </a:p>
          <a:p>
            <a:pPr marL="0" marR="0" lvl="0" indent="0" algn="ctr" defTabSz="914400" fontAlgn="auto">
              <a:lnSpc>
                <a:spcPct val="85000"/>
              </a:lnSpc>
              <a:spcBef>
                <a:spcPct val="0"/>
              </a:spcBef>
              <a:spcAft>
                <a:spcPts val="600"/>
              </a:spcAft>
              <a:buClrTx/>
              <a:buSzTx/>
              <a:tabLst/>
              <a:defRPr/>
            </a:pPr>
            <a:r>
              <a:rPr kumimoji="0" lang="en-US" sz="4800" i="0" u="none" strike="noStrike" cap="none" spc="-50" normalizeH="0" noProof="0">
                <a:ln>
                  <a:noFill/>
                </a:ln>
                <a:solidFill>
                  <a:srgbClr val="00557A"/>
                </a:solidFill>
                <a:effectLst/>
                <a:uLnTx/>
                <a:uFillTx/>
                <a:latin typeface="Museo Slab 500" panose="02000000000000000000" pitchFamily="50" charset="0"/>
                <a:ea typeface="+mj-ea"/>
                <a:cs typeface="+mj-cs"/>
              </a:rPr>
              <a:t>Value</a:t>
            </a:r>
          </a:p>
        </p:txBody>
      </p:sp>
      <p:sp>
        <p:nvSpPr>
          <p:cNvPr id="90" name="Rectangle 89">
            <a:extLst>
              <a:ext uri="{FF2B5EF4-FFF2-40B4-BE49-F238E27FC236}">
                <a16:creationId xmlns:a16="http://schemas.microsoft.com/office/drawing/2014/main" id="{77C34054-98F8-4229-885E-04C525969C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2" name="Rectangle 91">
            <a:extLst>
              <a:ext uri="{FF2B5EF4-FFF2-40B4-BE49-F238E27FC236}">
                <a16:creationId xmlns:a16="http://schemas.microsoft.com/office/drawing/2014/main" id="{22AAB964-B835-4B93-A1F3-4A30D1F38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2" name="Chart 1">
            <a:extLst>
              <a:ext uri="{FF2B5EF4-FFF2-40B4-BE49-F238E27FC236}">
                <a16:creationId xmlns:a16="http://schemas.microsoft.com/office/drawing/2014/main" id="{6BD9A27F-B973-4E7E-9914-7CBBF838938F}"/>
              </a:ext>
            </a:extLst>
          </p:cNvPr>
          <p:cNvGraphicFramePr>
            <a:graphicFrameLocks/>
          </p:cNvGraphicFramePr>
          <p:nvPr>
            <p:extLst>
              <p:ext uri="{D42A27DB-BD31-4B8C-83A1-F6EECF244321}">
                <p14:modId xmlns:p14="http://schemas.microsoft.com/office/powerpoint/2010/main" val="1224036711"/>
              </p:ext>
            </p:extLst>
          </p:nvPr>
        </p:nvGraphicFramePr>
        <p:xfrm>
          <a:off x="2877552" y="305467"/>
          <a:ext cx="8583980" cy="572338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71275395"/>
      </p:ext>
    </p:extLst>
  </p:cSld>
  <p:clrMapOvr>
    <a:masterClrMapping/>
  </p:clrMapOvr>
  <p:extLst>
    <p:ext uri="{6950BFC3-D8DA-4A85-94F7-54DA5524770B}">
      <p188:commentRel xmlns:p188="http://schemas.microsoft.com/office/powerpoint/2018/8/main" r:id="rId3"/>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CAA83-CA66-84C6-D1DA-6B6068B65D89}"/>
              </a:ext>
            </a:extLst>
          </p:cNvPr>
          <p:cNvSpPr>
            <a:spLocks noGrp="1"/>
          </p:cNvSpPr>
          <p:nvPr>
            <p:ph type="title"/>
          </p:nvPr>
        </p:nvSpPr>
        <p:spPr/>
        <p:txBody>
          <a:bodyPr/>
          <a:lstStyle/>
          <a:p>
            <a:r>
              <a:rPr lang="en-US">
                <a:solidFill>
                  <a:srgbClr val="00557A"/>
                </a:solidFill>
                <a:latin typeface="Museo Slab 500"/>
              </a:rPr>
              <a:t>Levy</a:t>
            </a:r>
            <a:endParaRPr lang="en-US">
              <a:solidFill>
                <a:srgbClr val="00557A"/>
              </a:solidFill>
              <a:latin typeface="Museo Slab 500" panose="02000000000000000000" pitchFamily="50" charset="0"/>
            </a:endParaRPr>
          </a:p>
        </p:txBody>
      </p:sp>
      <p:sp>
        <p:nvSpPr>
          <p:cNvPr id="3" name="Content Placeholder 2">
            <a:extLst>
              <a:ext uri="{FF2B5EF4-FFF2-40B4-BE49-F238E27FC236}">
                <a16:creationId xmlns:a16="http://schemas.microsoft.com/office/drawing/2014/main" id="{96293957-0A6B-1802-E416-F381CE1A10DF}"/>
              </a:ext>
            </a:extLst>
          </p:cNvPr>
          <p:cNvSpPr>
            <a:spLocks noGrp="1"/>
          </p:cNvSpPr>
          <p:nvPr>
            <p:ph idx="1"/>
          </p:nvPr>
        </p:nvSpPr>
        <p:spPr>
          <a:xfrm>
            <a:off x="1097280" y="1845734"/>
            <a:ext cx="9384201" cy="3572427"/>
          </a:xfrm>
        </p:spPr>
        <p:txBody>
          <a:bodyPr vert="horz" lIns="0" tIns="45720" rIns="0" bIns="45720" rtlCol="0" anchor="t">
            <a:normAutofit/>
          </a:bodyPr>
          <a:lstStyle/>
          <a:p>
            <a:pPr marL="383540" lvl="1">
              <a:buFont typeface="Arial" panose="020B0604020202020204" pitchFamily="34" charset="0"/>
              <a:buChar char="•"/>
            </a:pPr>
            <a:r>
              <a:rPr lang="en-US" sz="3200">
                <a:latin typeface="Public Sans"/>
              </a:rPr>
              <a:t>$71,044,550 (Total General Fund expenses) </a:t>
            </a:r>
            <a:endParaRPr lang="en-US">
              <a:latin typeface="Public Sans"/>
            </a:endParaRPr>
          </a:p>
          <a:p>
            <a:pPr marL="566420" lvl="2">
              <a:buFont typeface="Arial" panose="020B0604020202020204" pitchFamily="34" charset="0"/>
              <a:buChar char="•"/>
            </a:pPr>
            <a:r>
              <a:rPr lang="en-US" sz="2800">
                <a:latin typeface="Public Sans"/>
              </a:rPr>
              <a:t>-29,878,177 (Non-Tax Revenue)</a:t>
            </a:r>
          </a:p>
          <a:p>
            <a:pPr marL="566420" lvl="2">
              <a:buFont typeface="Arial" panose="020B0604020202020204" pitchFamily="34" charset="0"/>
              <a:buChar char="•"/>
            </a:pPr>
            <a:r>
              <a:rPr lang="en-US" sz="2800">
                <a:latin typeface="Public Sans"/>
              </a:rPr>
              <a:t>-$18,500,000 (Sales Tax)</a:t>
            </a:r>
          </a:p>
          <a:p>
            <a:pPr marL="566420" lvl="2">
              <a:buFont typeface="Arial" panose="020B0604020202020204" pitchFamily="34" charset="0"/>
              <a:buChar char="•"/>
            </a:pPr>
            <a:r>
              <a:rPr lang="en-US" sz="2800">
                <a:latin typeface="Public Sans"/>
                <a:cs typeface="Calibri"/>
              </a:rPr>
              <a:t>-$1,900,000 (fund Balance)</a:t>
            </a:r>
          </a:p>
          <a:p>
            <a:pPr marL="566420" lvl="2">
              <a:buFont typeface="Arial" panose="020B0604020202020204" pitchFamily="34" charset="0"/>
              <a:buChar char="•"/>
            </a:pPr>
            <a:r>
              <a:rPr lang="en-US" sz="2800">
                <a:latin typeface="Public Sans"/>
              </a:rPr>
              <a:t>$20,766,373 (Levy)</a:t>
            </a:r>
          </a:p>
          <a:p>
            <a:pPr marL="566420" lvl="2">
              <a:buFont typeface="Arial" panose="020B0604020202020204" pitchFamily="34" charset="0"/>
              <a:buChar char="•"/>
            </a:pPr>
            <a:r>
              <a:rPr lang="en-US" sz="2800">
                <a:latin typeface="Public Sans"/>
              </a:rPr>
              <a:t>This is a $837,182 Increase   </a:t>
            </a:r>
          </a:p>
          <a:p>
            <a:endParaRPr lang="en-US"/>
          </a:p>
        </p:txBody>
      </p:sp>
    </p:spTree>
    <p:extLst>
      <p:ext uri="{BB962C8B-B14F-4D97-AF65-F5344CB8AC3E}">
        <p14:creationId xmlns:p14="http://schemas.microsoft.com/office/powerpoint/2010/main" val="3767792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F240A2FC-E2C3-458D-96B4-5DF9028D93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5" name="Rectangle 54">
            <a:extLst>
              <a:ext uri="{FF2B5EF4-FFF2-40B4-BE49-F238E27FC236}">
                <a16:creationId xmlns:a16="http://schemas.microsoft.com/office/drawing/2014/main" id="{5F097929-F3D6-4D1F-8AFC-CF348171A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56" name="Straight Connector 55">
            <a:extLst>
              <a:ext uri="{FF2B5EF4-FFF2-40B4-BE49-F238E27FC236}">
                <a16:creationId xmlns:a16="http://schemas.microsoft.com/office/drawing/2014/main" id="{43074C91-9045-414B-B5F9-567DAE3EE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57" name="Rectangle 56">
            <a:extLst>
              <a:ext uri="{FF2B5EF4-FFF2-40B4-BE49-F238E27FC236}">
                <a16:creationId xmlns:a16="http://schemas.microsoft.com/office/drawing/2014/main" id="{34461041-8413-4023-ABA7-9E499B0AD9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1E5C034-3F6B-4AF2-8A10-8BFCEF060767}"/>
              </a:ext>
            </a:extLst>
          </p:cNvPr>
          <p:cNvSpPr txBox="1"/>
          <p:nvPr/>
        </p:nvSpPr>
        <p:spPr>
          <a:xfrm>
            <a:off x="633999" y="4550229"/>
            <a:ext cx="10909073" cy="1057655"/>
          </a:xfrm>
          <a:prstGeom prst="rect">
            <a:avLst/>
          </a:prstGeom>
        </p:spPr>
        <p:txBody>
          <a:bodyPr vert="horz" lIns="91440" tIns="45720" rIns="91440" bIns="45720" rtlCol="0" anchor="b">
            <a:normAutofit/>
          </a:bodyPr>
          <a:lstStyle/>
          <a:p>
            <a:pPr marL="0" marR="0" lvl="0" indent="0" defTabSz="914400" fontAlgn="auto">
              <a:lnSpc>
                <a:spcPct val="85000"/>
              </a:lnSpc>
              <a:spcBef>
                <a:spcPct val="0"/>
              </a:spcBef>
              <a:spcAft>
                <a:spcPts val="600"/>
              </a:spcAft>
              <a:buClrTx/>
              <a:buSzTx/>
              <a:tabLst/>
              <a:defRPr/>
            </a:pPr>
            <a:r>
              <a:rPr kumimoji="0" lang="en-US" sz="4800" i="0" u="none" strike="noStrike" cap="none" spc="-50" normalizeH="0" noProof="0">
                <a:ln>
                  <a:noFill/>
                </a:ln>
                <a:solidFill>
                  <a:srgbClr val="00557A"/>
                </a:solidFill>
                <a:effectLst/>
                <a:uLnTx/>
                <a:uFillTx/>
                <a:latin typeface="Museo Slab 500" panose="02000000000000000000" pitchFamily="50" charset="0"/>
                <a:ea typeface="+mj-ea"/>
                <a:cs typeface="+mj-cs"/>
              </a:rPr>
              <a:t>Property Tax Levy</a:t>
            </a:r>
          </a:p>
        </p:txBody>
      </p:sp>
      <p:cxnSp>
        <p:nvCxnSpPr>
          <p:cNvPr id="58" name="Straight Connector 57">
            <a:extLst>
              <a:ext uri="{FF2B5EF4-FFF2-40B4-BE49-F238E27FC236}">
                <a16:creationId xmlns:a16="http://schemas.microsoft.com/office/drawing/2014/main" id="{F05BCF04-4702-43D0-BE8F-DBF6C2F651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D841E764-4629-49E0-994A-6F92FEFB9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0" name="Rectangle 59">
            <a:extLst>
              <a:ext uri="{FF2B5EF4-FFF2-40B4-BE49-F238E27FC236}">
                <a16:creationId xmlns:a16="http://schemas.microsoft.com/office/drawing/2014/main" id="{95635077-9890-4CC8-9792-28743EBFE0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3" name="Chart 2">
            <a:extLst>
              <a:ext uri="{FF2B5EF4-FFF2-40B4-BE49-F238E27FC236}">
                <a16:creationId xmlns:a16="http://schemas.microsoft.com/office/drawing/2014/main" id="{538A52EC-705B-482C-A385-618AF00A2A5A}"/>
              </a:ext>
            </a:extLst>
          </p:cNvPr>
          <p:cNvGraphicFramePr>
            <a:graphicFrameLocks/>
          </p:cNvGraphicFramePr>
          <p:nvPr>
            <p:extLst>
              <p:ext uri="{D42A27DB-BD31-4B8C-83A1-F6EECF244321}">
                <p14:modId xmlns:p14="http://schemas.microsoft.com/office/powerpoint/2010/main" val="2460618335"/>
              </p:ext>
            </p:extLst>
          </p:nvPr>
        </p:nvGraphicFramePr>
        <p:xfrm>
          <a:off x="635457" y="640080"/>
          <a:ext cx="10916463" cy="3602736"/>
        </p:xfrm>
        <a:graphic>
          <a:graphicData uri="http://schemas.openxmlformats.org/drawingml/2006/chart">
            <c:chart xmlns:c="http://schemas.openxmlformats.org/drawingml/2006/chart" xmlns:r="http://schemas.openxmlformats.org/officeDocument/2006/relationships" r:id="rId3"/>
          </a:graphicData>
        </a:graphic>
      </p:graphicFrame>
      <p:pic>
        <p:nvPicPr>
          <p:cNvPr id="2" name="Picture 1" descr="A logo with a leaf and text&#10;&#10;Description automatically generated">
            <a:extLst>
              <a:ext uri="{FF2B5EF4-FFF2-40B4-BE49-F238E27FC236}">
                <a16:creationId xmlns:a16="http://schemas.microsoft.com/office/drawing/2014/main" id="{B1FF138F-1173-A7EA-71C6-085D5215BFC1}"/>
              </a:ext>
            </a:extLst>
          </p:cNvPr>
          <p:cNvPicPr>
            <a:picLocks noChangeAspect="1"/>
          </p:cNvPicPr>
          <p:nvPr/>
        </p:nvPicPr>
        <p:blipFill>
          <a:blip r:embed="rId4"/>
          <a:stretch>
            <a:fillRect/>
          </a:stretch>
        </p:blipFill>
        <p:spPr>
          <a:xfrm>
            <a:off x="9620238" y="5315627"/>
            <a:ext cx="2400491" cy="927365"/>
          </a:xfrm>
          <a:prstGeom prst="rect">
            <a:avLst/>
          </a:prstGeom>
        </p:spPr>
      </p:pic>
    </p:spTree>
    <p:extLst>
      <p:ext uri="{BB962C8B-B14F-4D97-AF65-F5344CB8AC3E}">
        <p14:creationId xmlns:p14="http://schemas.microsoft.com/office/powerpoint/2010/main" val="39474501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CAA83-CA66-84C6-D1DA-6B6068B65D89}"/>
              </a:ext>
            </a:extLst>
          </p:cNvPr>
          <p:cNvSpPr>
            <a:spLocks noGrp="1"/>
          </p:cNvSpPr>
          <p:nvPr>
            <p:ph type="title"/>
          </p:nvPr>
        </p:nvSpPr>
        <p:spPr/>
        <p:txBody>
          <a:bodyPr/>
          <a:lstStyle/>
          <a:p>
            <a:r>
              <a:rPr lang="en-US">
                <a:solidFill>
                  <a:srgbClr val="00557A"/>
                </a:solidFill>
                <a:latin typeface="Museo Slab 500" panose="02000000000000000000" pitchFamily="50" charset="0"/>
              </a:rPr>
              <a:t>Tax Rate</a:t>
            </a:r>
          </a:p>
        </p:txBody>
      </p:sp>
      <p:sp>
        <p:nvSpPr>
          <p:cNvPr id="3" name="Content Placeholder 2">
            <a:extLst>
              <a:ext uri="{FF2B5EF4-FFF2-40B4-BE49-F238E27FC236}">
                <a16:creationId xmlns:a16="http://schemas.microsoft.com/office/drawing/2014/main" id="{96293957-0A6B-1802-E416-F381CE1A10DF}"/>
              </a:ext>
            </a:extLst>
          </p:cNvPr>
          <p:cNvSpPr>
            <a:spLocks noGrp="1"/>
          </p:cNvSpPr>
          <p:nvPr>
            <p:ph idx="1"/>
          </p:nvPr>
        </p:nvSpPr>
        <p:spPr>
          <a:xfrm>
            <a:off x="1097280" y="1845734"/>
            <a:ext cx="9384201" cy="3572427"/>
          </a:xfrm>
        </p:spPr>
        <p:txBody>
          <a:bodyPr vert="horz" lIns="0" tIns="45720" rIns="0" bIns="45720" rtlCol="0" anchor="t">
            <a:normAutofit fontScale="85000" lnSpcReduction="20000"/>
          </a:bodyPr>
          <a:lstStyle/>
          <a:p>
            <a:pPr marL="383540" lvl="1">
              <a:buFont typeface="Arial" panose="020B0604020202020204" pitchFamily="34" charset="0"/>
              <a:buChar char="•"/>
            </a:pPr>
            <a:r>
              <a:rPr lang="en-US" sz="3200">
                <a:latin typeface="Public Sans"/>
              </a:rPr>
              <a:t>$71,044,550 (Total Budget) </a:t>
            </a:r>
            <a:endParaRPr lang="en-US">
              <a:latin typeface="Public Sans"/>
            </a:endParaRPr>
          </a:p>
          <a:p>
            <a:pPr marL="566420" lvl="2">
              <a:buFont typeface="Arial" panose="020B0604020202020204" pitchFamily="34" charset="0"/>
              <a:buChar char="•"/>
            </a:pPr>
            <a:r>
              <a:rPr lang="en-US" sz="2800">
                <a:latin typeface="Public Sans"/>
              </a:rPr>
              <a:t>-$ 29,878,177 (Non-Tax Revenue)</a:t>
            </a:r>
          </a:p>
          <a:p>
            <a:pPr marL="566420" lvl="2">
              <a:buFont typeface="Arial" panose="020B0604020202020204" pitchFamily="34" charset="0"/>
              <a:buChar char="•"/>
            </a:pPr>
            <a:r>
              <a:rPr lang="en-US" sz="2800">
                <a:latin typeface="Public Sans"/>
              </a:rPr>
              <a:t>-$ 18,500,000 (Sales Tax)</a:t>
            </a:r>
          </a:p>
          <a:p>
            <a:pPr marL="566420" lvl="2">
              <a:buFont typeface="Arial" panose="020B0604020202020204" pitchFamily="34" charset="0"/>
              <a:buChar char="•"/>
            </a:pPr>
            <a:r>
              <a:rPr lang="en-US" sz="2800">
                <a:latin typeface="Public Sans"/>
                <a:cs typeface="Calibri"/>
              </a:rPr>
              <a:t>-$ 1,900,000 (Fund Balance)</a:t>
            </a:r>
          </a:p>
          <a:p>
            <a:pPr marL="566420" lvl="2">
              <a:buFont typeface="Arial" panose="020B0604020202020204" pitchFamily="34" charset="0"/>
              <a:buChar char="•"/>
            </a:pPr>
            <a:r>
              <a:rPr lang="en-US" sz="2800">
                <a:latin typeface="Public Sans"/>
              </a:rPr>
              <a:t>$ 20,766,373 (Levy) /</a:t>
            </a:r>
          </a:p>
          <a:p>
            <a:pPr marL="566420" lvl="2">
              <a:buFont typeface="Arial" panose="020B0604020202020204" pitchFamily="34" charset="0"/>
              <a:buChar char="•"/>
            </a:pPr>
            <a:r>
              <a:rPr lang="en-US" sz="2800">
                <a:latin typeface="Public Sans"/>
              </a:rPr>
              <a:t>$ 3,364,634,305 (Assessed Value) / 1,000</a:t>
            </a:r>
          </a:p>
          <a:p>
            <a:pPr marL="566420" lvl="2">
              <a:buFont typeface="Arial" panose="020B0604020202020204" pitchFamily="34" charset="0"/>
              <a:buChar char="•"/>
            </a:pPr>
            <a:r>
              <a:rPr lang="en-US" sz="2800">
                <a:latin typeface="Public Sans"/>
              </a:rPr>
              <a:t>$ 6.17 Per $1,000 of assessed Value </a:t>
            </a:r>
          </a:p>
          <a:p>
            <a:pPr marL="566420" lvl="2">
              <a:buFont typeface="Arial" panose="020B0604020202020204" pitchFamily="34" charset="0"/>
              <a:buChar char="•"/>
            </a:pPr>
            <a:r>
              <a:rPr lang="en-US" sz="2800">
                <a:latin typeface="Public Sans"/>
              </a:rPr>
              <a:t>2025 rate was $6.31 </a:t>
            </a:r>
          </a:p>
          <a:p>
            <a:pPr marL="566420" lvl="2">
              <a:buFont typeface="Arial" panose="020B0604020202020204" pitchFamily="34" charset="0"/>
              <a:buChar char="•"/>
            </a:pPr>
            <a:r>
              <a:rPr lang="en-US" sz="2800">
                <a:latin typeface="Public Sans"/>
              </a:rPr>
              <a:t>.14 cents per $1,000 of assessed value decrease. </a:t>
            </a:r>
          </a:p>
          <a:p>
            <a:pPr marL="566420" lvl="2">
              <a:buFont typeface="Arial" panose="020B0604020202020204" pitchFamily="34" charset="0"/>
              <a:buChar char="•"/>
            </a:pPr>
            <a:r>
              <a:rPr lang="en-US" sz="2800">
                <a:latin typeface="Public Sans"/>
              </a:rPr>
              <a:t>2.09% decrease in tax rate</a:t>
            </a:r>
          </a:p>
          <a:p>
            <a:endParaRPr lang="en-US"/>
          </a:p>
        </p:txBody>
      </p:sp>
    </p:spTree>
    <p:extLst>
      <p:ext uri="{BB962C8B-B14F-4D97-AF65-F5344CB8AC3E}">
        <p14:creationId xmlns:p14="http://schemas.microsoft.com/office/powerpoint/2010/main" val="1161204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240A2FC-E2C3-458D-96B4-5DF9028D93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Rectangle 10">
            <a:extLst>
              <a:ext uri="{FF2B5EF4-FFF2-40B4-BE49-F238E27FC236}">
                <a16:creationId xmlns:a16="http://schemas.microsoft.com/office/drawing/2014/main" id="{5F097929-F3D6-4D1F-8AFC-CF348171A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3" name="Straight Connector 12">
            <a:extLst>
              <a:ext uri="{FF2B5EF4-FFF2-40B4-BE49-F238E27FC236}">
                <a16:creationId xmlns:a16="http://schemas.microsoft.com/office/drawing/2014/main" id="{43074C91-9045-414B-B5F9-567DAE3EE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34461041-8413-4023-ABA7-9E499B0AD9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76B486D-3C04-3E48-526A-95CB9444629F}"/>
              </a:ext>
            </a:extLst>
          </p:cNvPr>
          <p:cNvSpPr txBox="1"/>
          <p:nvPr/>
        </p:nvSpPr>
        <p:spPr>
          <a:xfrm>
            <a:off x="634000" y="4555101"/>
            <a:ext cx="10195926" cy="1052783"/>
          </a:xfrm>
          <a:prstGeom prst="rect">
            <a:avLst/>
          </a:prstGeom>
        </p:spPr>
        <p:txBody>
          <a:bodyPr vert="horz" lIns="91440" tIns="45720" rIns="91440" bIns="45720" rtlCol="0" anchor="b">
            <a:normAutofit/>
          </a:bodyPr>
          <a:lstStyle/>
          <a:p>
            <a:pPr marR="0" lvl="0" defTabSz="914400" fontAlgn="auto">
              <a:lnSpc>
                <a:spcPct val="85000"/>
              </a:lnSpc>
              <a:spcBef>
                <a:spcPct val="0"/>
              </a:spcBef>
              <a:spcAft>
                <a:spcPts val="600"/>
              </a:spcAft>
              <a:buClrTx/>
              <a:buSzTx/>
              <a:tabLst/>
              <a:defRPr/>
            </a:pPr>
            <a:r>
              <a:rPr lang="en-US" sz="4800" spc="-50">
                <a:solidFill>
                  <a:srgbClr val="00557A"/>
                </a:solidFill>
                <a:latin typeface="Museo Slab 500" panose="02000000000000000000" pitchFamily="50" charset="0"/>
                <a:ea typeface="+mj-ea"/>
                <a:cs typeface="+mj-cs"/>
              </a:rPr>
              <a:t>No increase in the Tax Rate</a:t>
            </a:r>
            <a:endParaRPr kumimoji="0" lang="en-US" sz="4800" i="0" u="none" strike="noStrike" cap="none" spc="-50" normalizeH="0" noProof="0">
              <a:ln>
                <a:noFill/>
              </a:ln>
              <a:solidFill>
                <a:srgbClr val="00557A"/>
              </a:solidFill>
              <a:effectLst/>
              <a:uLnTx/>
              <a:uFillTx/>
              <a:latin typeface="Museo Slab 500" panose="02000000000000000000" pitchFamily="50" charset="0"/>
              <a:ea typeface="+mj-ea"/>
              <a:cs typeface="+mj-cs"/>
            </a:endParaRPr>
          </a:p>
        </p:txBody>
      </p:sp>
      <p:cxnSp>
        <p:nvCxnSpPr>
          <p:cNvPr id="17" name="Straight Connector 16">
            <a:extLst>
              <a:ext uri="{FF2B5EF4-FFF2-40B4-BE49-F238E27FC236}">
                <a16:creationId xmlns:a16="http://schemas.microsoft.com/office/drawing/2014/main" id="{F05BCF04-4702-43D0-BE8F-DBF6C2F651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D841E764-4629-49E0-994A-6F92FEFB9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1" name="Rectangle 20">
            <a:extLst>
              <a:ext uri="{FF2B5EF4-FFF2-40B4-BE49-F238E27FC236}">
                <a16:creationId xmlns:a16="http://schemas.microsoft.com/office/drawing/2014/main" id="{95635077-9890-4CC8-9792-28743EBFE0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2" name="Chart 1">
            <a:extLst>
              <a:ext uri="{FF2B5EF4-FFF2-40B4-BE49-F238E27FC236}">
                <a16:creationId xmlns:a16="http://schemas.microsoft.com/office/drawing/2014/main" id="{FC9F355E-99EC-68E9-B993-BFBF425CE8C3}"/>
              </a:ext>
            </a:extLst>
          </p:cNvPr>
          <p:cNvGraphicFramePr>
            <a:graphicFrameLocks/>
          </p:cNvGraphicFramePr>
          <p:nvPr>
            <p:extLst>
              <p:ext uri="{D42A27DB-BD31-4B8C-83A1-F6EECF244321}">
                <p14:modId xmlns:p14="http://schemas.microsoft.com/office/powerpoint/2010/main" val="611649687"/>
              </p:ext>
            </p:extLst>
          </p:nvPr>
        </p:nvGraphicFramePr>
        <p:xfrm>
          <a:off x="635457" y="640080"/>
          <a:ext cx="10916463" cy="3602736"/>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descr="A logo with a leaf and text&#10;&#10;Description automatically generated">
            <a:extLst>
              <a:ext uri="{FF2B5EF4-FFF2-40B4-BE49-F238E27FC236}">
                <a16:creationId xmlns:a16="http://schemas.microsoft.com/office/drawing/2014/main" id="{60CBA987-CF09-AD2A-44BD-20F8B28DF8FF}"/>
              </a:ext>
            </a:extLst>
          </p:cNvPr>
          <p:cNvPicPr>
            <a:picLocks noChangeAspect="1"/>
          </p:cNvPicPr>
          <p:nvPr/>
        </p:nvPicPr>
        <p:blipFill>
          <a:blip r:embed="rId4"/>
          <a:stretch>
            <a:fillRect/>
          </a:stretch>
        </p:blipFill>
        <p:spPr>
          <a:xfrm>
            <a:off x="9620238" y="5306485"/>
            <a:ext cx="2400491" cy="927365"/>
          </a:xfrm>
          <a:prstGeom prst="rect">
            <a:avLst/>
          </a:prstGeom>
        </p:spPr>
      </p:pic>
    </p:spTree>
    <p:extLst>
      <p:ext uri="{BB962C8B-B14F-4D97-AF65-F5344CB8AC3E}">
        <p14:creationId xmlns:p14="http://schemas.microsoft.com/office/powerpoint/2010/main" val="1770286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F240A2FC-E2C3-458D-96B4-5DF9028D93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0" name="Rectangle 49">
            <a:extLst>
              <a:ext uri="{FF2B5EF4-FFF2-40B4-BE49-F238E27FC236}">
                <a16:creationId xmlns:a16="http://schemas.microsoft.com/office/drawing/2014/main" id="{5F097929-F3D6-4D1F-8AFC-CF348171A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51" name="Straight Connector 50">
            <a:extLst>
              <a:ext uri="{FF2B5EF4-FFF2-40B4-BE49-F238E27FC236}">
                <a16:creationId xmlns:a16="http://schemas.microsoft.com/office/drawing/2014/main" id="{43074C91-9045-414B-B5F9-567DAE3EE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52" name="Rectangle 51">
            <a:extLst>
              <a:ext uri="{FF2B5EF4-FFF2-40B4-BE49-F238E27FC236}">
                <a16:creationId xmlns:a16="http://schemas.microsoft.com/office/drawing/2014/main" id="{34461041-8413-4023-ABA7-9E499B0AD9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Connector 52">
            <a:extLst>
              <a:ext uri="{FF2B5EF4-FFF2-40B4-BE49-F238E27FC236}">
                <a16:creationId xmlns:a16="http://schemas.microsoft.com/office/drawing/2014/main" id="{F05BCF04-4702-43D0-BE8F-DBF6C2F651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D841E764-4629-49E0-994A-6F92FEFB9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5" name="Rectangle 54">
            <a:extLst>
              <a:ext uri="{FF2B5EF4-FFF2-40B4-BE49-F238E27FC236}">
                <a16:creationId xmlns:a16="http://schemas.microsoft.com/office/drawing/2014/main" id="{95635077-9890-4CC8-9792-28743EBFE0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4" name="Content Placeholder 3">
            <a:extLst>
              <a:ext uri="{FF2B5EF4-FFF2-40B4-BE49-F238E27FC236}">
                <a16:creationId xmlns:a16="http://schemas.microsoft.com/office/drawing/2014/main" id="{14FF296A-2E96-264E-2F33-9F3488489FA0}"/>
              </a:ext>
            </a:extLst>
          </p:cNvPr>
          <p:cNvGraphicFramePr>
            <a:graphicFrameLocks noGrp="1"/>
          </p:cNvGraphicFramePr>
          <p:nvPr>
            <p:ph idx="4294967295"/>
            <p:extLst>
              <p:ext uri="{D42A27DB-BD31-4B8C-83A1-F6EECF244321}">
                <p14:modId xmlns:p14="http://schemas.microsoft.com/office/powerpoint/2010/main" val="1846562244"/>
              </p:ext>
            </p:extLst>
          </p:nvPr>
        </p:nvGraphicFramePr>
        <p:xfrm>
          <a:off x="721086" y="282028"/>
          <a:ext cx="10515599" cy="4108960"/>
        </p:xfrm>
        <a:graphic>
          <a:graphicData uri="http://schemas.openxmlformats.org/drawingml/2006/table">
            <a:tbl>
              <a:tblPr firstRow="1" bandRow="1">
                <a:tableStyleId>{8799B23B-EC83-4686-B30A-512413B5E67A}</a:tableStyleId>
              </a:tblPr>
              <a:tblGrid>
                <a:gridCol w="1141984">
                  <a:extLst>
                    <a:ext uri="{9D8B030D-6E8A-4147-A177-3AD203B41FA5}">
                      <a16:colId xmlns:a16="http://schemas.microsoft.com/office/drawing/2014/main" val="633521597"/>
                    </a:ext>
                  </a:extLst>
                </a:gridCol>
                <a:gridCol w="1626440">
                  <a:extLst>
                    <a:ext uri="{9D8B030D-6E8A-4147-A177-3AD203B41FA5}">
                      <a16:colId xmlns:a16="http://schemas.microsoft.com/office/drawing/2014/main" val="3259995732"/>
                    </a:ext>
                  </a:extLst>
                </a:gridCol>
                <a:gridCol w="227684">
                  <a:extLst>
                    <a:ext uri="{9D8B030D-6E8A-4147-A177-3AD203B41FA5}">
                      <a16:colId xmlns:a16="http://schemas.microsoft.com/office/drawing/2014/main" val="1670605069"/>
                    </a:ext>
                  </a:extLst>
                </a:gridCol>
                <a:gridCol w="1786053">
                  <a:extLst>
                    <a:ext uri="{9D8B030D-6E8A-4147-A177-3AD203B41FA5}">
                      <a16:colId xmlns:a16="http://schemas.microsoft.com/office/drawing/2014/main" val="3660292716"/>
                    </a:ext>
                  </a:extLst>
                </a:gridCol>
                <a:gridCol w="227684">
                  <a:extLst>
                    <a:ext uri="{9D8B030D-6E8A-4147-A177-3AD203B41FA5}">
                      <a16:colId xmlns:a16="http://schemas.microsoft.com/office/drawing/2014/main" val="3446712254"/>
                    </a:ext>
                  </a:extLst>
                </a:gridCol>
                <a:gridCol w="1170352">
                  <a:extLst>
                    <a:ext uri="{9D8B030D-6E8A-4147-A177-3AD203B41FA5}">
                      <a16:colId xmlns:a16="http://schemas.microsoft.com/office/drawing/2014/main" val="652528840"/>
                    </a:ext>
                  </a:extLst>
                </a:gridCol>
                <a:gridCol w="237058">
                  <a:extLst>
                    <a:ext uri="{9D8B030D-6E8A-4147-A177-3AD203B41FA5}">
                      <a16:colId xmlns:a16="http://schemas.microsoft.com/office/drawing/2014/main" val="1520225225"/>
                    </a:ext>
                  </a:extLst>
                </a:gridCol>
                <a:gridCol w="4098344">
                  <a:extLst>
                    <a:ext uri="{9D8B030D-6E8A-4147-A177-3AD203B41FA5}">
                      <a16:colId xmlns:a16="http://schemas.microsoft.com/office/drawing/2014/main" val="4095011417"/>
                    </a:ext>
                  </a:extLst>
                </a:gridCol>
              </a:tblGrid>
              <a:tr h="192745">
                <a:tc>
                  <a:txBody>
                    <a:bodyPr/>
                    <a:lstStyle/>
                    <a:p>
                      <a:pPr algn="ctr" fontAlgn="ctr"/>
                      <a:r>
                        <a:rPr lang="en-US" sz="900" b="1" u="none" strike="noStrike">
                          <a:effectLst/>
                        </a:rPr>
                        <a:t>Town</a:t>
                      </a:r>
                      <a:endParaRPr lang="en-US"/>
                    </a:p>
                  </a:txBody>
                  <a:tcPr marL="6298" marR="6298" marT="6298" marB="0" anchor="ctr"/>
                </a:tc>
                <a:tc>
                  <a:txBody>
                    <a:bodyPr/>
                    <a:lstStyle/>
                    <a:p>
                      <a:pPr algn="ctr" fontAlgn="b"/>
                      <a:r>
                        <a:rPr lang="en-US" sz="900" b="1" u="none" strike="noStrike">
                          <a:effectLst/>
                        </a:rPr>
                        <a:t>2025 Taxable Full Value</a:t>
                      </a:r>
                      <a:endParaRPr lang="en-US"/>
                    </a:p>
                  </a:txBody>
                  <a:tcPr marL="6298" marR="6298" marT="6298" marB="0" anchor="b"/>
                </a:tc>
                <a:tc>
                  <a:txBody>
                    <a:bodyPr/>
                    <a:lstStyle/>
                    <a:p>
                      <a:pPr algn="ctr" fontAlgn="b"/>
                      <a:endParaRPr lang="en-US" sz="900" b="1" i="0" u="none" strike="noStrike">
                        <a:effectLst/>
                        <a:latin typeface="Arial" panose="020B0604020202020204" pitchFamily="34" charset="0"/>
                      </a:endParaRPr>
                    </a:p>
                  </a:txBody>
                  <a:tcPr marL="6298" marR="6298" marT="6298" marB="0" anchor="b"/>
                </a:tc>
                <a:tc>
                  <a:txBody>
                    <a:bodyPr/>
                    <a:lstStyle/>
                    <a:p>
                      <a:pPr algn="ctr" fontAlgn="b"/>
                      <a:r>
                        <a:rPr lang="en-US" sz="900" b="1" u="none" strike="noStrike">
                          <a:effectLst/>
                        </a:rPr>
                        <a:t>2026 Taxable  Full Value</a:t>
                      </a:r>
                      <a:endParaRPr lang="en-US"/>
                    </a:p>
                  </a:txBody>
                  <a:tcPr marL="6298" marR="6298" marT="6298" marB="0" anchor="b"/>
                </a:tc>
                <a:tc>
                  <a:txBody>
                    <a:bodyPr/>
                    <a:lstStyle/>
                    <a:p>
                      <a:pPr algn="ctr" fontAlgn="b"/>
                      <a:endParaRPr lang="en-US" sz="900" b="1" i="0" u="none" strike="noStrike">
                        <a:effectLst/>
                        <a:latin typeface="Arial" panose="020B0604020202020204" pitchFamily="34" charset="0"/>
                      </a:endParaRPr>
                    </a:p>
                  </a:txBody>
                  <a:tcPr marL="6298" marR="6298" marT="6298" marB="0" anchor="b"/>
                </a:tc>
                <a:tc>
                  <a:txBody>
                    <a:bodyPr/>
                    <a:lstStyle/>
                    <a:p>
                      <a:pPr algn="ctr" fontAlgn="b"/>
                      <a:r>
                        <a:rPr lang="en-US" sz="900" b="1" u="none" strike="noStrike">
                          <a:effectLst/>
                        </a:rPr>
                        <a:t>Percent Change</a:t>
                      </a:r>
                      <a:endParaRPr lang="en-US"/>
                    </a:p>
                  </a:txBody>
                  <a:tcPr marL="6298" marR="6298" marT="6298" marB="0" anchor="b"/>
                </a:tc>
                <a:tc>
                  <a:txBody>
                    <a:bodyPr/>
                    <a:lstStyle/>
                    <a:p>
                      <a:pPr algn="ctr" fontAlgn="b"/>
                      <a:endParaRPr lang="en-US" sz="900" b="1" i="0" u="none" strike="noStrike">
                        <a:effectLst/>
                        <a:latin typeface="Arial" panose="020B0604020202020204" pitchFamily="34" charset="0"/>
                      </a:endParaRPr>
                    </a:p>
                  </a:txBody>
                  <a:tcPr marL="6298" marR="6298" marT="6298" marB="0" anchor="b"/>
                </a:tc>
                <a:tc>
                  <a:txBody>
                    <a:bodyPr/>
                    <a:lstStyle/>
                    <a:p>
                      <a:pPr algn="ctr" fontAlgn="ctr"/>
                      <a:r>
                        <a:rPr lang="en-US" sz="900" b="1" u="none" strike="noStrike">
                          <a:effectLst/>
                        </a:rPr>
                        <a:t>Explanation: </a:t>
                      </a:r>
                      <a:endParaRPr lang="en-US"/>
                    </a:p>
                  </a:txBody>
                  <a:tcPr marL="6298" marR="6298" marT="6298" marB="0" anchor="ctr"/>
                </a:tc>
                <a:extLst>
                  <a:ext uri="{0D108BD9-81ED-4DB2-BD59-A6C34878D82A}">
                    <a16:rowId xmlns:a16="http://schemas.microsoft.com/office/drawing/2014/main" val="3053119001"/>
                  </a:ext>
                </a:extLst>
              </a:tr>
              <a:tr h="192745">
                <a:tc gridSpan="8">
                  <a:txBody>
                    <a:bodyPr/>
                    <a:lstStyle/>
                    <a:p>
                      <a:pPr algn="ctr" fontAlgn="b"/>
                      <a:endParaRPr lang="en-US" sz="900" b="0" i="0" u="none" strike="noStrike">
                        <a:effectLst/>
                        <a:latin typeface="Arial" panose="020B0604020202020204" pitchFamily="34" charset="0"/>
                      </a:endParaRPr>
                    </a:p>
                  </a:txBody>
                  <a:tcPr marL="6298" marR="6298" marT="6298"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80375536"/>
                  </a:ext>
                </a:extLst>
              </a:tr>
              <a:tr h="182562">
                <a:tc>
                  <a:txBody>
                    <a:bodyPr/>
                    <a:lstStyle/>
                    <a:p>
                      <a:pPr algn="l" fontAlgn="b"/>
                      <a:r>
                        <a:rPr lang="en-US" sz="900" b="0" u="none" strike="noStrike">
                          <a:solidFill>
                            <a:srgbClr val="0000FF"/>
                          </a:solidFill>
                          <a:effectLst/>
                        </a:rPr>
                        <a:t>CROGHAN</a:t>
                      </a:r>
                      <a:endParaRPr lang="en-US"/>
                    </a:p>
                  </a:txBody>
                  <a:tcPr marL="6298" marR="6298" marT="6298" marB="0" anchor="b"/>
                </a:tc>
                <a:tc>
                  <a:txBody>
                    <a:bodyPr/>
                    <a:lstStyle/>
                    <a:p>
                      <a:pPr algn="r" fontAlgn="b"/>
                      <a:r>
                        <a:rPr lang="en-US" sz="900" b="0" u="none" strike="noStrike">
                          <a:effectLst/>
                        </a:rPr>
                        <a:t>423,389,892</a:t>
                      </a:r>
                    </a:p>
                  </a:txBody>
                  <a:tcPr marL="6298" marR="6298" marT="6298" marB="0" anchor="b"/>
                </a:tc>
                <a:tc>
                  <a:txBody>
                    <a:bodyPr/>
                    <a:lstStyle/>
                    <a:p>
                      <a:pPr algn="l" fontAlgn="b"/>
                      <a:endParaRPr lang="en-US" sz="900" b="0" i="0" u="none" strike="noStrike">
                        <a:effectLst/>
                        <a:latin typeface="Arial" panose="020B0604020202020204" pitchFamily="34" charset="0"/>
                      </a:endParaRPr>
                    </a:p>
                  </a:txBody>
                  <a:tcPr marL="6298" marR="6298" marT="6298" marB="0" anchor="b"/>
                </a:tc>
                <a:tc>
                  <a:txBody>
                    <a:bodyPr/>
                    <a:lstStyle/>
                    <a:p>
                      <a:pPr algn="r" fontAlgn="b"/>
                      <a:r>
                        <a:rPr lang="en-US" sz="900" b="0" u="none" strike="noStrike">
                          <a:effectLst/>
                        </a:rPr>
                        <a:t>452,235,584</a:t>
                      </a:r>
                    </a:p>
                  </a:txBody>
                  <a:tcPr marL="6298" marR="6298" marT="6298" marB="0" anchor="b"/>
                </a:tc>
                <a:tc>
                  <a:txBody>
                    <a:bodyPr/>
                    <a:lstStyle/>
                    <a:p>
                      <a:pPr algn="l" fontAlgn="b"/>
                      <a:endParaRPr lang="en-US" sz="900" b="0" i="0" u="none" strike="noStrike">
                        <a:effectLst/>
                        <a:latin typeface="Arial" panose="020B0604020202020204" pitchFamily="34" charset="0"/>
                      </a:endParaRPr>
                    </a:p>
                  </a:txBody>
                  <a:tcPr marL="6298" marR="6298" marT="6298" marB="0" anchor="b"/>
                </a:tc>
                <a:tc>
                  <a:txBody>
                    <a:bodyPr/>
                    <a:lstStyle/>
                    <a:p>
                      <a:pPr algn="r" fontAlgn="b"/>
                      <a:r>
                        <a:rPr lang="en-US" sz="900" b="0" u="none" strike="noStrike">
                          <a:effectLst/>
                        </a:rPr>
                        <a:t>6.81%</a:t>
                      </a:r>
                      <a:endParaRPr lang="en-US"/>
                    </a:p>
                  </a:txBody>
                  <a:tcPr marL="6298" marR="6298" marT="6298" marB="0" anchor="b"/>
                </a:tc>
                <a:tc>
                  <a:txBody>
                    <a:bodyPr/>
                    <a:lstStyle/>
                    <a:p>
                      <a:pPr algn="ctr" fontAlgn="b"/>
                      <a:endParaRPr lang="en-US" sz="900" b="0" i="0" u="none" strike="noStrike">
                        <a:effectLst/>
                        <a:latin typeface="Arial" panose="020B0604020202020204" pitchFamily="34" charset="0"/>
                      </a:endParaRPr>
                    </a:p>
                  </a:txBody>
                  <a:tcPr marL="6298" marR="6298" marT="6298" marB="0" anchor="b"/>
                </a:tc>
                <a:tc>
                  <a:txBody>
                    <a:bodyPr/>
                    <a:lstStyle/>
                    <a:p>
                      <a:pPr algn="l" fontAlgn="b"/>
                      <a:r>
                        <a:rPr lang="en-US" sz="900" b="0" u="none" strike="noStrike">
                          <a:effectLst/>
                        </a:rPr>
                        <a:t>Equalization rate decreased from 46.5% to 44%  </a:t>
                      </a:r>
                    </a:p>
                  </a:txBody>
                  <a:tcPr marL="6298" marR="6298" marT="6298" marB="0" anchor="b"/>
                </a:tc>
                <a:extLst>
                  <a:ext uri="{0D108BD9-81ED-4DB2-BD59-A6C34878D82A}">
                    <a16:rowId xmlns:a16="http://schemas.microsoft.com/office/drawing/2014/main" val="577043380"/>
                  </a:ext>
                </a:extLst>
              </a:tr>
              <a:tr h="192745">
                <a:tc>
                  <a:txBody>
                    <a:bodyPr/>
                    <a:lstStyle/>
                    <a:p>
                      <a:pPr algn="l" fontAlgn="b"/>
                      <a:r>
                        <a:rPr lang="en-US" sz="900" b="0" u="none" strike="noStrike">
                          <a:solidFill>
                            <a:srgbClr val="0000FF"/>
                          </a:solidFill>
                          <a:effectLst/>
                        </a:rPr>
                        <a:t>DENMARK</a:t>
                      </a:r>
                      <a:endParaRPr lang="en-US"/>
                    </a:p>
                  </a:txBody>
                  <a:tcPr marL="6298" marR="6298" marT="6298" marB="0" anchor="b"/>
                </a:tc>
                <a:tc>
                  <a:txBody>
                    <a:bodyPr/>
                    <a:lstStyle/>
                    <a:p>
                      <a:pPr algn="r" fontAlgn="b"/>
                      <a:r>
                        <a:rPr lang="en-US" sz="900" b="0" u="none" strike="noStrike">
                          <a:effectLst/>
                        </a:rPr>
                        <a:t>206,399,404</a:t>
                      </a:r>
                    </a:p>
                  </a:txBody>
                  <a:tcPr marL="6298" marR="6298" marT="6298" marB="0" anchor="b"/>
                </a:tc>
                <a:tc>
                  <a:txBody>
                    <a:bodyPr/>
                    <a:lstStyle/>
                    <a:p>
                      <a:pPr algn="l" fontAlgn="b"/>
                      <a:endParaRPr lang="en-US" sz="900" b="0" i="0" u="none" strike="noStrike">
                        <a:effectLst/>
                        <a:latin typeface="Arial" panose="020B0604020202020204" pitchFamily="34" charset="0"/>
                      </a:endParaRPr>
                    </a:p>
                  </a:txBody>
                  <a:tcPr marL="6298" marR="6298" marT="6298" marB="0" anchor="b"/>
                </a:tc>
                <a:tc>
                  <a:txBody>
                    <a:bodyPr/>
                    <a:lstStyle/>
                    <a:p>
                      <a:pPr algn="r" fontAlgn="b"/>
                      <a:r>
                        <a:rPr lang="en-US" sz="900" b="0" u="none" strike="noStrike">
                          <a:effectLst/>
                        </a:rPr>
                        <a:t>222,334,392</a:t>
                      </a:r>
                    </a:p>
                  </a:txBody>
                  <a:tcPr marL="6298" marR="6298" marT="6298" marB="0" anchor="b"/>
                </a:tc>
                <a:tc>
                  <a:txBody>
                    <a:bodyPr/>
                    <a:lstStyle/>
                    <a:p>
                      <a:pPr algn="l" fontAlgn="b"/>
                      <a:endParaRPr lang="en-US" sz="900" b="0" i="0" u="none" strike="noStrike">
                        <a:effectLst/>
                        <a:latin typeface="Arial" panose="020B0604020202020204" pitchFamily="34" charset="0"/>
                      </a:endParaRPr>
                    </a:p>
                  </a:txBody>
                  <a:tcPr marL="6298" marR="6298" marT="6298" marB="0" anchor="b"/>
                </a:tc>
                <a:tc>
                  <a:txBody>
                    <a:bodyPr/>
                    <a:lstStyle/>
                    <a:p>
                      <a:pPr algn="r" fontAlgn="b"/>
                      <a:r>
                        <a:rPr lang="en-US" sz="900" b="0" u="none" strike="noStrike">
                          <a:effectLst/>
                        </a:rPr>
                        <a:t>7.72%</a:t>
                      </a:r>
                      <a:endParaRPr lang="en-US"/>
                    </a:p>
                  </a:txBody>
                  <a:tcPr marL="6298" marR="6298" marT="6298" marB="0" anchor="b"/>
                </a:tc>
                <a:tc>
                  <a:txBody>
                    <a:bodyPr/>
                    <a:lstStyle/>
                    <a:p>
                      <a:pPr algn="ctr" fontAlgn="b"/>
                      <a:endParaRPr lang="en-US" sz="900" b="0" i="0" u="none" strike="noStrike">
                        <a:effectLst/>
                        <a:latin typeface="Arial" panose="020B0604020202020204" pitchFamily="34" charset="0"/>
                      </a:endParaRPr>
                    </a:p>
                  </a:txBody>
                  <a:tcPr marL="6298" marR="6298" marT="6298" marB="0" anchor="b"/>
                </a:tc>
                <a:tc>
                  <a:txBody>
                    <a:bodyPr/>
                    <a:lstStyle/>
                    <a:p>
                      <a:pPr algn="l" fontAlgn="b"/>
                      <a:r>
                        <a:rPr lang="en-US" sz="900" b="0" u="none" strike="noStrike">
                          <a:effectLst/>
                        </a:rPr>
                        <a:t>Equalization rate decreased from 81.5% to 76.5%</a:t>
                      </a:r>
                      <a:endParaRPr lang="en-US"/>
                    </a:p>
                  </a:txBody>
                  <a:tcPr marL="6298" marR="6298" marT="6298" marB="0" anchor="b"/>
                </a:tc>
                <a:extLst>
                  <a:ext uri="{0D108BD9-81ED-4DB2-BD59-A6C34878D82A}">
                    <a16:rowId xmlns:a16="http://schemas.microsoft.com/office/drawing/2014/main" val="867220482"/>
                  </a:ext>
                </a:extLst>
              </a:tr>
              <a:tr h="192745">
                <a:tc>
                  <a:txBody>
                    <a:bodyPr/>
                    <a:lstStyle/>
                    <a:p>
                      <a:pPr algn="l" fontAlgn="b"/>
                      <a:r>
                        <a:rPr lang="en-US" sz="900" b="0" u="none" strike="noStrike">
                          <a:solidFill>
                            <a:srgbClr val="0000FF"/>
                          </a:solidFill>
                          <a:effectLst/>
                        </a:rPr>
                        <a:t>DIANA</a:t>
                      </a:r>
                      <a:endParaRPr lang="en-US"/>
                    </a:p>
                  </a:txBody>
                  <a:tcPr marL="6298" marR="6298" marT="6298" marB="0" anchor="b"/>
                </a:tc>
                <a:tc>
                  <a:txBody>
                    <a:bodyPr/>
                    <a:lstStyle/>
                    <a:p>
                      <a:pPr algn="r" fontAlgn="b"/>
                      <a:r>
                        <a:rPr lang="en-US" sz="900" b="0" i="0" u="none" strike="noStrike">
                          <a:effectLst/>
                          <a:latin typeface="Arial"/>
                        </a:rPr>
                        <a:t>228,250,716</a:t>
                      </a:r>
                    </a:p>
                  </a:txBody>
                  <a:tcPr marL="6298" marR="6298" marT="6298" marB="0" anchor="b"/>
                </a:tc>
                <a:tc>
                  <a:txBody>
                    <a:bodyPr/>
                    <a:lstStyle/>
                    <a:p>
                      <a:pPr algn="l" fontAlgn="b"/>
                      <a:endParaRPr lang="en-US" sz="900" b="0" i="0" u="none" strike="noStrike">
                        <a:effectLst/>
                        <a:latin typeface="Arial" panose="020B0604020202020204" pitchFamily="34" charset="0"/>
                      </a:endParaRPr>
                    </a:p>
                  </a:txBody>
                  <a:tcPr marL="6298" marR="6298" marT="6298" marB="0" anchor="b"/>
                </a:tc>
                <a:tc>
                  <a:txBody>
                    <a:bodyPr/>
                    <a:lstStyle/>
                    <a:p>
                      <a:pPr algn="r" fontAlgn="b"/>
                      <a:r>
                        <a:rPr lang="en-US" sz="900" b="0" u="none" strike="noStrike">
                          <a:effectLst/>
                        </a:rPr>
                        <a:t>239,114,582</a:t>
                      </a:r>
                    </a:p>
                  </a:txBody>
                  <a:tcPr marL="6298" marR="6298" marT="6298" marB="0" anchor="b"/>
                </a:tc>
                <a:tc>
                  <a:txBody>
                    <a:bodyPr/>
                    <a:lstStyle/>
                    <a:p>
                      <a:pPr algn="l" fontAlgn="b"/>
                      <a:endParaRPr lang="en-US" sz="900" b="0" i="0" u="none" strike="noStrike">
                        <a:effectLst/>
                        <a:latin typeface="Arial" panose="020B0604020202020204" pitchFamily="34" charset="0"/>
                      </a:endParaRPr>
                    </a:p>
                  </a:txBody>
                  <a:tcPr marL="6298" marR="6298" marT="6298" marB="0" anchor="b"/>
                </a:tc>
                <a:tc>
                  <a:txBody>
                    <a:bodyPr/>
                    <a:lstStyle/>
                    <a:p>
                      <a:pPr algn="r" fontAlgn="b"/>
                      <a:r>
                        <a:rPr lang="en-US" sz="900" b="0" u="none" strike="noStrike">
                          <a:effectLst/>
                        </a:rPr>
                        <a:t>4.76%</a:t>
                      </a:r>
                      <a:endParaRPr lang="en-US"/>
                    </a:p>
                  </a:txBody>
                  <a:tcPr marL="6298" marR="6298" marT="6298" marB="0" anchor="b"/>
                </a:tc>
                <a:tc>
                  <a:txBody>
                    <a:bodyPr/>
                    <a:lstStyle/>
                    <a:p>
                      <a:pPr algn="ctr" fontAlgn="b"/>
                      <a:endParaRPr lang="en-US" sz="900" b="0" i="0" u="none" strike="noStrike">
                        <a:effectLst/>
                        <a:latin typeface="Arial" panose="020B0604020202020204" pitchFamily="34" charset="0"/>
                      </a:endParaRPr>
                    </a:p>
                  </a:txBody>
                  <a:tcPr marL="6298" marR="6298" marT="6298" marB="0" anchor="b"/>
                </a:tc>
                <a:tc>
                  <a:txBody>
                    <a:bodyPr/>
                    <a:lstStyle/>
                    <a:p>
                      <a:pPr algn="l" fontAlgn="b"/>
                      <a:r>
                        <a:rPr lang="en-US" sz="900" b="0" u="none" strike="noStrike">
                          <a:effectLst/>
                        </a:rPr>
                        <a:t>Equalization rate decreased from 99% to 97%</a:t>
                      </a:r>
                    </a:p>
                  </a:txBody>
                  <a:tcPr marL="6298" marR="6298" marT="6298" marB="0" anchor="b"/>
                </a:tc>
                <a:extLst>
                  <a:ext uri="{0D108BD9-81ED-4DB2-BD59-A6C34878D82A}">
                    <a16:rowId xmlns:a16="http://schemas.microsoft.com/office/drawing/2014/main" val="2868497123"/>
                  </a:ext>
                </a:extLst>
              </a:tr>
              <a:tr h="192745">
                <a:tc>
                  <a:txBody>
                    <a:bodyPr/>
                    <a:lstStyle/>
                    <a:p>
                      <a:pPr algn="l" fontAlgn="b"/>
                      <a:r>
                        <a:rPr lang="en-US" sz="900" b="0" u="none" strike="noStrike">
                          <a:solidFill>
                            <a:srgbClr val="0000FF"/>
                          </a:solidFill>
                          <a:effectLst/>
                        </a:rPr>
                        <a:t>GREIG</a:t>
                      </a:r>
                      <a:endParaRPr lang="en-US"/>
                    </a:p>
                  </a:txBody>
                  <a:tcPr marL="6298" marR="6298" marT="6298" marB="0" anchor="b"/>
                </a:tc>
                <a:tc>
                  <a:txBody>
                    <a:bodyPr/>
                    <a:lstStyle/>
                    <a:p>
                      <a:pPr algn="r" fontAlgn="b"/>
                      <a:r>
                        <a:rPr lang="en-US" sz="900" b="0" u="none" strike="noStrike">
                          <a:effectLst/>
                        </a:rPr>
                        <a:t>331,702,845</a:t>
                      </a:r>
                    </a:p>
                  </a:txBody>
                  <a:tcPr marL="6298" marR="6298" marT="6298" marB="0" anchor="b"/>
                </a:tc>
                <a:tc>
                  <a:txBody>
                    <a:bodyPr/>
                    <a:lstStyle/>
                    <a:p>
                      <a:pPr algn="l" fontAlgn="b"/>
                      <a:endParaRPr lang="en-US" sz="900" b="0" i="0" u="none" strike="noStrike">
                        <a:effectLst/>
                        <a:latin typeface="Arial" panose="020B0604020202020204" pitchFamily="34" charset="0"/>
                      </a:endParaRPr>
                    </a:p>
                  </a:txBody>
                  <a:tcPr marL="6298" marR="6298" marT="6298" marB="0" anchor="b"/>
                </a:tc>
                <a:tc>
                  <a:txBody>
                    <a:bodyPr/>
                    <a:lstStyle/>
                    <a:p>
                      <a:pPr algn="r" fontAlgn="b"/>
                      <a:r>
                        <a:rPr lang="en-US" sz="900" b="0" u="none" strike="noStrike">
                          <a:effectLst/>
                        </a:rPr>
                        <a:t>357,758,615</a:t>
                      </a:r>
                    </a:p>
                  </a:txBody>
                  <a:tcPr marL="6298" marR="6298" marT="6298" marB="0" anchor="b"/>
                </a:tc>
                <a:tc>
                  <a:txBody>
                    <a:bodyPr/>
                    <a:lstStyle/>
                    <a:p>
                      <a:pPr algn="l" fontAlgn="b"/>
                      <a:endParaRPr lang="en-US" sz="900" b="0" i="0" u="none" strike="noStrike">
                        <a:effectLst/>
                        <a:latin typeface="Arial" panose="020B0604020202020204" pitchFamily="34" charset="0"/>
                      </a:endParaRPr>
                    </a:p>
                  </a:txBody>
                  <a:tcPr marL="6298" marR="6298" marT="6298" marB="0" anchor="b"/>
                </a:tc>
                <a:tc>
                  <a:txBody>
                    <a:bodyPr/>
                    <a:lstStyle/>
                    <a:p>
                      <a:pPr algn="r" fontAlgn="b"/>
                      <a:r>
                        <a:rPr lang="en-US" sz="900" b="0" u="none" strike="noStrike">
                          <a:effectLst/>
                        </a:rPr>
                        <a:t>7.86%</a:t>
                      </a:r>
                      <a:endParaRPr lang="en-US"/>
                    </a:p>
                  </a:txBody>
                  <a:tcPr marL="6298" marR="6298" marT="6298" marB="0" anchor="b"/>
                </a:tc>
                <a:tc>
                  <a:txBody>
                    <a:bodyPr/>
                    <a:lstStyle/>
                    <a:p>
                      <a:pPr algn="ctr" fontAlgn="b"/>
                      <a:endParaRPr lang="en-US" sz="900" b="0" i="0" u="none" strike="noStrike">
                        <a:effectLst/>
                        <a:latin typeface="Arial" panose="020B0604020202020204" pitchFamily="34" charset="0"/>
                      </a:endParaRPr>
                    </a:p>
                  </a:txBody>
                  <a:tcPr marL="6298" marR="6298" marT="6298" marB="0" anchor="b"/>
                </a:tc>
                <a:tc>
                  <a:txBody>
                    <a:bodyPr/>
                    <a:lstStyle/>
                    <a:p>
                      <a:pPr algn="l" fontAlgn="b"/>
                      <a:r>
                        <a:rPr lang="en-US" sz="900" b="0" u="none" strike="noStrike">
                          <a:effectLst/>
                        </a:rPr>
                        <a:t>Equalization rate decreased from 69.5% to 65%</a:t>
                      </a:r>
                      <a:endParaRPr lang="en-US"/>
                    </a:p>
                  </a:txBody>
                  <a:tcPr marL="6298" marR="6298" marT="6298" marB="0" anchor="b"/>
                </a:tc>
                <a:extLst>
                  <a:ext uri="{0D108BD9-81ED-4DB2-BD59-A6C34878D82A}">
                    <a16:rowId xmlns:a16="http://schemas.microsoft.com/office/drawing/2014/main" val="529295810"/>
                  </a:ext>
                </a:extLst>
              </a:tr>
              <a:tr h="190500">
                <a:tc>
                  <a:txBody>
                    <a:bodyPr/>
                    <a:lstStyle/>
                    <a:p>
                      <a:pPr algn="l" fontAlgn="b"/>
                      <a:r>
                        <a:rPr lang="en-US" sz="900" b="0" u="none" strike="noStrike">
                          <a:solidFill>
                            <a:srgbClr val="0000FF"/>
                          </a:solidFill>
                          <a:effectLst/>
                        </a:rPr>
                        <a:t>HARRISBURG</a:t>
                      </a:r>
                      <a:endParaRPr lang="en-US"/>
                    </a:p>
                  </a:txBody>
                  <a:tcPr marL="6298" marR="6298" marT="6298" marB="0" anchor="b"/>
                </a:tc>
                <a:tc>
                  <a:txBody>
                    <a:bodyPr/>
                    <a:lstStyle/>
                    <a:p>
                      <a:pPr algn="r" fontAlgn="b"/>
                      <a:r>
                        <a:rPr lang="en-US" sz="900" b="0" u="none" strike="noStrike">
                          <a:effectLst/>
                        </a:rPr>
                        <a:t>60,675,182</a:t>
                      </a:r>
                    </a:p>
                  </a:txBody>
                  <a:tcPr marL="6298" marR="6298" marT="6298" marB="0" anchor="b"/>
                </a:tc>
                <a:tc>
                  <a:txBody>
                    <a:bodyPr/>
                    <a:lstStyle/>
                    <a:p>
                      <a:pPr algn="l" fontAlgn="b"/>
                      <a:endParaRPr lang="en-US" sz="900" b="0" i="0" u="none" strike="noStrike">
                        <a:effectLst/>
                        <a:latin typeface="Arial" panose="020B0604020202020204" pitchFamily="34" charset="0"/>
                      </a:endParaRPr>
                    </a:p>
                  </a:txBody>
                  <a:tcPr marL="6298" marR="6298" marT="6298" marB="0" anchor="b"/>
                </a:tc>
                <a:tc>
                  <a:txBody>
                    <a:bodyPr/>
                    <a:lstStyle/>
                    <a:p>
                      <a:pPr algn="r" fontAlgn="b"/>
                      <a:r>
                        <a:rPr lang="en-US" sz="900" b="0" u="none" strike="noStrike">
                          <a:effectLst/>
                        </a:rPr>
                        <a:t>64,972,303</a:t>
                      </a:r>
                    </a:p>
                  </a:txBody>
                  <a:tcPr marL="6298" marR="6298" marT="6298" marB="0" anchor="b"/>
                </a:tc>
                <a:tc>
                  <a:txBody>
                    <a:bodyPr/>
                    <a:lstStyle/>
                    <a:p>
                      <a:pPr algn="l" fontAlgn="b"/>
                      <a:endParaRPr lang="en-US" sz="900" b="0" i="0" u="none" strike="noStrike">
                        <a:effectLst/>
                        <a:latin typeface="Arial" panose="020B0604020202020204" pitchFamily="34" charset="0"/>
                      </a:endParaRPr>
                    </a:p>
                  </a:txBody>
                  <a:tcPr marL="6298" marR="6298" marT="6298" marB="0" anchor="b"/>
                </a:tc>
                <a:tc>
                  <a:txBody>
                    <a:bodyPr/>
                    <a:lstStyle/>
                    <a:p>
                      <a:pPr algn="r" fontAlgn="b"/>
                      <a:r>
                        <a:rPr lang="en-US" sz="900" b="0" u="none" strike="noStrike">
                          <a:effectLst/>
                        </a:rPr>
                        <a:t>7.08%</a:t>
                      </a:r>
                      <a:endParaRPr lang="en-US"/>
                    </a:p>
                  </a:txBody>
                  <a:tcPr marL="6298" marR="6298" marT="6298" marB="0" anchor="b"/>
                </a:tc>
                <a:tc>
                  <a:txBody>
                    <a:bodyPr/>
                    <a:lstStyle/>
                    <a:p>
                      <a:pPr algn="ctr" fontAlgn="b"/>
                      <a:endParaRPr lang="en-US" sz="900" b="0" i="0" u="none" strike="noStrike">
                        <a:effectLst/>
                        <a:latin typeface="Arial" panose="020B0604020202020204" pitchFamily="34" charset="0"/>
                      </a:endParaRPr>
                    </a:p>
                  </a:txBody>
                  <a:tcPr marL="6298" marR="6298" marT="6298" marB="0" anchor="b"/>
                </a:tc>
                <a:tc>
                  <a:txBody>
                    <a:bodyPr/>
                    <a:lstStyle/>
                    <a:p>
                      <a:pPr algn="l" fontAlgn="b"/>
                      <a:r>
                        <a:rPr lang="en-US" sz="900" b="0" u="none" strike="noStrike">
                          <a:effectLst/>
                        </a:rPr>
                        <a:t>Equalization rate decreased from 74% to 70%</a:t>
                      </a:r>
                      <a:endParaRPr lang="en-US"/>
                    </a:p>
                  </a:txBody>
                  <a:tcPr marL="6298" marR="6298" marT="6298" marB="0" anchor="b"/>
                </a:tc>
                <a:extLst>
                  <a:ext uri="{0D108BD9-81ED-4DB2-BD59-A6C34878D82A}">
                    <a16:rowId xmlns:a16="http://schemas.microsoft.com/office/drawing/2014/main" val="1277982398"/>
                  </a:ext>
                </a:extLst>
              </a:tr>
              <a:tr h="166687">
                <a:tc>
                  <a:txBody>
                    <a:bodyPr/>
                    <a:lstStyle/>
                    <a:p>
                      <a:pPr algn="l" fontAlgn="b"/>
                      <a:r>
                        <a:rPr lang="en-US" sz="900" b="0" u="none" strike="noStrike">
                          <a:solidFill>
                            <a:srgbClr val="0000FF"/>
                          </a:solidFill>
                          <a:effectLst/>
                        </a:rPr>
                        <a:t>LEWIS</a:t>
                      </a:r>
                      <a:endParaRPr lang="en-US"/>
                    </a:p>
                  </a:txBody>
                  <a:tcPr marL="6298" marR="6298" marT="6298" marB="0" anchor="b"/>
                </a:tc>
                <a:tc>
                  <a:txBody>
                    <a:bodyPr/>
                    <a:lstStyle/>
                    <a:p>
                      <a:pPr algn="r" fontAlgn="b"/>
                      <a:r>
                        <a:rPr lang="en-US" sz="900" b="0" i="0" u="none" strike="noStrike">
                          <a:effectLst/>
                          <a:latin typeface="Arial"/>
                        </a:rPr>
                        <a:t>113,111,091</a:t>
                      </a:r>
                    </a:p>
                  </a:txBody>
                  <a:tcPr marL="6298" marR="6298" marT="6298" marB="0" anchor="b"/>
                </a:tc>
                <a:tc>
                  <a:txBody>
                    <a:bodyPr/>
                    <a:lstStyle/>
                    <a:p>
                      <a:pPr algn="l" fontAlgn="b"/>
                      <a:endParaRPr lang="en-US" sz="900" b="0" i="0" u="none" strike="noStrike">
                        <a:effectLst/>
                        <a:latin typeface="Arial" panose="020B0604020202020204" pitchFamily="34" charset="0"/>
                      </a:endParaRPr>
                    </a:p>
                  </a:txBody>
                  <a:tcPr marL="6298" marR="6298" marT="6298" marB="0" anchor="b"/>
                </a:tc>
                <a:tc>
                  <a:txBody>
                    <a:bodyPr/>
                    <a:lstStyle/>
                    <a:p>
                      <a:pPr algn="r" fontAlgn="b"/>
                      <a:r>
                        <a:rPr lang="en-US" sz="900" b="0" u="none" strike="noStrike">
                          <a:effectLst/>
                        </a:rPr>
                        <a:t>116,868,507</a:t>
                      </a:r>
                    </a:p>
                  </a:txBody>
                  <a:tcPr marL="6298" marR="6298" marT="6298" marB="0" anchor="b"/>
                </a:tc>
                <a:tc>
                  <a:txBody>
                    <a:bodyPr/>
                    <a:lstStyle/>
                    <a:p>
                      <a:pPr algn="l" fontAlgn="b"/>
                      <a:endParaRPr lang="en-US" sz="900" b="0" i="0" u="none" strike="noStrike">
                        <a:effectLst/>
                        <a:latin typeface="Arial" panose="020B0604020202020204" pitchFamily="34" charset="0"/>
                      </a:endParaRPr>
                    </a:p>
                  </a:txBody>
                  <a:tcPr marL="6298" marR="6298" marT="6298" marB="0" anchor="b"/>
                </a:tc>
                <a:tc>
                  <a:txBody>
                    <a:bodyPr/>
                    <a:lstStyle/>
                    <a:p>
                      <a:pPr algn="r" fontAlgn="b"/>
                      <a:r>
                        <a:rPr lang="en-US" sz="900" b="0" u="none" strike="noStrike">
                          <a:effectLst/>
                        </a:rPr>
                        <a:t>3.32%</a:t>
                      </a:r>
                      <a:endParaRPr lang="en-US"/>
                    </a:p>
                  </a:txBody>
                  <a:tcPr marL="6298" marR="6298" marT="6298" marB="0" anchor="b"/>
                </a:tc>
                <a:tc>
                  <a:txBody>
                    <a:bodyPr/>
                    <a:lstStyle/>
                    <a:p>
                      <a:pPr algn="ctr" fontAlgn="b"/>
                      <a:endParaRPr lang="en-US" sz="900" b="0" i="0" u="none" strike="noStrike">
                        <a:effectLst/>
                        <a:latin typeface="Arial" panose="020B0604020202020204" pitchFamily="34" charset="0"/>
                      </a:endParaRPr>
                    </a:p>
                  </a:txBody>
                  <a:tcPr marL="6298" marR="6298" marT="6298" marB="0" anchor="b"/>
                </a:tc>
                <a:tc>
                  <a:txBody>
                    <a:bodyPr/>
                    <a:lstStyle/>
                    <a:p>
                      <a:pPr algn="l" fontAlgn="b"/>
                      <a:r>
                        <a:rPr lang="en-US" sz="900" b="0" u="none" strike="noStrike">
                          <a:effectLst/>
                        </a:rPr>
                        <a:t>Equalization rate decreased from 54.09% to 53.3% </a:t>
                      </a:r>
                      <a:endParaRPr lang="en-US"/>
                    </a:p>
                  </a:txBody>
                  <a:tcPr marL="6298" marR="6298" marT="6298" marB="0" anchor="b"/>
                </a:tc>
                <a:extLst>
                  <a:ext uri="{0D108BD9-81ED-4DB2-BD59-A6C34878D82A}">
                    <a16:rowId xmlns:a16="http://schemas.microsoft.com/office/drawing/2014/main" val="2977062658"/>
                  </a:ext>
                </a:extLst>
              </a:tr>
              <a:tr h="182562">
                <a:tc>
                  <a:txBody>
                    <a:bodyPr/>
                    <a:lstStyle/>
                    <a:p>
                      <a:pPr algn="l" fontAlgn="b"/>
                      <a:r>
                        <a:rPr lang="en-US" sz="900" b="0" u="none" strike="noStrike">
                          <a:solidFill>
                            <a:srgbClr val="0000FF"/>
                          </a:solidFill>
                          <a:effectLst/>
                        </a:rPr>
                        <a:t>LEYDEN</a:t>
                      </a:r>
                      <a:endParaRPr lang="en-US"/>
                    </a:p>
                  </a:txBody>
                  <a:tcPr marL="6298" marR="6298" marT="6298" marB="0" anchor="b"/>
                </a:tc>
                <a:tc>
                  <a:txBody>
                    <a:bodyPr/>
                    <a:lstStyle/>
                    <a:p>
                      <a:pPr algn="r" fontAlgn="b"/>
                      <a:r>
                        <a:rPr lang="en-US" sz="900" b="0" i="0" u="none" strike="noStrike">
                          <a:effectLst/>
                          <a:latin typeface="Arial"/>
                        </a:rPr>
                        <a:t>143,172,215</a:t>
                      </a:r>
                    </a:p>
                  </a:txBody>
                  <a:tcPr marL="6298" marR="6298" marT="6298" marB="0" anchor="b"/>
                </a:tc>
                <a:tc>
                  <a:txBody>
                    <a:bodyPr/>
                    <a:lstStyle/>
                    <a:p>
                      <a:pPr algn="l" fontAlgn="b"/>
                      <a:endParaRPr lang="en-US" sz="900" b="0" i="0" u="none" strike="noStrike">
                        <a:effectLst/>
                        <a:latin typeface="Arial" panose="020B0604020202020204" pitchFamily="34" charset="0"/>
                      </a:endParaRPr>
                    </a:p>
                  </a:txBody>
                  <a:tcPr marL="6298" marR="6298" marT="6298" marB="0" anchor="b"/>
                </a:tc>
                <a:tc>
                  <a:txBody>
                    <a:bodyPr/>
                    <a:lstStyle/>
                    <a:p>
                      <a:pPr algn="r" fontAlgn="b"/>
                      <a:r>
                        <a:rPr lang="en-US" sz="900" b="0" u="none" strike="noStrike">
                          <a:effectLst/>
                        </a:rPr>
                        <a:t>151,126,889</a:t>
                      </a:r>
                    </a:p>
                  </a:txBody>
                  <a:tcPr marL="6298" marR="6298" marT="6298" marB="0" anchor="b"/>
                </a:tc>
                <a:tc>
                  <a:txBody>
                    <a:bodyPr/>
                    <a:lstStyle/>
                    <a:p>
                      <a:pPr algn="l" fontAlgn="b"/>
                      <a:endParaRPr lang="en-US" sz="900" b="0" i="0" u="none" strike="noStrike">
                        <a:effectLst/>
                        <a:latin typeface="Arial" panose="020B0604020202020204" pitchFamily="34" charset="0"/>
                      </a:endParaRPr>
                    </a:p>
                  </a:txBody>
                  <a:tcPr marL="6298" marR="6298" marT="6298" marB="0" anchor="b"/>
                </a:tc>
                <a:tc>
                  <a:txBody>
                    <a:bodyPr/>
                    <a:lstStyle/>
                    <a:p>
                      <a:pPr algn="r" fontAlgn="b"/>
                      <a:r>
                        <a:rPr lang="en-US" sz="900" b="0" u="none" strike="noStrike">
                          <a:effectLst/>
                        </a:rPr>
                        <a:t>5.56%</a:t>
                      </a:r>
                      <a:endParaRPr lang="en-US"/>
                    </a:p>
                  </a:txBody>
                  <a:tcPr marL="6298" marR="6298" marT="6298" marB="0" anchor="b"/>
                </a:tc>
                <a:tc>
                  <a:txBody>
                    <a:bodyPr/>
                    <a:lstStyle/>
                    <a:p>
                      <a:pPr algn="ctr" fontAlgn="b"/>
                      <a:endParaRPr lang="en-US" sz="900" b="0" i="0" u="none" strike="noStrike">
                        <a:effectLst/>
                        <a:latin typeface="Arial" panose="020B0604020202020204" pitchFamily="34" charset="0"/>
                      </a:endParaRPr>
                    </a:p>
                  </a:txBody>
                  <a:tcPr marL="6298" marR="6298" marT="6298" marB="0" anchor="b"/>
                </a:tc>
                <a:tc>
                  <a:txBody>
                    <a:bodyPr/>
                    <a:lstStyle/>
                    <a:p>
                      <a:pPr algn="l" fontAlgn="b"/>
                      <a:r>
                        <a:rPr lang="en-US" sz="900" b="0" u="none" strike="noStrike">
                          <a:effectLst/>
                        </a:rPr>
                        <a:t>Equalization rate decreased from 75% to 71%</a:t>
                      </a:r>
                      <a:endParaRPr lang="en-US"/>
                    </a:p>
                  </a:txBody>
                  <a:tcPr marL="6298" marR="6298" marT="6298" marB="0" anchor="b"/>
                </a:tc>
                <a:extLst>
                  <a:ext uri="{0D108BD9-81ED-4DB2-BD59-A6C34878D82A}">
                    <a16:rowId xmlns:a16="http://schemas.microsoft.com/office/drawing/2014/main" val="3901736732"/>
                  </a:ext>
                </a:extLst>
              </a:tr>
              <a:tr h="222250">
                <a:tc>
                  <a:txBody>
                    <a:bodyPr/>
                    <a:lstStyle/>
                    <a:p>
                      <a:pPr algn="l" fontAlgn="b"/>
                      <a:r>
                        <a:rPr lang="en-US" sz="900" b="0" u="none" strike="noStrike">
                          <a:solidFill>
                            <a:srgbClr val="0000FF"/>
                          </a:solidFill>
                          <a:effectLst/>
                        </a:rPr>
                        <a:t>LOWVILLE</a:t>
                      </a:r>
                      <a:endParaRPr lang="en-US"/>
                    </a:p>
                  </a:txBody>
                  <a:tcPr marL="6298" marR="6298" marT="6298" marB="0" anchor="b"/>
                </a:tc>
                <a:tc>
                  <a:txBody>
                    <a:bodyPr/>
                    <a:lstStyle/>
                    <a:p>
                      <a:pPr algn="r" fontAlgn="b"/>
                      <a:r>
                        <a:rPr lang="en-US" sz="900" b="0" u="none" strike="noStrike">
                          <a:effectLst/>
                        </a:rPr>
                        <a:t>365,734,467</a:t>
                      </a:r>
                    </a:p>
                  </a:txBody>
                  <a:tcPr marL="6298" marR="6298" marT="6298" marB="0" anchor="b"/>
                </a:tc>
                <a:tc>
                  <a:txBody>
                    <a:bodyPr/>
                    <a:lstStyle/>
                    <a:p>
                      <a:pPr algn="l" fontAlgn="b"/>
                      <a:endParaRPr lang="en-US" sz="900" b="0" i="0" u="none" strike="noStrike">
                        <a:effectLst/>
                        <a:latin typeface="Arial" panose="020B0604020202020204" pitchFamily="34" charset="0"/>
                      </a:endParaRPr>
                    </a:p>
                  </a:txBody>
                  <a:tcPr marL="6298" marR="6298" marT="6298" marB="0" anchor="b"/>
                </a:tc>
                <a:tc>
                  <a:txBody>
                    <a:bodyPr/>
                    <a:lstStyle/>
                    <a:p>
                      <a:pPr algn="r" fontAlgn="b"/>
                      <a:r>
                        <a:rPr lang="en-US" sz="900" b="0" u="none" strike="noStrike">
                          <a:effectLst/>
                        </a:rPr>
                        <a:t>404,202,738</a:t>
                      </a:r>
                    </a:p>
                  </a:txBody>
                  <a:tcPr marL="6298" marR="6298" marT="6298" marB="0" anchor="b"/>
                </a:tc>
                <a:tc>
                  <a:txBody>
                    <a:bodyPr/>
                    <a:lstStyle/>
                    <a:p>
                      <a:pPr algn="l" fontAlgn="b"/>
                      <a:endParaRPr lang="en-US" sz="900" b="0" i="0" u="none" strike="noStrike">
                        <a:effectLst/>
                        <a:latin typeface="Arial" panose="020B0604020202020204" pitchFamily="34" charset="0"/>
                      </a:endParaRPr>
                    </a:p>
                  </a:txBody>
                  <a:tcPr marL="6298" marR="6298" marT="6298" marB="0" anchor="b"/>
                </a:tc>
                <a:tc>
                  <a:txBody>
                    <a:bodyPr/>
                    <a:lstStyle/>
                    <a:p>
                      <a:pPr algn="r" fontAlgn="b"/>
                      <a:r>
                        <a:rPr lang="en-US" sz="900" b="0" u="none" strike="noStrike">
                          <a:effectLst/>
                        </a:rPr>
                        <a:t>10.52%</a:t>
                      </a:r>
                      <a:endParaRPr lang="en-US"/>
                    </a:p>
                  </a:txBody>
                  <a:tcPr marL="6298" marR="6298" marT="6298" marB="0" anchor="b"/>
                </a:tc>
                <a:tc>
                  <a:txBody>
                    <a:bodyPr/>
                    <a:lstStyle/>
                    <a:p>
                      <a:pPr algn="ctr" fontAlgn="b"/>
                      <a:endParaRPr lang="en-US" sz="900" b="0" i="0" u="none" strike="noStrike">
                        <a:effectLst/>
                        <a:latin typeface="Arial" panose="020B0604020202020204" pitchFamily="34" charset="0"/>
                      </a:endParaRPr>
                    </a:p>
                  </a:txBody>
                  <a:tcPr marL="6298" marR="6298" marT="6298" marB="0" anchor="b"/>
                </a:tc>
                <a:tc>
                  <a:txBody>
                    <a:bodyPr/>
                    <a:lstStyle/>
                    <a:p>
                      <a:pPr algn="l" fontAlgn="b"/>
                      <a:r>
                        <a:rPr lang="en-US" sz="900" b="0" u="none" strike="noStrike">
                          <a:effectLst/>
                        </a:rPr>
                        <a:t>Town wide revaluation project</a:t>
                      </a:r>
                    </a:p>
                  </a:txBody>
                  <a:tcPr marL="6298" marR="6298" marT="6298" marB="0" anchor="b"/>
                </a:tc>
                <a:extLst>
                  <a:ext uri="{0D108BD9-81ED-4DB2-BD59-A6C34878D82A}">
                    <a16:rowId xmlns:a16="http://schemas.microsoft.com/office/drawing/2014/main" val="789175343"/>
                  </a:ext>
                </a:extLst>
              </a:tr>
              <a:tr h="198437">
                <a:tc>
                  <a:txBody>
                    <a:bodyPr/>
                    <a:lstStyle/>
                    <a:p>
                      <a:pPr algn="l" fontAlgn="b"/>
                      <a:r>
                        <a:rPr lang="en-US" sz="900" b="0" u="none" strike="noStrike">
                          <a:solidFill>
                            <a:srgbClr val="0000FF"/>
                          </a:solidFill>
                          <a:effectLst/>
                        </a:rPr>
                        <a:t>LYONSDALE</a:t>
                      </a:r>
                      <a:endParaRPr lang="en-US"/>
                    </a:p>
                  </a:txBody>
                  <a:tcPr marL="6298" marR="6298" marT="6298" marB="0" anchor="b"/>
                </a:tc>
                <a:tc>
                  <a:txBody>
                    <a:bodyPr/>
                    <a:lstStyle/>
                    <a:p>
                      <a:pPr algn="r" fontAlgn="b"/>
                      <a:r>
                        <a:rPr lang="en-US" sz="900" b="0" i="0" u="none" strike="noStrike">
                          <a:effectLst/>
                          <a:latin typeface="Arial"/>
                        </a:rPr>
                        <a:t>145,073,279</a:t>
                      </a:r>
                    </a:p>
                  </a:txBody>
                  <a:tcPr marL="6298" marR="6298" marT="6298" marB="0" anchor="b"/>
                </a:tc>
                <a:tc>
                  <a:txBody>
                    <a:bodyPr/>
                    <a:lstStyle/>
                    <a:p>
                      <a:pPr algn="l" fontAlgn="b"/>
                      <a:endParaRPr lang="en-US" sz="900" b="0" i="0" u="none" strike="noStrike">
                        <a:effectLst/>
                        <a:latin typeface="Arial" panose="020B0604020202020204" pitchFamily="34" charset="0"/>
                      </a:endParaRPr>
                    </a:p>
                  </a:txBody>
                  <a:tcPr marL="6298" marR="6298" marT="6298" marB="0" anchor="b"/>
                </a:tc>
                <a:tc>
                  <a:txBody>
                    <a:bodyPr/>
                    <a:lstStyle/>
                    <a:p>
                      <a:pPr algn="r" fontAlgn="b"/>
                      <a:r>
                        <a:rPr lang="en-US" sz="900" b="0" u="none" strike="noStrike">
                          <a:effectLst/>
                        </a:rPr>
                        <a:t>152,171,230</a:t>
                      </a:r>
                    </a:p>
                  </a:txBody>
                  <a:tcPr marL="6298" marR="6298" marT="6298" marB="0" anchor="b"/>
                </a:tc>
                <a:tc>
                  <a:txBody>
                    <a:bodyPr/>
                    <a:lstStyle/>
                    <a:p>
                      <a:pPr algn="l" fontAlgn="b"/>
                      <a:endParaRPr lang="en-US" sz="900" b="0" i="0" u="none" strike="noStrike">
                        <a:effectLst/>
                        <a:latin typeface="Arial" panose="020B0604020202020204" pitchFamily="34" charset="0"/>
                      </a:endParaRPr>
                    </a:p>
                  </a:txBody>
                  <a:tcPr marL="6298" marR="6298" marT="6298" marB="0" anchor="b"/>
                </a:tc>
                <a:tc>
                  <a:txBody>
                    <a:bodyPr/>
                    <a:lstStyle/>
                    <a:p>
                      <a:pPr algn="r" fontAlgn="b"/>
                      <a:r>
                        <a:rPr lang="en-US" sz="900" b="0" u="none" strike="noStrike">
                          <a:effectLst/>
                        </a:rPr>
                        <a:t>4.89%</a:t>
                      </a:r>
                      <a:endParaRPr lang="en-US"/>
                    </a:p>
                  </a:txBody>
                  <a:tcPr marL="6298" marR="6298" marT="6298" marB="0" anchor="b"/>
                </a:tc>
                <a:tc>
                  <a:txBody>
                    <a:bodyPr/>
                    <a:lstStyle/>
                    <a:p>
                      <a:pPr algn="ctr" fontAlgn="b"/>
                      <a:endParaRPr lang="en-US" sz="900" b="0" i="0" u="none" strike="noStrike">
                        <a:effectLst/>
                        <a:latin typeface="Arial" panose="020B0604020202020204" pitchFamily="34" charset="0"/>
                      </a:endParaRPr>
                    </a:p>
                  </a:txBody>
                  <a:tcPr marL="6298" marR="6298" marT="6298" marB="0" anchor="b"/>
                </a:tc>
                <a:tc>
                  <a:txBody>
                    <a:bodyPr/>
                    <a:lstStyle/>
                    <a:p>
                      <a:pPr algn="l" fontAlgn="b"/>
                      <a:r>
                        <a:rPr lang="en-US" sz="900" b="0" u="none" strike="noStrike">
                          <a:effectLst/>
                        </a:rPr>
                        <a:t>Equalization rate decreased from 58% to 54%   </a:t>
                      </a:r>
                      <a:endParaRPr lang="en-US"/>
                    </a:p>
                  </a:txBody>
                  <a:tcPr marL="6298" marR="6298" marT="6298" marB="0" anchor="b"/>
                </a:tc>
                <a:extLst>
                  <a:ext uri="{0D108BD9-81ED-4DB2-BD59-A6C34878D82A}">
                    <a16:rowId xmlns:a16="http://schemas.microsoft.com/office/drawing/2014/main" val="2731336069"/>
                  </a:ext>
                </a:extLst>
              </a:tr>
              <a:tr h="192745">
                <a:tc>
                  <a:txBody>
                    <a:bodyPr/>
                    <a:lstStyle/>
                    <a:p>
                      <a:pPr algn="l" fontAlgn="b"/>
                      <a:r>
                        <a:rPr lang="en-US" sz="900" b="0" u="none" strike="noStrike">
                          <a:solidFill>
                            <a:srgbClr val="0000FF"/>
                          </a:solidFill>
                          <a:effectLst/>
                        </a:rPr>
                        <a:t>MARTINSBURG</a:t>
                      </a:r>
                      <a:endParaRPr lang="en-US"/>
                    </a:p>
                  </a:txBody>
                  <a:tcPr marL="6298" marR="6298" marT="6298" marB="0" anchor="b"/>
                </a:tc>
                <a:tc>
                  <a:txBody>
                    <a:bodyPr/>
                    <a:lstStyle/>
                    <a:p>
                      <a:pPr algn="r" fontAlgn="b"/>
                      <a:r>
                        <a:rPr lang="en-US" sz="900" b="0" u="none" strike="noStrike">
                          <a:effectLst/>
                        </a:rPr>
                        <a:t>153,804,441</a:t>
                      </a:r>
                    </a:p>
                  </a:txBody>
                  <a:tcPr marL="6298" marR="6298" marT="6298" marB="0" anchor="b"/>
                </a:tc>
                <a:tc>
                  <a:txBody>
                    <a:bodyPr/>
                    <a:lstStyle/>
                    <a:p>
                      <a:pPr algn="l" fontAlgn="b"/>
                      <a:endParaRPr lang="en-US" sz="900" b="0" i="0" u="none" strike="noStrike">
                        <a:effectLst/>
                        <a:latin typeface="Arial" panose="020B0604020202020204" pitchFamily="34" charset="0"/>
                      </a:endParaRPr>
                    </a:p>
                  </a:txBody>
                  <a:tcPr marL="6298" marR="6298" marT="6298" marB="0" anchor="b"/>
                </a:tc>
                <a:tc>
                  <a:txBody>
                    <a:bodyPr/>
                    <a:lstStyle/>
                    <a:p>
                      <a:pPr algn="r" fontAlgn="b"/>
                      <a:r>
                        <a:rPr lang="en-US" sz="900" b="0" u="none" strike="noStrike">
                          <a:effectLst/>
                        </a:rPr>
                        <a:t>156,087,367</a:t>
                      </a:r>
                    </a:p>
                  </a:txBody>
                  <a:tcPr marL="6298" marR="6298" marT="6298" marB="0" anchor="b"/>
                </a:tc>
                <a:tc>
                  <a:txBody>
                    <a:bodyPr/>
                    <a:lstStyle/>
                    <a:p>
                      <a:pPr algn="l" fontAlgn="b"/>
                      <a:endParaRPr lang="en-US" sz="900" b="0" i="0" u="none" strike="noStrike">
                        <a:effectLst/>
                        <a:latin typeface="Arial" panose="020B0604020202020204" pitchFamily="34" charset="0"/>
                      </a:endParaRPr>
                    </a:p>
                  </a:txBody>
                  <a:tcPr marL="6298" marR="6298" marT="6298" marB="0" anchor="b"/>
                </a:tc>
                <a:tc>
                  <a:txBody>
                    <a:bodyPr/>
                    <a:lstStyle/>
                    <a:p>
                      <a:pPr algn="r" fontAlgn="b"/>
                      <a:r>
                        <a:rPr lang="en-US" sz="900" b="0" u="none" strike="noStrike">
                          <a:effectLst/>
                        </a:rPr>
                        <a:t>1.48%</a:t>
                      </a:r>
                      <a:endParaRPr lang="en-US"/>
                    </a:p>
                  </a:txBody>
                  <a:tcPr marL="6298" marR="6298" marT="6298" marB="0" anchor="b"/>
                </a:tc>
                <a:tc>
                  <a:txBody>
                    <a:bodyPr/>
                    <a:lstStyle/>
                    <a:p>
                      <a:pPr algn="ctr" fontAlgn="b"/>
                      <a:endParaRPr lang="en-US" sz="900" b="0" i="0" u="none" strike="noStrike">
                        <a:effectLst/>
                        <a:latin typeface="Arial" panose="020B0604020202020204" pitchFamily="34" charset="0"/>
                      </a:endParaRPr>
                    </a:p>
                  </a:txBody>
                  <a:tcPr marL="6298" marR="6298" marT="6298" marB="0" anchor="b"/>
                </a:tc>
                <a:tc>
                  <a:txBody>
                    <a:bodyPr/>
                    <a:lstStyle/>
                    <a:p>
                      <a:pPr lvl="0" algn="l">
                        <a:buNone/>
                      </a:pPr>
                      <a:r>
                        <a:rPr lang="en-US" sz="900" b="0" u="none" strike="noStrike">
                          <a:effectLst/>
                        </a:rPr>
                        <a:t>No change in Eq Rate/ No major assessment adjustments</a:t>
                      </a:r>
                      <a:endParaRPr lang="en-US"/>
                    </a:p>
                  </a:txBody>
                  <a:tcPr marL="6298" marR="6298" marT="6298" marB="0" anchor="b"/>
                </a:tc>
                <a:extLst>
                  <a:ext uri="{0D108BD9-81ED-4DB2-BD59-A6C34878D82A}">
                    <a16:rowId xmlns:a16="http://schemas.microsoft.com/office/drawing/2014/main" val="1487851297"/>
                  </a:ext>
                </a:extLst>
              </a:tr>
              <a:tr h="192745">
                <a:tc>
                  <a:txBody>
                    <a:bodyPr/>
                    <a:lstStyle/>
                    <a:p>
                      <a:pPr algn="l" fontAlgn="b"/>
                      <a:r>
                        <a:rPr lang="en-US" sz="900" b="0" u="none" strike="noStrike">
                          <a:solidFill>
                            <a:srgbClr val="0000FF"/>
                          </a:solidFill>
                          <a:effectLst/>
                        </a:rPr>
                        <a:t>MONTAGUE</a:t>
                      </a:r>
                      <a:endParaRPr lang="en-US"/>
                    </a:p>
                  </a:txBody>
                  <a:tcPr marL="6298" marR="6298" marT="6298" marB="0" anchor="b"/>
                </a:tc>
                <a:tc>
                  <a:txBody>
                    <a:bodyPr/>
                    <a:lstStyle/>
                    <a:p>
                      <a:pPr algn="r" fontAlgn="b"/>
                      <a:r>
                        <a:rPr lang="en-US" sz="900" b="0" u="none" strike="noStrike">
                          <a:effectLst/>
                        </a:rPr>
                        <a:t>51,020,219</a:t>
                      </a:r>
                    </a:p>
                  </a:txBody>
                  <a:tcPr marL="6298" marR="6298" marT="6298" marB="0" anchor="b"/>
                </a:tc>
                <a:tc>
                  <a:txBody>
                    <a:bodyPr/>
                    <a:lstStyle/>
                    <a:p>
                      <a:pPr algn="l" fontAlgn="b"/>
                      <a:endParaRPr lang="en-US" sz="900" b="0" i="0" u="none" strike="noStrike">
                        <a:effectLst/>
                        <a:latin typeface="Arial" panose="020B0604020202020204" pitchFamily="34" charset="0"/>
                      </a:endParaRPr>
                    </a:p>
                  </a:txBody>
                  <a:tcPr marL="6298" marR="6298" marT="6298" marB="0" anchor="b"/>
                </a:tc>
                <a:tc>
                  <a:txBody>
                    <a:bodyPr/>
                    <a:lstStyle/>
                    <a:p>
                      <a:pPr algn="r" fontAlgn="b"/>
                      <a:r>
                        <a:rPr lang="en-US" sz="900" b="0" u="none" strike="noStrike">
                          <a:effectLst/>
                        </a:rPr>
                        <a:t>54,374,197</a:t>
                      </a:r>
                    </a:p>
                  </a:txBody>
                  <a:tcPr marL="6298" marR="6298" marT="6298" marB="0" anchor="b"/>
                </a:tc>
                <a:tc>
                  <a:txBody>
                    <a:bodyPr/>
                    <a:lstStyle/>
                    <a:p>
                      <a:pPr algn="l" fontAlgn="b"/>
                      <a:endParaRPr lang="en-US" sz="900" b="0" i="0" u="none" strike="noStrike">
                        <a:effectLst/>
                        <a:latin typeface="Arial" panose="020B0604020202020204" pitchFamily="34" charset="0"/>
                      </a:endParaRPr>
                    </a:p>
                  </a:txBody>
                  <a:tcPr marL="6298" marR="6298" marT="6298" marB="0" anchor="b"/>
                </a:tc>
                <a:tc>
                  <a:txBody>
                    <a:bodyPr/>
                    <a:lstStyle/>
                    <a:p>
                      <a:pPr algn="r" fontAlgn="b"/>
                      <a:r>
                        <a:rPr lang="en-US" sz="900" b="0" u="none" strike="noStrike">
                          <a:effectLst/>
                        </a:rPr>
                        <a:t>6.57%</a:t>
                      </a:r>
                      <a:endParaRPr lang="en-US"/>
                    </a:p>
                  </a:txBody>
                  <a:tcPr marL="6298" marR="6298" marT="6298" marB="0" anchor="b"/>
                </a:tc>
                <a:tc>
                  <a:txBody>
                    <a:bodyPr/>
                    <a:lstStyle/>
                    <a:p>
                      <a:pPr algn="ctr" fontAlgn="b"/>
                      <a:endParaRPr lang="en-US" sz="900" b="0" i="0" u="none" strike="noStrike">
                        <a:effectLst/>
                        <a:latin typeface="Arial" panose="020B0604020202020204" pitchFamily="34" charset="0"/>
                      </a:endParaRPr>
                    </a:p>
                  </a:txBody>
                  <a:tcPr marL="6298" marR="6298" marT="6298" marB="0" anchor="b"/>
                </a:tc>
                <a:tc>
                  <a:txBody>
                    <a:bodyPr/>
                    <a:lstStyle/>
                    <a:p>
                      <a:pPr algn="l" fontAlgn="b"/>
                      <a:r>
                        <a:rPr lang="en-US" sz="900" b="0" u="none" strike="noStrike">
                          <a:effectLst/>
                        </a:rPr>
                        <a:t>Equalization rate decreased from 75.5% to 71%</a:t>
                      </a:r>
                      <a:endParaRPr lang="en-US"/>
                    </a:p>
                  </a:txBody>
                  <a:tcPr marL="6298" marR="6298" marT="6298" marB="0" anchor="b"/>
                </a:tc>
                <a:extLst>
                  <a:ext uri="{0D108BD9-81ED-4DB2-BD59-A6C34878D82A}">
                    <a16:rowId xmlns:a16="http://schemas.microsoft.com/office/drawing/2014/main" val="4048748251"/>
                  </a:ext>
                </a:extLst>
              </a:tr>
              <a:tr h="192745">
                <a:tc>
                  <a:txBody>
                    <a:bodyPr/>
                    <a:lstStyle/>
                    <a:p>
                      <a:pPr algn="l" fontAlgn="b"/>
                      <a:r>
                        <a:rPr lang="en-US" sz="900" b="0" u="none" strike="noStrike">
                          <a:solidFill>
                            <a:srgbClr val="0000FF"/>
                          </a:solidFill>
                          <a:effectLst/>
                        </a:rPr>
                        <a:t>NEW BREMEN</a:t>
                      </a:r>
                      <a:endParaRPr lang="en-US"/>
                    </a:p>
                  </a:txBody>
                  <a:tcPr marL="6298" marR="6298" marT="6298" marB="0" anchor="b"/>
                </a:tc>
                <a:tc>
                  <a:txBody>
                    <a:bodyPr/>
                    <a:lstStyle/>
                    <a:p>
                      <a:pPr algn="r" fontAlgn="b"/>
                      <a:r>
                        <a:rPr lang="en-US" sz="900" b="0" i="0" u="none" strike="noStrike">
                          <a:effectLst/>
                          <a:latin typeface="Arial"/>
                        </a:rPr>
                        <a:t>237,238,773</a:t>
                      </a:r>
                    </a:p>
                  </a:txBody>
                  <a:tcPr marL="6298" marR="6298" marT="6298" marB="0" anchor="b"/>
                </a:tc>
                <a:tc>
                  <a:txBody>
                    <a:bodyPr/>
                    <a:lstStyle/>
                    <a:p>
                      <a:pPr algn="l" fontAlgn="b"/>
                      <a:endParaRPr lang="en-US" sz="900" b="0" i="0" u="none" strike="noStrike">
                        <a:effectLst/>
                        <a:latin typeface="Arial" panose="020B0604020202020204" pitchFamily="34" charset="0"/>
                      </a:endParaRPr>
                    </a:p>
                  </a:txBody>
                  <a:tcPr marL="6298" marR="6298" marT="6298" marB="0" anchor="b"/>
                </a:tc>
                <a:tc>
                  <a:txBody>
                    <a:bodyPr/>
                    <a:lstStyle/>
                    <a:p>
                      <a:pPr algn="r" fontAlgn="b"/>
                      <a:r>
                        <a:rPr lang="en-US" sz="900" b="0" u="none" strike="noStrike">
                          <a:effectLst/>
                        </a:rPr>
                        <a:t>245,464,052</a:t>
                      </a:r>
                    </a:p>
                  </a:txBody>
                  <a:tcPr marL="6298" marR="6298" marT="6298" marB="0" anchor="b"/>
                </a:tc>
                <a:tc>
                  <a:txBody>
                    <a:bodyPr/>
                    <a:lstStyle/>
                    <a:p>
                      <a:pPr algn="l" fontAlgn="b"/>
                      <a:endParaRPr lang="en-US" sz="900" b="0" i="0" u="none" strike="noStrike">
                        <a:effectLst/>
                        <a:latin typeface="Arial" panose="020B0604020202020204" pitchFamily="34" charset="0"/>
                      </a:endParaRPr>
                    </a:p>
                  </a:txBody>
                  <a:tcPr marL="6298" marR="6298" marT="6298" marB="0" anchor="b"/>
                </a:tc>
                <a:tc>
                  <a:txBody>
                    <a:bodyPr/>
                    <a:lstStyle/>
                    <a:p>
                      <a:pPr algn="r" fontAlgn="b"/>
                      <a:r>
                        <a:rPr lang="en-US" sz="900" b="0" u="none" strike="noStrike">
                          <a:effectLst/>
                        </a:rPr>
                        <a:t>3.47%</a:t>
                      </a:r>
                      <a:endParaRPr lang="en-US"/>
                    </a:p>
                  </a:txBody>
                  <a:tcPr marL="6298" marR="6298" marT="6298" marB="0" anchor="b"/>
                </a:tc>
                <a:tc>
                  <a:txBody>
                    <a:bodyPr/>
                    <a:lstStyle/>
                    <a:p>
                      <a:pPr algn="ctr" fontAlgn="b"/>
                      <a:endParaRPr lang="en-US" sz="900" b="0" i="0" u="none" strike="noStrike">
                        <a:effectLst/>
                        <a:latin typeface="Arial" panose="020B0604020202020204" pitchFamily="34" charset="0"/>
                      </a:endParaRPr>
                    </a:p>
                  </a:txBody>
                  <a:tcPr marL="6298" marR="6298" marT="6298" marB="0" anchor="b"/>
                </a:tc>
                <a:tc>
                  <a:txBody>
                    <a:bodyPr/>
                    <a:lstStyle/>
                    <a:p>
                      <a:pPr algn="l" fontAlgn="b"/>
                      <a:r>
                        <a:rPr lang="en-US" sz="900" b="0" u="none" strike="noStrike">
                          <a:effectLst/>
                        </a:rPr>
                        <a:t>Equalization rate decreased from 77% to 74.5%</a:t>
                      </a:r>
                      <a:endParaRPr lang="en-US"/>
                    </a:p>
                  </a:txBody>
                  <a:tcPr marL="6298" marR="6298" marT="6298" marB="0" anchor="b"/>
                </a:tc>
                <a:extLst>
                  <a:ext uri="{0D108BD9-81ED-4DB2-BD59-A6C34878D82A}">
                    <a16:rowId xmlns:a16="http://schemas.microsoft.com/office/drawing/2014/main" val="489480749"/>
                  </a:ext>
                </a:extLst>
              </a:tr>
              <a:tr h="192745">
                <a:tc>
                  <a:txBody>
                    <a:bodyPr/>
                    <a:lstStyle/>
                    <a:p>
                      <a:pPr algn="l" fontAlgn="b"/>
                      <a:r>
                        <a:rPr lang="en-US" sz="900" b="0" u="none" strike="noStrike">
                          <a:solidFill>
                            <a:srgbClr val="0000FF"/>
                          </a:solidFill>
                          <a:effectLst/>
                        </a:rPr>
                        <a:t>OSCEOLA</a:t>
                      </a:r>
                      <a:endParaRPr lang="en-US"/>
                    </a:p>
                  </a:txBody>
                  <a:tcPr marL="6298" marR="6298" marT="6298" marB="0" anchor="b"/>
                </a:tc>
                <a:tc>
                  <a:txBody>
                    <a:bodyPr/>
                    <a:lstStyle/>
                    <a:p>
                      <a:pPr algn="r" fontAlgn="b"/>
                      <a:r>
                        <a:rPr lang="en-US" sz="900" b="0" u="none" strike="noStrike">
                          <a:effectLst/>
                        </a:rPr>
                        <a:t>64,840,825</a:t>
                      </a:r>
                    </a:p>
                  </a:txBody>
                  <a:tcPr marL="6298" marR="6298" marT="6298" marB="0" anchor="b"/>
                </a:tc>
                <a:tc>
                  <a:txBody>
                    <a:bodyPr/>
                    <a:lstStyle/>
                    <a:p>
                      <a:pPr algn="l" fontAlgn="b"/>
                      <a:endParaRPr lang="en-US" sz="900" b="0" i="0" u="none" strike="noStrike">
                        <a:effectLst/>
                        <a:latin typeface="Arial" panose="020B0604020202020204" pitchFamily="34" charset="0"/>
                      </a:endParaRPr>
                    </a:p>
                  </a:txBody>
                  <a:tcPr marL="6298" marR="6298" marT="6298" marB="0" anchor="b"/>
                </a:tc>
                <a:tc>
                  <a:txBody>
                    <a:bodyPr/>
                    <a:lstStyle/>
                    <a:p>
                      <a:pPr algn="r" fontAlgn="b"/>
                      <a:r>
                        <a:rPr lang="en-US" sz="900" b="0" u="none" strike="noStrike">
                          <a:effectLst/>
                        </a:rPr>
                        <a:t>75,402,811</a:t>
                      </a:r>
                    </a:p>
                  </a:txBody>
                  <a:tcPr marL="6298" marR="6298" marT="6298" marB="0" anchor="b"/>
                </a:tc>
                <a:tc>
                  <a:txBody>
                    <a:bodyPr/>
                    <a:lstStyle/>
                    <a:p>
                      <a:pPr algn="l" fontAlgn="b"/>
                      <a:endParaRPr lang="en-US" sz="900" b="0" i="0" u="none" strike="noStrike">
                        <a:effectLst/>
                        <a:latin typeface="Arial" panose="020B0604020202020204" pitchFamily="34" charset="0"/>
                      </a:endParaRPr>
                    </a:p>
                  </a:txBody>
                  <a:tcPr marL="6298" marR="6298" marT="6298" marB="0" anchor="b"/>
                </a:tc>
                <a:tc>
                  <a:txBody>
                    <a:bodyPr/>
                    <a:lstStyle/>
                    <a:p>
                      <a:pPr algn="r" fontAlgn="b"/>
                      <a:r>
                        <a:rPr lang="en-US" sz="900" b="0" u="none" strike="noStrike">
                          <a:effectLst/>
                        </a:rPr>
                        <a:t>16.29%</a:t>
                      </a:r>
                      <a:endParaRPr lang="en-US"/>
                    </a:p>
                  </a:txBody>
                  <a:tcPr marL="6298" marR="6298" marT="6298" marB="0" anchor="b"/>
                </a:tc>
                <a:tc>
                  <a:txBody>
                    <a:bodyPr/>
                    <a:lstStyle/>
                    <a:p>
                      <a:pPr algn="ctr" fontAlgn="b"/>
                      <a:endParaRPr lang="en-US" sz="900" b="0" i="0" u="none" strike="noStrike">
                        <a:effectLst/>
                        <a:latin typeface="Arial" panose="020B0604020202020204" pitchFamily="34" charset="0"/>
                      </a:endParaRPr>
                    </a:p>
                  </a:txBody>
                  <a:tcPr marL="6298" marR="6298" marT="6298" marB="0" anchor="b"/>
                </a:tc>
                <a:tc>
                  <a:txBody>
                    <a:bodyPr/>
                    <a:lstStyle/>
                    <a:p>
                      <a:pPr algn="l" fontAlgn="b"/>
                      <a:r>
                        <a:rPr lang="en-US" sz="900" b="0" u="none" strike="noStrike">
                          <a:effectLst/>
                        </a:rPr>
                        <a:t>Equalization rate decreased from 75.5% to 64.5%</a:t>
                      </a:r>
                      <a:endParaRPr lang="en-US"/>
                    </a:p>
                  </a:txBody>
                  <a:tcPr marL="6298" marR="6298" marT="6298" marB="0" anchor="b"/>
                </a:tc>
                <a:extLst>
                  <a:ext uri="{0D108BD9-81ED-4DB2-BD59-A6C34878D82A}">
                    <a16:rowId xmlns:a16="http://schemas.microsoft.com/office/drawing/2014/main" val="3923790716"/>
                  </a:ext>
                </a:extLst>
              </a:tr>
              <a:tr h="192745">
                <a:tc>
                  <a:txBody>
                    <a:bodyPr/>
                    <a:lstStyle/>
                    <a:p>
                      <a:pPr algn="l" fontAlgn="b"/>
                      <a:r>
                        <a:rPr lang="en-US" sz="900" b="0" u="none" strike="noStrike">
                          <a:solidFill>
                            <a:srgbClr val="0000FF"/>
                          </a:solidFill>
                          <a:effectLst/>
                        </a:rPr>
                        <a:t>PINCKNEY</a:t>
                      </a:r>
                      <a:endParaRPr lang="en-US"/>
                    </a:p>
                  </a:txBody>
                  <a:tcPr marL="6298" marR="6298" marT="6298" marB="0" anchor="b"/>
                </a:tc>
                <a:tc>
                  <a:txBody>
                    <a:bodyPr/>
                    <a:lstStyle/>
                    <a:p>
                      <a:pPr algn="r" fontAlgn="b"/>
                      <a:r>
                        <a:rPr lang="en-US" sz="900" b="0" i="0" u="none" strike="noStrike">
                          <a:effectLst/>
                          <a:latin typeface="Arial"/>
                        </a:rPr>
                        <a:t>44,440,770</a:t>
                      </a:r>
                    </a:p>
                  </a:txBody>
                  <a:tcPr marL="6298" marR="6298" marT="6298" marB="0" anchor="b"/>
                </a:tc>
                <a:tc>
                  <a:txBody>
                    <a:bodyPr/>
                    <a:lstStyle/>
                    <a:p>
                      <a:pPr algn="l" fontAlgn="b"/>
                      <a:endParaRPr lang="en-US" sz="900" b="0" i="0" u="none" strike="noStrike">
                        <a:effectLst/>
                        <a:latin typeface="Arial" panose="020B0604020202020204" pitchFamily="34" charset="0"/>
                      </a:endParaRPr>
                    </a:p>
                  </a:txBody>
                  <a:tcPr marL="6298" marR="6298" marT="6298" marB="0" anchor="b"/>
                </a:tc>
                <a:tc>
                  <a:txBody>
                    <a:bodyPr/>
                    <a:lstStyle/>
                    <a:p>
                      <a:pPr algn="r" fontAlgn="b"/>
                      <a:r>
                        <a:rPr lang="en-US" sz="900" b="0" u="none" strike="noStrike">
                          <a:effectLst/>
                        </a:rPr>
                        <a:t>47,448,082</a:t>
                      </a:r>
                    </a:p>
                  </a:txBody>
                  <a:tcPr marL="6298" marR="6298" marT="6298" marB="0" anchor="b"/>
                </a:tc>
                <a:tc>
                  <a:txBody>
                    <a:bodyPr/>
                    <a:lstStyle/>
                    <a:p>
                      <a:pPr algn="l" fontAlgn="b"/>
                      <a:endParaRPr lang="en-US" sz="900" b="0" i="0" u="none" strike="noStrike">
                        <a:effectLst/>
                        <a:latin typeface="Arial" panose="020B0604020202020204" pitchFamily="34" charset="0"/>
                      </a:endParaRPr>
                    </a:p>
                  </a:txBody>
                  <a:tcPr marL="6298" marR="6298" marT="6298" marB="0" anchor="b"/>
                </a:tc>
                <a:tc>
                  <a:txBody>
                    <a:bodyPr/>
                    <a:lstStyle/>
                    <a:p>
                      <a:pPr algn="r" fontAlgn="b"/>
                      <a:r>
                        <a:rPr lang="en-US" sz="900" b="0" u="none" strike="noStrike">
                          <a:effectLst/>
                        </a:rPr>
                        <a:t>6.77%</a:t>
                      </a:r>
                      <a:endParaRPr lang="en-US"/>
                    </a:p>
                  </a:txBody>
                  <a:tcPr marL="6298" marR="6298" marT="6298" marB="0" anchor="b"/>
                </a:tc>
                <a:tc>
                  <a:txBody>
                    <a:bodyPr/>
                    <a:lstStyle/>
                    <a:p>
                      <a:pPr algn="ctr" fontAlgn="b"/>
                      <a:endParaRPr lang="en-US" sz="900" b="0" i="0" u="none" strike="noStrike">
                        <a:effectLst/>
                        <a:latin typeface="Arial" panose="020B0604020202020204" pitchFamily="34" charset="0"/>
                      </a:endParaRPr>
                    </a:p>
                  </a:txBody>
                  <a:tcPr marL="6298" marR="6298" marT="6298" marB="0" anchor="b"/>
                </a:tc>
                <a:tc>
                  <a:txBody>
                    <a:bodyPr/>
                    <a:lstStyle/>
                    <a:p>
                      <a:pPr algn="l" fontAlgn="b"/>
                      <a:r>
                        <a:rPr lang="en-US" sz="900" b="0" u="none" strike="noStrike">
                          <a:effectLst/>
                        </a:rPr>
                        <a:t>Equalization rate decreased from 88% to 83%</a:t>
                      </a:r>
                      <a:endParaRPr lang="en-US"/>
                    </a:p>
                  </a:txBody>
                  <a:tcPr marL="6298" marR="6298" marT="6298" marB="0" anchor="b"/>
                </a:tc>
                <a:extLst>
                  <a:ext uri="{0D108BD9-81ED-4DB2-BD59-A6C34878D82A}">
                    <a16:rowId xmlns:a16="http://schemas.microsoft.com/office/drawing/2014/main" val="2150318613"/>
                  </a:ext>
                </a:extLst>
              </a:tr>
              <a:tr h="192745">
                <a:tc>
                  <a:txBody>
                    <a:bodyPr/>
                    <a:lstStyle/>
                    <a:p>
                      <a:pPr algn="l" fontAlgn="b"/>
                      <a:r>
                        <a:rPr lang="en-US" sz="900" b="0" u="none" strike="noStrike">
                          <a:solidFill>
                            <a:srgbClr val="0000FF"/>
                          </a:solidFill>
                          <a:effectLst/>
                        </a:rPr>
                        <a:t>TURIN</a:t>
                      </a:r>
                      <a:endParaRPr lang="en-US"/>
                    </a:p>
                  </a:txBody>
                  <a:tcPr marL="6298" marR="6298" marT="6298" marB="0" anchor="b"/>
                </a:tc>
                <a:tc>
                  <a:txBody>
                    <a:bodyPr/>
                    <a:lstStyle/>
                    <a:p>
                      <a:pPr algn="r" fontAlgn="b"/>
                      <a:r>
                        <a:rPr lang="en-US" sz="900" b="0" u="none" strike="noStrike">
                          <a:effectLst/>
                        </a:rPr>
                        <a:t>110,508,635</a:t>
                      </a:r>
                    </a:p>
                  </a:txBody>
                  <a:tcPr marL="6298" marR="6298" marT="6298" marB="0" anchor="b"/>
                </a:tc>
                <a:tc>
                  <a:txBody>
                    <a:bodyPr/>
                    <a:lstStyle/>
                    <a:p>
                      <a:pPr algn="l" fontAlgn="b"/>
                      <a:endParaRPr lang="en-US" sz="900" b="0" i="0" u="none" strike="noStrike">
                        <a:effectLst/>
                        <a:latin typeface="Arial" panose="020B0604020202020204" pitchFamily="34" charset="0"/>
                      </a:endParaRPr>
                    </a:p>
                  </a:txBody>
                  <a:tcPr marL="6298" marR="6298" marT="6298" marB="0" anchor="b"/>
                </a:tc>
                <a:tc>
                  <a:txBody>
                    <a:bodyPr/>
                    <a:lstStyle/>
                    <a:p>
                      <a:pPr algn="r" fontAlgn="b"/>
                      <a:r>
                        <a:rPr lang="en-US" sz="900" b="0" u="none" strike="noStrike">
                          <a:effectLst/>
                        </a:rPr>
                        <a:t>114,587,762</a:t>
                      </a:r>
                    </a:p>
                  </a:txBody>
                  <a:tcPr marL="6298" marR="6298" marT="6298" marB="0" anchor="b"/>
                </a:tc>
                <a:tc>
                  <a:txBody>
                    <a:bodyPr/>
                    <a:lstStyle/>
                    <a:p>
                      <a:pPr algn="l" fontAlgn="b"/>
                      <a:endParaRPr lang="en-US" sz="900" b="0" i="0" u="none" strike="noStrike">
                        <a:effectLst/>
                        <a:latin typeface="Arial" panose="020B0604020202020204" pitchFamily="34" charset="0"/>
                      </a:endParaRPr>
                    </a:p>
                  </a:txBody>
                  <a:tcPr marL="6298" marR="6298" marT="6298" marB="0" anchor="b"/>
                </a:tc>
                <a:tc>
                  <a:txBody>
                    <a:bodyPr/>
                    <a:lstStyle/>
                    <a:p>
                      <a:pPr algn="r" fontAlgn="b"/>
                      <a:r>
                        <a:rPr lang="en-US" sz="900" b="0" u="none" strike="noStrike">
                          <a:effectLst/>
                        </a:rPr>
                        <a:t>3.69%</a:t>
                      </a:r>
                      <a:endParaRPr lang="en-US"/>
                    </a:p>
                  </a:txBody>
                  <a:tcPr marL="6298" marR="6298" marT="6298" marB="0" anchor="b"/>
                </a:tc>
                <a:tc>
                  <a:txBody>
                    <a:bodyPr/>
                    <a:lstStyle/>
                    <a:p>
                      <a:pPr algn="ctr" fontAlgn="b"/>
                      <a:endParaRPr lang="en-US" sz="900" b="0" i="0" u="none" strike="noStrike">
                        <a:effectLst/>
                        <a:latin typeface="Arial" panose="020B0604020202020204" pitchFamily="34" charset="0"/>
                      </a:endParaRPr>
                    </a:p>
                  </a:txBody>
                  <a:tcPr marL="6298" marR="6298" marT="6298" marB="0" anchor="b"/>
                </a:tc>
                <a:tc>
                  <a:txBody>
                    <a:bodyPr/>
                    <a:lstStyle/>
                    <a:p>
                      <a:pPr algn="l" fontAlgn="b"/>
                      <a:r>
                        <a:rPr lang="en-US" sz="900" b="0" u="none" strike="noStrike">
                          <a:effectLst/>
                        </a:rPr>
                        <a:t>Equalization rate decreased from 73.5% to 71%</a:t>
                      </a:r>
                      <a:endParaRPr lang="en-US"/>
                    </a:p>
                  </a:txBody>
                  <a:tcPr marL="6298" marR="6298" marT="6298" marB="0" anchor="b"/>
                </a:tc>
                <a:extLst>
                  <a:ext uri="{0D108BD9-81ED-4DB2-BD59-A6C34878D82A}">
                    <a16:rowId xmlns:a16="http://schemas.microsoft.com/office/drawing/2014/main" val="2972694017"/>
                  </a:ext>
                </a:extLst>
              </a:tr>
              <a:tr h="192745">
                <a:tc>
                  <a:txBody>
                    <a:bodyPr/>
                    <a:lstStyle/>
                    <a:p>
                      <a:pPr algn="l" fontAlgn="b"/>
                      <a:r>
                        <a:rPr lang="en-US" sz="900" b="0" u="none" strike="noStrike">
                          <a:solidFill>
                            <a:srgbClr val="0000FF"/>
                          </a:solidFill>
                          <a:effectLst/>
                        </a:rPr>
                        <a:t>WATSON</a:t>
                      </a:r>
                      <a:endParaRPr lang="en-US"/>
                    </a:p>
                  </a:txBody>
                  <a:tcPr marL="6298" marR="6298" marT="6298" marB="0" anchor="b"/>
                </a:tc>
                <a:tc>
                  <a:txBody>
                    <a:bodyPr/>
                    <a:lstStyle/>
                    <a:p>
                      <a:pPr algn="r" fontAlgn="b"/>
                      <a:r>
                        <a:rPr lang="en-US" sz="900" b="0" i="0" u="none" strike="noStrike">
                          <a:effectLst/>
                          <a:latin typeface="Arial"/>
                        </a:rPr>
                        <a:t>284,499,009</a:t>
                      </a:r>
                    </a:p>
                  </a:txBody>
                  <a:tcPr marL="6298" marR="6298" marT="6298" marB="0" anchor="b"/>
                </a:tc>
                <a:tc>
                  <a:txBody>
                    <a:bodyPr/>
                    <a:lstStyle/>
                    <a:p>
                      <a:pPr algn="l" fontAlgn="b"/>
                      <a:endParaRPr lang="en-US" sz="900" b="0" i="0" u="none" strike="noStrike">
                        <a:effectLst/>
                        <a:latin typeface="Arial" panose="020B0604020202020204" pitchFamily="34" charset="0"/>
                      </a:endParaRPr>
                    </a:p>
                  </a:txBody>
                  <a:tcPr marL="6298" marR="6298" marT="6298" marB="0" anchor="b"/>
                </a:tc>
                <a:tc>
                  <a:txBody>
                    <a:bodyPr/>
                    <a:lstStyle/>
                    <a:p>
                      <a:pPr algn="r" fontAlgn="b"/>
                      <a:r>
                        <a:rPr lang="en-US" sz="900" b="0" u="none" strike="noStrike">
                          <a:effectLst/>
                        </a:rPr>
                        <a:t>306,296,282</a:t>
                      </a:r>
                    </a:p>
                  </a:txBody>
                  <a:tcPr marL="6298" marR="6298" marT="6298" marB="0" anchor="b"/>
                </a:tc>
                <a:tc>
                  <a:txBody>
                    <a:bodyPr/>
                    <a:lstStyle/>
                    <a:p>
                      <a:pPr algn="l" fontAlgn="b"/>
                      <a:endParaRPr lang="en-US" sz="900" b="0" i="0" u="none" strike="noStrike">
                        <a:effectLst/>
                        <a:latin typeface="Arial" panose="020B0604020202020204" pitchFamily="34" charset="0"/>
                      </a:endParaRPr>
                    </a:p>
                  </a:txBody>
                  <a:tcPr marL="6298" marR="6298" marT="6298" marB="0" anchor="b"/>
                </a:tc>
                <a:tc>
                  <a:txBody>
                    <a:bodyPr/>
                    <a:lstStyle/>
                    <a:p>
                      <a:pPr algn="r" fontAlgn="b"/>
                      <a:r>
                        <a:rPr lang="en-US" sz="900" b="0" u="none" strike="noStrike">
                          <a:effectLst/>
                        </a:rPr>
                        <a:t>7.66%</a:t>
                      </a:r>
                      <a:endParaRPr lang="en-US"/>
                    </a:p>
                  </a:txBody>
                  <a:tcPr marL="6298" marR="6298" marT="6298" marB="0" anchor="b"/>
                </a:tc>
                <a:tc>
                  <a:txBody>
                    <a:bodyPr/>
                    <a:lstStyle/>
                    <a:p>
                      <a:pPr algn="ctr" fontAlgn="b"/>
                      <a:endParaRPr lang="en-US" sz="900" b="0" i="0" u="none" strike="noStrike">
                        <a:effectLst/>
                        <a:latin typeface="Arial" panose="020B0604020202020204" pitchFamily="34" charset="0"/>
                      </a:endParaRPr>
                    </a:p>
                  </a:txBody>
                  <a:tcPr marL="6298" marR="6298" marT="6298" marB="0" anchor="b"/>
                </a:tc>
                <a:tc>
                  <a:txBody>
                    <a:bodyPr/>
                    <a:lstStyle/>
                    <a:p>
                      <a:pPr algn="l" fontAlgn="b"/>
                      <a:r>
                        <a:rPr lang="en-US" sz="900" b="0" u="none" strike="noStrike">
                          <a:effectLst/>
                        </a:rPr>
                        <a:t>Equalization rate decreased from 75.5% to 71%</a:t>
                      </a:r>
                      <a:endParaRPr lang="en-US"/>
                    </a:p>
                  </a:txBody>
                  <a:tcPr marL="6298" marR="6298" marT="6298" marB="0" anchor="b"/>
                </a:tc>
                <a:extLst>
                  <a:ext uri="{0D108BD9-81ED-4DB2-BD59-A6C34878D82A}">
                    <a16:rowId xmlns:a16="http://schemas.microsoft.com/office/drawing/2014/main" val="74449424"/>
                  </a:ext>
                </a:extLst>
              </a:tr>
              <a:tr h="192745">
                <a:tc>
                  <a:txBody>
                    <a:bodyPr/>
                    <a:lstStyle/>
                    <a:p>
                      <a:pPr algn="l" fontAlgn="b"/>
                      <a:r>
                        <a:rPr lang="en-US" sz="900" b="0" u="none" strike="noStrike">
                          <a:solidFill>
                            <a:srgbClr val="0000FF"/>
                          </a:solidFill>
                          <a:effectLst/>
                        </a:rPr>
                        <a:t>WEST TURIN</a:t>
                      </a:r>
                      <a:endParaRPr lang="en-US"/>
                    </a:p>
                  </a:txBody>
                  <a:tcPr marL="6298" marR="6298" marT="6298" marB="0" anchor="b"/>
                </a:tc>
                <a:tc>
                  <a:txBody>
                    <a:bodyPr/>
                    <a:lstStyle/>
                    <a:p>
                      <a:pPr algn="r" fontAlgn="b"/>
                      <a:r>
                        <a:rPr lang="en-US" sz="900" b="0" u="none" strike="noStrike">
                          <a:effectLst/>
                        </a:rPr>
                        <a:t>197,186,699</a:t>
                      </a:r>
                    </a:p>
                  </a:txBody>
                  <a:tcPr marL="6298" marR="6298" marT="6298" marB="0" anchor="b"/>
                </a:tc>
                <a:tc>
                  <a:txBody>
                    <a:bodyPr/>
                    <a:lstStyle/>
                    <a:p>
                      <a:pPr algn="l" fontAlgn="b"/>
                      <a:endParaRPr lang="en-US" sz="900" b="0" i="0" u="none" strike="noStrike">
                        <a:effectLst/>
                        <a:latin typeface="Arial" panose="020B0604020202020204" pitchFamily="34" charset="0"/>
                      </a:endParaRPr>
                    </a:p>
                  </a:txBody>
                  <a:tcPr marL="6298" marR="6298" marT="6298" marB="0" anchor="b"/>
                </a:tc>
                <a:tc>
                  <a:txBody>
                    <a:bodyPr/>
                    <a:lstStyle/>
                    <a:p>
                      <a:pPr algn="r" fontAlgn="b"/>
                      <a:r>
                        <a:rPr lang="en-US" sz="900" b="0" u="none" strike="noStrike">
                          <a:effectLst/>
                        </a:rPr>
                        <a:t>204,189,912</a:t>
                      </a:r>
                    </a:p>
                  </a:txBody>
                  <a:tcPr marL="6298" marR="6298" marT="6298" marB="0" anchor="b"/>
                </a:tc>
                <a:tc>
                  <a:txBody>
                    <a:bodyPr/>
                    <a:lstStyle/>
                    <a:p>
                      <a:pPr algn="l" fontAlgn="b"/>
                      <a:endParaRPr lang="en-US" sz="900" b="0" i="0" u="none" strike="noStrike">
                        <a:effectLst/>
                        <a:latin typeface="Arial" panose="020B0604020202020204" pitchFamily="34" charset="0"/>
                      </a:endParaRPr>
                    </a:p>
                  </a:txBody>
                  <a:tcPr marL="6298" marR="6298" marT="6298" marB="0" anchor="b"/>
                </a:tc>
                <a:tc>
                  <a:txBody>
                    <a:bodyPr/>
                    <a:lstStyle/>
                    <a:p>
                      <a:pPr algn="r" fontAlgn="b"/>
                      <a:r>
                        <a:rPr lang="en-US" sz="900" b="0" u="none" strike="noStrike">
                          <a:effectLst/>
                        </a:rPr>
                        <a:t>3.55%</a:t>
                      </a:r>
                      <a:endParaRPr lang="en-US"/>
                    </a:p>
                  </a:txBody>
                  <a:tcPr marL="6298" marR="6298" marT="6298" marB="0" anchor="b"/>
                </a:tc>
                <a:tc>
                  <a:txBody>
                    <a:bodyPr/>
                    <a:lstStyle/>
                    <a:p>
                      <a:pPr algn="ctr" fontAlgn="b"/>
                      <a:endParaRPr lang="en-US" sz="900" b="0" i="0" u="none" strike="noStrike">
                        <a:effectLst/>
                        <a:latin typeface="Arial" panose="020B0604020202020204" pitchFamily="34" charset="0"/>
                      </a:endParaRPr>
                    </a:p>
                  </a:txBody>
                  <a:tcPr marL="6298" marR="6298" marT="6298" marB="0" anchor="b"/>
                </a:tc>
                <a:tc>
                  <a:txBody>
                    <a:bodyPr/>
                    <a:lstStyle/>
                    <a:p>
                      <a:pPr algn="l" fontAlgn="b"/>
                      <a:r>
                        <a:rPr lang="en-US" sz="900" b="0" u="none" strike="noStrike">
                          <a:effectLst/>
                        </a:rPr>
                        <a:t>Equalization rate decreased from 68% to 66%</a:t>
                      </a:r>
                      <a:endParaRPr lang="en-US"/>
                    </a:p>
                  </a:txBody>
                  <a:tcPr marL="6298" marR="6298" marT="6298" marB="0" anchor="b"/>
                </a:tc>
                <a:extLst>
                  <a:ext uri="{0D108BD9-81ED-4DB2-BD59-A6C34878D82A}">
                    <a16:rowId xmlns:a16="http://schemas.microsoft.com/office/drawing/2014/main" val="1157928278"/>
                  </a:ext>
                </a:extLst>
              </a:tr>
              <a:tr h="192745">
                <a:tc>
                  <a:txBody>
                    <a:bodyPr/>
                    <a:lstStyle/>
                    <a:p>
                      <a:pPr algn="l" fontAlgn="b"/>
                      <a:endParaRPr lang="en-US" sz="900" b="0" i="0" u="none" strike="noStrike">
                        <a:effectLst/>
                        <a:latin typeface="Arial" panose="020B0604020202020204" pitchFamily="34" charset="0"/>
                      </a:endParaRPr>
                    </a:p>
                  </a:txBody>
                  <a:tcPr marL="6298" marR="6298" marT="6298" marB="0" anchor="b"/>
                </a:tc>
                <a:tc>
                  <a:txBody>
                    <a:bodyPr/>
                    <a:lstStyle/>
                    <a:p>
                      <a:pPr algn="r" fontAlgn="b"/>
                      <a:endParaRPr lang="en-US" sz="900" b="0" i="0" u="none" strike="noStrike">
                        <a:effectLst/>
                        <a:latin typeface="Arial" panose="020B0604020202020204" pitchFamily="34" charset="0"/>
                      </a:endParaRPr>
                    </a:p>
                  </a:txBody>
                  <a:tcPr marL="6298" marR="6298" marT="6298" marB="0" anchor="b"/>
                </a:tc>
                <a:tc>
                  <a:txBody>
                    <a:bodyPr/>
                    <a:lstStyle/>
                    <a:p>
                      <a:pPr algn="l" fontAlgn="b"/>
                      <a:endParaRPr lang="en-US" sz="900" b="0" i="0" u="none" strike="noStrike">
                        <a:effectLst/>
                        <a:latin typeface="Arial" panose="020B0604020202020204" pitchFamily="34" charset="0"/>
                      </a:endParaRPr>
                    </a:p>
                  </a:txBody>
                  <a:tcPr marL="6298" marR="6298" marT="6298" marB="0" anchor="b"/>
                </a:tc>
                <a:tc>
                  <a:txBody>
                    <a:bodyPr/>
                    <a:lstStyle/>
                    <a:p>
                      <a:pPr algn="r" fontAlgn="b"/>
                      <a:endParaRPr lang="en-US" sz="900" b="0" i="0" u="none" strike="noStrike">
                        <a:effectLst/>
                        <a:latin typeface="Arial" panose="020B0604020202020204" pitchFamily="34" charset="0"/>
                      </a:endParaRPr>
                    </a:p>
                  </a:txBody>
                  <a:tcPr marL="6298" marR="6298" marT="6298" marB="0" anchor="b"/>
                </a:tc>
                <a:tc>
                  <a:txBody>
                    <a:bodyPr/>
                    <a:lstStyle/>
                    <a:p>
                      <a:pPr algn="l" fontAlgn="b"/>
                      <a:endParaRPr lang="en-US" sz="900" b="0" i="0" u="none" strike="noStrike">
                        <a:effectLst/>
                        <a:latin typeface="Arial" panose="020B0604020202020204" pitchFamily="34" charset="0"/>
                      </a:endParaRPr>
                    </a:p>
                  </a:txBody>
                  <a:tcPr marL="6298" marR="6298" marT="6298" marB="0" anchor="b"/>
                </a:tc>
                <a:tc>
                  <a:txBody>
                    <a:bodyPr/>
                    <a:lstStyle/>
                    <a:p>
                      <a:pPr algn="l" fontAlgn="b"/>
                      <a:endParaRPr lang="en-US" sz="900" b="0" i="0" u="none" strike="noStrike">
                        <a:effectLst/>
                        <a:latin typeface="Arial" panose="020B0604020202020204" pitchFamily="34" charset="0"/>
                      </a:endParaRPr>
                    </a:p>
                  </a:txBody>
                  <a:tcPr marL="6298" marR="6298" marT="6298" marB="0" anchor="b"/>
                </a:tc>
                <a:tc>
                  <a:txBody>
                    <a:bodyPr/>
                    <a:lstStyle/>
                    <a:p>
                      <a:pPr algn="l" fontAlgn="b"/>
                      <a:endParaRPr lang="en-US" sz="900" b="0" i="0" u="none" strike="noStrike">
                        <a:effectLst/>
                        <a:latin typeface="Arial" panose="020B0604020202020204" pitchFamily="34" charset="0"/>
                      </a:endParaRPr>
                    </a:p>
                  </a:txBody>
                  <a:tcPr marL="6298" marR="6298" marT="6298" marB="0" anchor="b"/>
                </a:tc>
                <a:tc>
                  <a:txBody>
                    <a:bodyPr/>
                    <a:lstStyle/>
                    <a:p>
                      <a:pPr algn="l" fontAlgn="b"/>
                      <a:endParaRPr lang="en-US" sz="900" b="0" i="0" u="none" strike="noStrike">
                        <a:effectLst/>
                        <a:latin typeface="Arial" panose="020B0604020202020204" pitchFamily="34" charset="0"/>
                      </a:endParaRPr>
                    </a:p>
                  </a:txBody>
                  <a:tcPr marL="6298" marR="6298" marT="6298" marB="0" anchor="b"/>
                </a:tc>
                <a:extLst>
                  <a:ext uri="{0D108BD9-81ED-4DB2-BD59-A6C34878D82A}">
                    <a16:rowId xmlns:a16="http://schemas.microsoft.com/office/drawing/2014/main" val="2142940593"/>
                  </a:ext>
                </a:extLst>
              </a:tr>
              <a:tr h="267532">
                <a:tc>
                  <a:txBody>
                    <a:bodyPr/>
                    <a:lstStyle/>
                    <a:p>
                      <a:pPr algn="l" fontAlgn="b"/>
                      <a:r>
                        <a:rPr lang="en-US" sz="900" b="0" i="0" u="none" strike="noStrike">
                          <a:effectLst/>
                          <a:latin typeface="Arial"/>
                        </a:rPr>
                        <a:t>OVERALL</a:t>
                      </a:r>
                      <a:endParaRPr lang="en-US"/>
                    </a:p>
                  </a:txBody>
                  <a:tcPr marL="6298" marR="6298" marT="6298" marB="0" anchor="b"/>
                </a:tc>
                <a:tc>
                  <a:txBody>
                    <a:bodyPr/>
                    <a:lstStyle/>
                    <a:p>
                      <a:pPr algn="r" fontAlgn="b"/>
                      <a:r>
                        <a:rPr lang="en-US" sz="900" b="0" u="none" strike="noStrike">
                          <a:effectLst/>
                        </a:rPr>
                        <a:t>  3,161,048,463</a:t>
                      </a:r>
                      <a:endParaRPr lang="en-US"/>
                    </a:p>
                  </a:txBody>
                  <a:tcPr marL="6298" marR="6298" marT="6298" marB="0" anchor="b"/>
                </a:tc>
                <a:tc>
                  <a:txBody>
                    <a:bodyPr/>
                    <a:lstStyle/>
                    <a:p>
                      <a:pPr algn="l" fontAlgn="b"/>
                      <a:endParaRPr lang="en-US" sz="900" b="0" i="0" u="none" strike="noStrike">
                        <a:effectLst/>
                        <a:latin typeface="Arial" panose="020B0604020202020204" pitchFamily="34" charset="0"/>
                      </a:endParaRPr>
                    </a:p>
                  </a:txBody>
                  <a:tcPr marL="6298" marR="6298" marT="6298" marB="0" anchor="b"/>
                </a:tc>
                <a:tc>
                  <a:txBody>
                    <a:bodyPr/>
                    <a:lstStyle/>
                    <a:p>
                      <a:pPr algn="r" fontAlgn="b"/>
                      <a:r>
                        <a:rPr lang="en-US" sz="900" b="0" u="none" strike="noStrike">
                          <a:effectLst/>
                        </a:rPr>
                        <a:t>3,364,634,305</a:t>
                      </a:r>
                    </a:p>
                  </a:txBody>
                  <a:tcPr marL="6298" marR="6298" marT="6298" marB="0" anchor="b"/>
                </a:tc>
                <a:tc>
                  <a:txBody>
                    <a:bodyPr/>
                    <a:lstStyle/>
                    <a:p>
                      <a:pPr algn="l" fontAlgn="b"/>
                      <a:endParaRPr lang="en-US" sz="900" b="0" i="0" u="none" strike="noStrike">
                        <a:effectLst/>
                        <a:latin typeface="Arial" panose="020B0604020202020204" pitchFamily="34" charset="0"/>
                      </a:endParaRPr>
                    </a:p>
                  </a:txBody>
                  <a:tcPr marL="6298" marR="6298" marT="6298" marB="0" anchor="b"/>
                </a:tc>
                <a:tc>
                  <a:txBody>
                    <a:bodyPr/>
                    <a:lstStyle/>
                    <a:p>
                      <a:pPr algn="r" fontAlgn="b"/>
                      <a:r>
                        <a:rPr lang="en-US" sz="900" b="0" u="none" strike="noStrike">
                          <a:effectLst/>
                        </a:rPr>
                        <a:t>6.44%</a:t>
                      </a:r>
                      <a:endParaRPr lang="en-US"/>
                    </a:p>
                  </a:txBody>
                  <a:tcPr marL="6298" marR="6298" marT="6298" marB="0" anchor="b"/>
                </a:tc>
                <a:tc>
                  <a:txBody>
                    <a:bodyPr/>
                    <a:lstStyle/>
                    <a:p>
                      <a:pPr algn="l" fontAlgn="b"/>
                      <a:endParaRPr lang="en-US" sz="900" b="0" i="0" u="none" strike="noStrike">
                        <a:effectLst/>
                        <a:latin typeface="Arial" panose="020B0604020202020204" pitchFamily="34" charset="0"/>
                      </a:endParaRPr>
                    </a:p>
                  </a:txBody>
                  <a:tcPr marL="6298" marR="6298" marT="6298" marB="0" anchor="b"/>
                </a:tc>
                <a:tc>
                  <a:txBody>
                    <a:bodyPr/>
                    <a:lstStyle/>
                    <a:p>
                      <a:pPr algn="ctr" fontAlgn="b"/>
                      <a:endParaRPr lang="en-US" sz="900" b="0" i="0" u="none" strike="noStrike">
                        <a:effectLst/>
                        <a:latin typeface="Arial" panose="020B0604020202020204" pitchFamily="34" charset="0"/>
                      </a:endParaRPr>
                    </a:p>
                  </a:txBody>
                  <a:tcPr marL="6298" marR="6298" marT="6298" marB="0" anchor="b"/>
                </a:tc>
                <a:extLst>
                  <a:ext uri="{0D108BD9-81ED-4DB2-BD59-A6C34878D82A}">
                    <a16:rowId xmlns:a16="http://schemas.microsoft.com/office/drawing/2014/main" val="231359321"/>
                  </a:ext>
                </a:extLst>
              </a:tr>
            </a:tbl>
          </a:graphicData>
        </a:graphic>
      </p:graphicFrame>
      <p:pic>
        <p:nvPicPr>
          <p:cNvPr id="2" name="Picture 1" descr="A logo with a leaf and text&#10;&#10;Description automatically generated">
            <a:extLst>
              <a:ext uri="{FF2B5EF4-FFF2-40B4-BE49-F238E27FC236}">
                <a16:creationId xmlns:a16="http://schemas.microsoft.com/office/drawing/2014/main" id="{8F67F3B1-5003-FBC8-A1D3-7989D250E756}"/>
              </a:ext>
            </a:extLst>
          </p:cNvPr>
          <p:cNvPicPr>
            <a:picLocks noChangeAspect="1"/>
          </p:cNvPicPr>
          <p:nvPr/>
        </p:nvPicPr>
        <p:blipFill>
          <a:blip r:embed="rId3"/>
          <a:stretch>
            <a:fillRect/>
          </a:stretch>
        </p:blipFill>
        <p:spPr>
          <a:xfrm>
            <a:off x="8839074" y="5238353"/>
            <a:ext cx="2400491" cy="927365"/>
          </a:xfrm>
          <a:prstGeom prst="rect">
            <a:avLst/>
          </a:prstGeom>
        </p:spPr>
      </p:pic>
      <p:sp>
        <p:nvSpPr>
          <p:cNvPr id="3" name="TextBox 2">
            <a:extLst>
              <a:ext uri="{FF2B5EF4-FFF2-40B4-BE49-F238E27FC236}">
                <a16:creationId xmlns:a16="http://schemas.microsoft.com/office/drawing/2014/main" id="{8B036741-640B-0843-FF05-A63513D77216}"/>
              </a:ext>
            </a:extLst>
          </p:cNvPr>
          <p:cNvSpPr txBox="1"/>
          <p:nvPr/>
        </p:nvSpPr>
        <p:spPr>
          <a:xfrm>
            <a:off x="873946" y="4595265"/>
            <a:ext cx="892968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a:ea typeface="Calibri"/>
                <a:cs typeface="Calibri"/>
              </a:rPr>
              <a:t>For 2025, the state sales trends were between 0 and +6% causing the town equalization rates to drop in most municipalities.  When an equalization rate drops, the full value increases even if there is no change to the assessed value.  The town of Lowville was the only town wide revaluation project completed in 2025.</a:t>
            </a:r>
          </a:p>
          <a:p>
            <a:endParaRPr lang="en-US" sz="900">
              <a:ea typeface="Calibri"/>
              <a:cs typeface="Calibri"/>
            </a:endParaRPr>
          </a:p>
          <a:p>
            <a:r>
              <a:rPr lang="en-US" sz="900">
                <a:ea typeface="Calibri"/>
                <a:cs typeface="Calibri"/>
              </a:rPr>
              <a:t>  Residential property trends were +4% for 2025      •       Commercial property trends were between 0% and +3%          •         Vacant, Farm &amp; Forest property trends between +5% and +6%</a:t>
            </a:r>
          </a:p>
        </p:txBody>
      </p:sp>
    </p:spTree>
    <p:extLst>
      <p:ext uri="{BB962C8B-B14F-4D97-AF65-F5344CB8AC3E}">
        <p14:creationId xmlns:p14="http://schemas.microsoft.com/office/powerpoint/2010/main" val="2271303859"/>
      </p:ext>
    </p:extLst>
  </p:cSld>
  <p:clrMapOvr>
    <a:masterClrMapping/>
  </p:clrMapOvr>
  <p:extLst>
    <p:ext uri="{6950BFC3-D8DA-4A85-94F7-54DA5524770B}">
      <p188:commentRel xmlns:p188="http://schemas.microsoft.com/office/powerpoint/2018/8/main" r:id="rId2"/>
    </p:ext>
  </p:extLs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F240A2FC-E2C3-458D-96B4-5DF9028D93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6" name="Rectangle 45">
            <a:extLst>
              <a:ext uri="{FF2B5EF4-FFF2-40B4-BE49-F238E27FC236}">
                <a16:creationId xmlns:a16="http://schemas.microsoft.com/office/drawing/2014/main" id="{5F097929-F3D6-4D1F-8AFC-CF348171A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47" name="Straight Connector 46">
            <a:extLst>
              <a:ext uri="{FF2B5EF4-FFF2-40B4-BE49-F238E27FC236}">
                <a16:creationId xmlns:a16="http://schemas.microsoft.com/office/drawing/2014/main" id="{43074C91-9045-414B-B5F9-567DAE3EE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48" name="Rectangle 47">
            <a:extLst>
              <a:ext uri="{FF2B5EF4-FFF2-40B4-BE49-F238E27FC236}">
                <a16:creationId xmlns:a16="http://schemas.microsoft.com/office/drawing/2014/main" id="{B4D0E555-16F6-44D0-BF56-AF5FF5BDE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117041D-1A7B-4ECA-AB68-3CFDB6726B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348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TextBox 3">
            <a:extLst>
              <a:ext uri="{FF2B5EF4-FFF2-40B4-BE49-F238E27FC236}">
                <a16:creationId xmlns:a16="http://schemas.microsoft.com/office/drawing/2014/main" id="{A21622FA-930E-9476-28C4-60935DDE1E3B}"/>
              </a:ext>
            </a:extLst>
          </p:cNvPr>
          <p:cNvSpPr txBox="1"/>
          <p:nvPr/>
        </p:nvSpPr>
        <p:spPr>
          <a:xfrm>
            <a:off x="8076833" y="1704118"/>
            <a:ext cx="3902677" cy="2926080"/>
          </a:xfrm>
          <a:prstGeom prst="rect">
            <a:avLst/>
          </a:prstGeom>
        </p:spPr>
        <p:txBody>
          <a:bodyPr vert="horz" lIns="91440" tIns="45720" rIns="91440" bIns="45720" rtlCol="0" anchor="b">
            <a:noAutofit/>
          </a:bodyPr>
          <a:lstStyle/>
          <a:p>
            <a:pPr defTabSz="914400">
              <a:lnSpc>
                <a:spcPct val="85000"/>
              </a:lnSpc>
              <a:spcBef>
                <a:spcPct val="0"/>
              </a:spcBef>
              <a:spcAft>
                <a:spcPts val="600"/>
              </a:spcAft>
            </a:pPr>
            <a:r>
              <a:rPr lang="en-US" sz="4800" spc="-50">
                <a:solidFill>
                  <a:srgbClr val="FFFFFF"/>
                </a:solidFill>
                <a:latin typeface="Museo Slab 500"/>
                <a:ea typeface="+mj-ea"/>
                <a:cs typeface="+mj-cs"/>
              </a:rPr>
              <a:t>2026 Rate Change Including Equalization</a:t>
            </a:r>
          </a:p>
        </p:txBody>
      </p:sp>
      <p:sp>
        <p:nvSpPr>
          <p:cNvPr id="50" name="Rectangle 49">
            <a:extLst>
              <a:ext uri="{FF2B5EF4-FFF2-40B4-BE49-F238E27FC236}">
                <a16:creationId xmlns:a16="http://schemas.microsoft.com/office/drawing/2014/main" id="{EF9C14D5-64ED-4C3C-A0D2-6C2AE1AE92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0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3" name="Table 2">
            <a:extLst>
              <a:ext uri="{FF2B5EF4-FFF2-40B4-BE49-F238E27FC236}">
                <a16:creationId xmlns:a16="http://schemas.microsoft.com/office/drawing/2014/main" id="{B9AFC225-B4E0-95BA-F421-7E84B8EB5C48}"/>
              </a:ext>
            </a:extLst>
          </p:cNvPr>
          <p:cNvGraphicFramePr>
            <a:graphicFrameLocks noGrp="1"/>
          </p:cNvGraphicFramePr>
          <p:nvPr>
            <p:extLst>
              <p:ext uri="{D42A27DB-BD31-4B8C-83A1-F6EECF244321}">
                <p14:modId xmlns:p14="http://schemas.microsoft.com/office/powerpoint/2010/main" val="3753923603"/>
              </p:ext>
            </p:extLst>
          </p:nvPr>
        </p:nvGraphicFramePr>
        <p:xfrm>
          <a:off x="893671" y="534247"/>
          <a:ext cx="5777485" cy="5876942"/>
        </p:xfrm>
        <a:graphic>
          <a:graphicData uri="http://schemas.openxmlformats.org/drawingml/2006/table">
            <a:tbl>
              <a:tblPr firstRow="1" bandRow="1">
                <a:tableStyleId>{69012ECD-51FC-41F1-AA8D-1B2483CD663E}</a:tableStyleId>
              </a:tblPr>
              <a:tblGrid>
                <a:gridCol w="1514475">
                  <a:extLst>
                    <a:ext uri="{9D8B030D-6E8A-4147-A177-3AD203B41FA5}">
                      <a16:colId xmlns:a16="http://schemas.microsoft.com/office/drawing/2014/main" val="732622334"/>
                    </a:ext>
                  </a:extLst>
                </a:gridCol>
                <a:gridCol w="1418787">
                  <a:extLst>
                    <a:ext uri="{9D8B030D-6E8A-4147-A177-3AD203B41FA5}">
                      <a16:colId xmlns:a16="http://schemas.microsoft.com/office/drawing/2014/main" val="775905191"/>
                    </a:ext>
                  </a:extLst>
                </a:gridCol>
                <a:gridCol w="1466630">
                  <a:extLst>
                    <a:ext uri="{9D8B030D-6E8A-4147-A177-3AD203B41FA5}">
                      <a16:colId xmlns:a16="http://schemas.microsoft.com/office/drawing/2014/main" val="862132698"/>
                    </a:ext>
                  </a:extLst>
                </a:gridCol>
                <a:gridCol w="1377593">
                  <a:extLst>
                    <a:ext uri="{9D8B030D-6E8A-4147-A177-3AD203B41FA5}">
                      <a16:colId xmlns:a16="http://schemas.microsoft.com/office/drawing/2014/main" val="231649885"/>
                    </a:ext>
                  </a:extLst>
                </a:gridCol>
              </a:tblGrid>
              <a:tr h="592666">
                <a:tc>
                  <a:txBody>
                    <a:bodyPr/>
                    <a:lstStyle/>
                    <a:p>
                      <a:pPr algn="ctr" fontAlgn="ctr"/>
                      <a:r>
                        <a:rPr lang="en-US" sz="1700" u="none" strike="noStrike">
                          <a:effectLst/>
                        </a:rPr>
                        <a:t>Town</a:t>
                      </a:r>
                      <a:endParaRPr lang="en-US" sz="1700" b="0" i="0" u="none" strike="noStrike">
                        <a:solidFill>
                          <a:srgbClr val="000000"/>
                        </a:solidFill>
                        <a:effectLst/>
                        <a:latin typeface="Public Sans" pitchFamily="2" charset="0"/>
                      </a:endParaRPr>
                    </a:p>
                  </a:txBody>
                  <a:tcPr marL="6000" marR="6000" marT="6000" marB="0" anchor="ctr"/>
                </a:tc>
                <a:tc>
                  <a:txBody>
                    <a:bodyPr/>
                    <a:lstStyle/>
                    <a:p>
                      <a:pPr lvl="0" algn="ctr">
                        <a:buNone/>
                      </a:pPr>
                      <a:r>
                        <a:rPr lang="en-US" sz="1700" u="none" strike="noStrike">
                          <a:effectLst/>
                        </a:rPr>
                        <a:t>2025 Rate</a:t>
                      </a:r>
                    </a:p>
                  </a:txBody>
                  <a:tcPr marL="6000" marR="6000" marT="6000" marB="0" anchor="ctr"/>
                </a:tc>
                <a:tc>
                  <a:txBody>
                    <a:bodyPr/>
                    <a:lstStyle/>
                    <a:p>
                      <a:pPr lvl="0" algn="ctr">
                        <a:buNone/>
                      </a:pPr>
                      <a:r>
                        <a:rPr lang="en-US" sz="1700" u="none" strike="noStrike">
                          <a:effectLst/>
                        </a:rPr>
                        <a:t>Tentative</a:t>
                      </a:r>
                    </a:p>
                    <a:p>
                      <a:pPr lvl="0" algn="ctr">
                        <a:buNone/>
                      </a:pPr>
                      <a:r>
                        <a:rPr lang="en-US" sz="1700" u="none" strike="noStrike">
                          <a:effectLst/>
                        </a:rPr>
                        <a:t>2026 Rate</a:t>
                      </a:r>
                    </a:p>
                  </a:txBody>
                  <a:tcPr marL="6000" marR="6000" marT="6000" marB="0" anchor="ctr"/>
                </a:tc>
                <a:tc>
                  <a:txBody>
                    <a:bodyPr/>
                    <a:lstStyle/>
                    <a:p>
                      <a:pPr algn="ctr" fontAlgn="b"/>
                      <a:r>
                        <a:rPr lang="en-US" sz="1700" u="none" strike="noStrike">
                          <a:effectLst/>
                        </a:rPr>
                        <a:t>Percent Change</a:t>
                      </a:r>
                      <a:endParaRPr lang="en-US" sz="1700" b="0" i="0" u="none" strike="noStrike">
                        <a:solidFill>
                          <a:srgbClr val="000000"/>
                        </a:solidFill>
                        <a:effectLst/>
                        <a:latin typeface="Calibri" panose="020F0502020204030204" pitchFamily="34" charset="0"/>
                      </a:endParaRPr>
                    </a:p>
                  </a:txBody>
                  <a:tcPr marL="6000" marR="6000" marT="6000" marB="0" anchor="b"/>
                </a:tc>
                <a:extLst>
                  <a:ext uri="{0D108BD9-81ED-4DB2-BD59-A6C34878D82A}">
                    <a16:rowId xmlns:a16="http://schemas.microsoft.com/office/drawing/2014/main" val="762415946"/>
                  </a:ext>
                </a:extLst>
              </a:tr>
              <a:tr h="293570">
                <a:tc>
                  <a:txBody>
                    <a:bodyPr/>
                    <a:lstStyle/>
                    <a:p>
                      <a:pPr lvl="0" algn="l">
                        <a:buNone/>
                      </a:pPr>
                      <a:r>
                        <a:rPr lang="en-US" sz="1700" u="none" strike="noStrike">
                          <a:effectLst/>
                        </a:rPr>
                        <a:t>LEWIS COUNTY</a:t>
                      </a:r>
                    </a:p>
                  </a:txBody>
                  <a:tcPr marL="6000" marR="6000" marT="6000" marB="0" anchor="b"/>
                </a:tc>
                <a:tc>
                  <a:txBody>
                    <a:bodyPr/>
                    <a:lstStyle/>
                    <a:p>
                      <a:pPr lvl="0" algn="r">
                        <a:buNone/>
                      </a:pPr>
                      <a:r>
                        <a:rPr lang="en-US" sz="1700" u="none" strike="noStrike">
                          <a:effectLst/>
                        </a:rPr>
                        <a:t>6.304758</a:t>
                      </a:r>
                      <a:endParaRPr lang="en-US"/>
                    </a:p>
                  </a:txBody>
                  <a:tcPr marL="6000" marR="6000" marT="6000" marB="0" anchor="b"/>
                </a:tc>
                <a:tc>
                  <a:txBody>
                    <a:bodyPr/>
                    <a:lstStyle/>
                    <a:p>
                      <a:pPr lvl="0" algn="r">
                        <a:buNone/>
                      </a:pPr>
                      <a:r>
                        <a:rPr lang="en-US" sz="1700" u="none" strike="noStrike">
                          <a:effectLst/>
                        </a:rPr>
                        <a:t>6.171977</a:t>
                      </a:r>
                    </a:p>
                  </a:txBody>
                  <a:tcPr marL="6000" marR="6000" marT="6000" marB="0" anchor="b"/>
                </a:tc>
                <a:tc>
                  <a:txBody>
                    <a:bodyPr/>
                    <a:lstStyle/>
                    <a:p>
                      <a:pPr lvl="0" algn="ctr">
                        <a:buNone/>
                      </a:pPr>
                      <a:r>
                        <a:rPr lang="en-US" sz="1700" u="none" strike="noStrike">
                          <a:effectLst/>
                        </a:rPr>
                        <a:t>-2%</a:t>
                      </a:r>
                    </a:p>
                  </a:txBody>
                  <a:tcPr marL="6000" marR="6000" marT="6000" marB="0" anchor="b"/>
                </a:tc>
                <a:extLst>
                  <a:ext uri="{0D108BD9-81ED-4DB2-BD59-A6C34878D82A}">
                    <a16:rowId xmlns:a16="http://schemas.microsoft.com/office/drawing/2014/main" val="3584302971"/>
                  </a:ext>
                </a:extLst>
              </a:tr>
              <a:tr h="293571">
                <a:tc>
                  <a:txBody>
                    <a:bodyPr/>
                    <a:lstStyle/>
                    <a:p>
                      <a:pPr algn="l" fontAlgn="b"/>
                      <a:r>
                        <a:rPr lang="en-US" sz="1700" u="none" strike="noStrike">
                          <a:effectLst/>
                        </a:rPr>
                        <a:t>CROGHAN</a:t>
                      </a:r>
                      <a:endParaRPr lang="en-US" sz="1700" b="0" i="0" u="none" strike="noStrike">
                        <a:solidFill>
                          <a:srgbClr val="000000"/>
                        </a:solidFill>
                        <a:effectLst/>
                        <a:latin typeface="Public Sans" pitchFamily="2" charset="0"/>
                      </a:endParaRPr>
                    </a:p>
                  </a:txBody>
                  <a:tcPr marL="6000" marR="6000" marT="6000" marB="0" anchor="b"/>
                </a:tc>
                <a:tc>
                  <a:txBody>
                    <a:bodyPr/>
                    <a:lstStyle/>
                    <a:p>
                      <a:pPr lvl="0" algn="r">
                        <a:buNone/>
                      </a:pPr>
                      <a:r>
                        <a:rPr lang="en-US" sz="1700" u="none" strike="noStrike">
                          <a:effectLst/>
                        </a:rPr>
                        <a:t>13.559085</a:t>
                      </a:r>
                      <a:endParaRPr lang="en-US"/>
                    </a:p>
                  </a:txBody>
                  <a:tcPr marL="6000" marR="6000" marT="6000" marB="0" anchor="b"/>
                </a:tc>
                <a:tc>
                  <a:txBody>
                    <a:bodyPr/>
                    <a:lstStyle/>
                    <a:p>
                      <a:pPr lvl="0" algn="r">
                        <a:buNone/>
                      </a:pPr>
                      <a:r>
                        <a:rPr lang="en-US" sz="1700" u="none" strike="noStrike">
                          <a:effectLst/>
                        </a:rPr>
                        <a:t>14.027960</a:t>
                      </a:r>
                    </a:p>
                  </a:txBody>
                  <a:tcPr marL="6000" marR="6000" marT="6000" marB="0" anchor="b"/>
                </a:tc>
                <a:tc>
                  <a:txBody>
                    <a:bodyPr/>
                    <a:lstStyle/>
                    <a:p>
                      <a:pPr lvl="0" algn="ctr">
                        <a:buNone/>
                      </a:pPr>
                      <a:r>
                        <a:rPr lang="en-US" sz="1700" u="none" strike="noStrike">
                          <a:effectLst/>
                        </a:rPr>
                        <a:t>3%</a:t>
                      </a:r>
                      <a:endParaRPr lang="en-US"/>
                    </a:p>
                  </a:txBody>
                  <a:tcPr marL="6000" marR="6000" marT="6000" marB="0" anchor="b"/>
                </a:tc>
                <a:extLst>
                  <a:ext uri="{0D108BD9-81ED-4DB2-BD59-A6C34878D82A}">
                    <a16:rowId xmlns:a16="http://schemas.microsoft.com/office/drawing/2014/main" val="651144046"/>
                  </a:ext>
                </a:extLst>
              </a:tr>
              <a:tr h="293571">
                <a:tc>
                  <a:txBody>
                    <a:bodyPr/>
                    <a:lstStyle/>
                    <a:p>
                      <a:pPr lvl="0" algn="l">
                        <a:buNone/>
                      </a:pPr>
                      <a:r>
                        <a:rPr lang="en-US" sz="1700" u="none" strike="noStrike">
                          <a:effectLst/>
                        </a:rPr>
                        <a:t>DENMARK</a:t>
                      </a:r>
                    </a:p>
                  </a:txBody>
                  <a:tcPr marL="6000" marR="6000" marT="6000" marB="0" anchor="b"/>
                </a:tc>
                <a:tc>
                  <a:txBody>
                    <a:bodyPr/>
                    <a:lstStyle/>
                    <a:p>
                      <a:pPr lvl="0" algn="r">
                        <a:buNone/>
                      </a:pPr>
                      <a:r>
                        <a:rPr lang="en-US" sz="1700" u="none" strike="noStrike">
                          <a:effectLst/>
                        </a:rPr>
                        <a:t>7.735861</a:t>
                      </a:r>
                      <a:endParaRPr lang="en-US"/>
                    </a:p>
                  </a:txBody>
                  <a:tcPr marL="6000" marR="6000" marT="6000" marB="0" anchor="b"/>
                </a:tc>
                <a:tc>
                  <a:txBody>
                    <a:bodyPr/>
                    <a:lstStyle/>
                    <a:p>
                      <a:pPr lvl="0" algn="r">
                        <a:buNone/>
                      </a:pPr>
                      <a:r>
                        <a:rPr lang="en-US" sz="1700" u="none" strike="noStrike">
                          <a:effectLst/>
                        </a:rPr>
                        <a:t>8.068056</a:t>
                      </a:r>
                    </a:p>
                  </a:txBody>
                  <a:tcPr marL="6000" marR="6000" marT="6000" marB="0" anchor="b"/>
                </a:tc>
                <a:tc>
                  <a:txBody>
                    <a:bodyPr/>
                    <a:lstStyle/>
                    <a:p>
                      <a:pPr lvl="0" algn="ctr">
                        <a:buNone/>
                      </a:pPr>
                      <a:r>
                        <a:rPr lang="en-US" sz="1700" u="none" strike="noStrike">
                          <a:effectLst/>
                        </a:rPr>
                        <a:t>4%</a:t>
                      </a:r>
                      <a:endParaRPr lang="en-US"/>
                    </a:p>
                  </a:txBody>
                  <a:tcPr marL="6000" marR="6000" marT="6000" marB="0" anchor="b"/>
                </a:tc>
                <a:extLst>
                  <a:ext uri="{0D108BD9-81ED-4DB2-BD59-A6C34878D82A}">
                    <a16:rowId xmlns:a16="http://schemas.microsoft.com/office/drawing/2014/main" val="1763353999"/>
                  </a:ext>
                </a:extLst>
              </a:tr>
              <a:tr h="293571">
                <a:tc>
                  <a:txBody>
                    <a:bodyPr/>
                    <a:lstStyle/>
                    <a:p>
                      <a:pPr lvl="0" algn="l">
                        <a:buNone/>
                      </a:pPr>
                      <a:r>
                        <a:rPr lang="en-US" sz="1700" u="none" strike="noStrike">
                          <a:effectLst/>
                        </a:rPr>
                        <a:t>DIANA</a:t>
                      </a:r>
                      <a:endParaRPr lang="en-US"/>
                    </a:p>
                  </a:txBody>
                  <a:tcPr marL="6000" marR="6000" marT="6000" marB="0" anchor="b"/>
                </a:tc>
                <a:tc>
                  <a:txBody>
                    <a:bodyPr/>
                    <a:lstStyle/>
                    <a:p>
                      <a:pPr lvl="0" algn="r">
                        <a:buNone/>
                      </a:pPr>
                      <a:r>
                        <a:rPr lang="en-US" sz="1700" u="none" strike="noStrike">
                          <a:effectLst/>
                        </a:rPr>
                        <a:t>6.368447</a:t>
                      </a:r>
                      <a:endParaRPr lang="en-US"/>
                    </a:p>
                  </a:txBody>
                  <a:tcPr marL="6000" marR="6000" marT="6000" marB="0" anchor="b"/>
                </a:tc>
                <a:tc>
                  <a:txBody>
                    <a:bodyPr/>
                    <a:lstStyle/>
                    <a:p>
                      <a:pPr lvl="0" algn="r">
                        <a:buNone/>
                      </a:pPr>
                      <a:r>
                        <a:rPr lang="en-US" sz="1700" u="none" strike="noStrike">
                          <a:effectLst/>
                        </a:rPr>
                        <a:t>6.362984</a:t>
                      </a:r>
                    </a:p>
                  </a:txBody>
                  <a:tcPr marL="6000" marR="6000" marT="6000" marB="0" anchor="b"/>
                </a:tc>
                <a:tc>
                  <a:txBody>
                    <a:bodyPr/>
                    <a:lstStyle/>
                    <a:p>
                      <a:pPr lvl="0" algn="ctr">
                        <a:buNone/>
                      </a:pPr>
                      <a:r>
                        <a:rPr lang="en-US" sz="1700" u="none" strike="noStrike">
                          <a:effectLst/>
                        </a:rPr>
                        <a:t>0%</a:t>
                      </a:r>
                      <a:endParaRPr lang="en-US"/>
                    </a:p>
                  </a:txBody>
                  <a:tcPr marL="6000" marR="6000" marT="6000" marB="0" anchor="b"/>
                </a:tc>
                <a:extLst>
                  <a:ext uri="{0D108BD9-81ED-4DB2-BD59-A6C34878D82A}">
                    <a16:rowId xmlns:a16="http://schemas.microsoft.com/office/drawing/2014/main" val="3089735659"/>
                  </a:ext>
                </a:extLst>
              </a:tr>
              <a:tr h="293571">
                <a:tc>
                  <a:txBody>
                    <a:bodyPr/>
                    <a:lstStyle/>
                    <a:p>
                      <a:pPr lvl="0" algn="l">
                        <a:buNone/>
                      </a:pPr>
                      <a:r>
                        <a:rPr lang="en-US" sz="1700" u="none" strike="noStrike">
                          <a:effectLst/>
                        </a:rPr>
                        <a:t>GREIG</a:t>
                      </a:r>
                      <a:endParaRPr lang="en-US"/>
                    </a:p>
                  </a:txBody>
                  <a:tcPr marL="6000" marR="6000" marT="6000" marB="0" anchor="b"/>
                </a:tc>
                <a:tc>
                  <a:txBody>
                    <a:bodyPr/>
                    <a:lstStyle/>
                    <a:p>
                      <a:pPr lvl="0" algn="r">
                        <a:buNone/>
                      </a:pPr>
                      <a:r>
                        <a:rPr lang="en-US" sz="1700" u="none" strike="noStrike">
                          <a:effectLst/>
                        </a:rPr>
                        <a:t>9.071541</a:t>
                      </a:r>
                      <a:endParaRPr lang="en-US"/>
                    </a:p>
                  </a:txBody>
                  <a:tcPr marL="6000" marR="6000" marT="6000" marB="0" anchor="b"/>
                </a:tc>
                <a:tc>
                  <a:txBody>
                    <a:bodyPr/>
                    <a:lstStyle/>
                    <a:p>
                      <a:pPr lvl="0" algn="r">
                        <a:buNone/>
                      </a:pPr>
                      <a:r>
                        <a:rPr lang="en-US" sz="1700" u="none" strike="noStrike">
                          <a:effectLst/>
                        </a:rPr>
                        <a:t>9.495472</a:t>
                      </a:r>
                    </a:p>
                  </a:txBody>
                  <a:tcPr marL="6000" marR="6000" marT="6000" marB="0" anchor="b"/>
                </a:tc>
                <a:tc>
                  <a:txBody>
                    <a:bodyPr/>
                    <a:lstStyle/>
                    <a:p>
                      <a:pPr lvl="0" algn="ctr">
                        <a:buNone/>
                      </a:pPr>
                      <a:r>
                        <a:rPr lang="en-US" sz="1700" u="none" strike="noStrike">
                          <a:effectLst/>
                        </a:rPr>
                        <a:t>5%</a:t>
                      </a:r>
                      <a:endParaRPr lang="en-US"/>
                    </a:p>
                  </a:txBody>
                  <a:tcPr marL="6000" marR="6000" marT="6000" marB="0" anchor="b"/>
                </a:tc>
                <a:extLst>
                  <a:ext uri="{0D108BD9-81ED-4DB2-BD59-A6C34878D82A}">
                    <a16:rowId xmlns:a16="http://schemas.microsoft.com/office/drawing/2014/main" val="3080543971"/>
                  </a:ext>
                </a:extLst>
              </a:tr>
              <a:tr h="293571">
                <a:tc>
                  <a:txBody>
                    <a:bodyPr/>
                    <a:lstStyle/>
                    <a:p>
                      <a:pPr lvl="0" algn="l">
                        <a:buNone/>
                      </a:pPr>
                      <a:r>
                        <a:rPr lang="en-US" sz="1700" u="none" strike="noStrike">
                          <a:effectLst/>
                        </a:rPr>
                        <a:t>HARRISBURG</a:t>
                      </a:r>
                      <a:endParaRPr lang="en-US"/>
                    </a:p>
                  </a:txBody>
                  <a:tcPr marL="6000" marR="6000" marT="6000" marB="0" anchor="b"/>
                </a:tc>
                <a:tc>
                  <a:txBody>
                    <a:bodyPr/>
                    <a:lstStyle/>
                    <a:p>
                      <a:pPr lvl="0" algn="r">
                        <a:buNone/>
                      </a:pPr>
                      <a:r>
                        <a:rPr lang="en-US" sz="1700" u="none" strike="noStrike">
                          <a:effectLst/>
                        </a:rPr>
                        <a:t>8.519749</a:t>
                      </a:r>
                      <a:endParaRPr lang="en-US"/>
                    </a:p>
                  </a:txBody>
                  <a:tcPr marL="6000" marR="6000" marT="6000" marB="0" anchor="b"/>
                </a:tc>
                <a:tc>
                  <a:txBody>
                    <a:bodyPr/>
                    <a:lstStyle/>
                    <a:p>
                      <a:pPr lvl="0" algn="r">
                        <a:buNone/>
                      </a:pPr>
                      <a:r>
                        <a:rPr lang="en-US" sz="1700" u="none" strike="noStrike">
                          <a:effectLst/>
                        </a:rPr>
                        <a:t>8.817077</a:t>
                      </a:r>
                    </a:p>
                  </a:txBody>
                  <a:tcPr marL="6000" marR="6000" marT="6000" marB="0" anchor="b"/>
                </a:tc>
                <a:tc>
                  <a:txBody>
                    <a:bodyPr/>
                    <a:lstStyle/>
                    <a:p>
                      <a:pPr lvl="0" algn="ctr">
                        <a:buNone/>
                      </a:pPr>
                      <a:r>
                        <a:rPr lang="en-US" sz="1700" u="none" strike="noStrike">
                          <a:effectLst/>
                        </a:rPr>
                        <a:t>3%</a:t>
                      </a:r>
                      <a:endParaRPr lang="en-US"/>
                    </a:p>
                  </a:txBody>
                  <a:tcPr marL="6000" marR="6000" marT="6000" marB="0" anchor="b"/>
                </a:tc>
                <a:extLst>
                  <a:ext uri="{0D108BD9-81ED-4DB2-BD59-A6C34878D82A}">
                    <a16:rowId xmlns:a16="http://schemas.microsoft.com/office/drawing/2014/main" val="626160411"/>
                  </a:ext>
                </a:extLst>
              </a:tr>
              <a:tr h="293571">
                <a:tc>
                  <a:txBody>
                    <a:bodyPr/>
                    <a:lstStyle/>
                    <a:p>
                      <a:pPr lvl="0" algn="l">
                        <a:buNone/>
                      </a:pPr>
                      <a:r>
                        <a:rPr lang="en-US" sz="1700" u="none" strike="noStrike">
                          <a:effectLst/>
                        </a:rPr>
                        <a:t>LEWIS</a:t>
                      </a:r>
                      <a:endParaRPr lang="en-US"/>
                    </a:p>
                  </a:txBody>
                  <a:tcPr marL="6000" marR="6000" marT="6000" marB="0" anchor="b"/>
                </a:tc>
                <a:tc>
                  <a:txBody>
                    <a:bodyPr/>
                    <a:lstStyle/>
                    <a:p>
                      <a:pPr lvl="0" algn="r">
                        <a:buNone/>
                      </a:pPr>
                      <a:r>
                        <a:rPr lang="en-US" sz="1700" u="none" strike="noStrike">
                          <a:effectLst/>
                        </a:rPr>
                        <a:t>11.655785</a:t>
                      </a:r>
                      <a:endParaRPr lang="en-US"/>
                    </a:p>
                  </a:txBody>
                  <a:tcPr marL="6000" marR="6000" marT="6000" marB="0" anchor="b"/>
                </a:tc>
                <a:tc>
                  <a:txBody>
                    <a:bodyPr/>
                    <a:lstStyle/>
                    <a:p>
                      <a:pPr lvl="0" algn="r">
                        <a:buNone/>
                      </a:pPr>
                      <a:r>
                        <a:rPr lang="en-US" sz="1700" u="none" strike="noStrike">
                          <a:effectLst/>
                        </a:rPr>
                        <a:t>11.579650</a:t>
                      </a:r>
                    </a:p>
                  </a:txBody>
                  <a:tcPr marL="6000" marR="6000" marT="6000" marB="0" anchor="b"/>
                </a:tc>
                <a:tc>
                  <a:txBody>
                    <a:bodyPr/>
                    <a:lstStyle/>
                    <a:p>
                      <a:pPr lvl="0" algn="ctr">
                        <a:buNone/>
                      </a:pPr>
                      <a:r>
                        <a:rPr lang="en-US" sz="1700" u="none" strike="noStrike">
                          <a:effectLst/>
                        </a:rPr>
                        <a:t>-1%</a:t>
                      </a:r>
                      <a:endParaRPr lang="en-US"/>
                    </a:p>
                  </a:txBody>
                  <a:tcPr marL="6000" marR="6000" marT="6000" marB="0" anchor="b"/>
                </a:tc>
                <a:extLst>
                  <a:ext uri="{0D108BD9-81ED-4DB2-BD59-A6C34878D82A}">
                    <a16:rowId xmlns:a16="http://schemas.microsoft.com/office/drawing/2014/main" val="1438049239"/>
                  </a:ext>
                </a:extLst>
              </a:tr>
              <a:tr h="293571">
                <a:tc>
                  <a:txBody>
                    <a:bodyPr/>
                    <a:lstStyle/>
                    <a:p>
                      <a:pPr lvl="0" algn="l">
                        <a:buNone/>
                      </a:pPr>
                      <a:r>
                        <a:rPr lang="en-US" sz="1700" u="none" strike="noStrike">
                          <a:effectLst/>
                        </a:rPr>
                        <a:t>LEYDEN</a:t>
                      </a:r>
                      <a:endParaRPr lang="en-US"/>
                    </a:p>
                  </a:txBody>
                  <a:tcPr marL="6000" marR="6000" marT="6000" marB="0" anchor="b"/>
                </a:tc>
                <a:tc>
                  <a:txBody>
                    <a:bodyPr/>
                    <a:lstStyle/>
                    <a:p>
                      <a:pPr lvl="0" algn="r">
                        <a:buNone/>
                      </a:pPr>
                      <a:r>
                        <a:rPr lang="en-US" sz="1700" u="none" strike="noStrike">
                          <a:effectLst/>
                        </a:rPr>
                        <a:t>8.406152</a:t>
                      </a:r>
                      <a:endParaRPr lang="en-US"/>
                    </a:p>
                  </a:txBody>
                  <a:tcPr marL="6000" marR="6000" marT="6000" marB="0" anchor="b"/>
                </a:tc>
                <a:tc>
                  <a:txBody>
                    <a:bodyPr/>
                    <a:lstStyle/>
                    <a:p>
                      <a:pPr lvl="0" algn="r">
                        <a:buNone/>
                      </a:pPr>
                      <a:r>
                        <a:rPr lang="en-US" sz="1700" u="none" strike="noStrike">
                          <a:effectLst/>
                        </a:rPr>
                        <a:t>8.692892</a:t>
                      </a:r>
                    </a:p>
                  </a:txBody>
                  <a:tcPr marL="6000" marR="6000" marT="6000" marB="0" anchor="b"/>
                </a:tc>
                <a:tc>
                  <a:txBody>
                    <a:bodyPr/>
                    <a:lstStyle/>
                    <a:p>
                      <a:pPr lvl="0" algn="ctr">
                        <a:buNone/>
                      </a:pPr>
                      <a:r>
                        <a:rPr lang="en-US" sz="1700" u="none" strike="noStrike">
                          <a:effectLst/>
                        </a:rPr>
                        <a:t>3%</a:t>
                      </a:r>
                      <a:endParaRPr lang="en-US"/>
                    </a:p>
                  </a:txBody>
                  <a:tcPr marL="6000" marR="6000" marT="6000" marB="0" anchor="b"/>
                </a:tc>
                <a:extLst>
                  <a:ext uri="{0D108BD9-81ED-4DB2-BD59-A6C34878D82A}">
                    <a16:rowId xmlns:a16="http://schemas.microsoft.com/office/drawing/2014/main" val="3497875807"/>
                  </a:ext>
                </a:extLst>
              </a:tr>
              <a:tr h="293571">
                <a:tc>
                  <a:txBody>
                    <a:bodyPr/>
                    <a:lstStyle/>
                    <a:p>
                      <a:pPr lvl="0" algn="l">
                        <a:buNone/>
                      </a:pPr>
                      <a:r>
                        <a:rPr lang="en-US" sz="1700" u="none" strike="noStrike">
                          <a:effectLst/>
                        </a:rPr>
                        <a:t>LOWVILLE</a:t>
                      </a:r>
                      <a:endParaRPr lang="en-US"/>
                    </a:p>
                  </a:txBody>
                  <a:tcPr marL="6000" marR="6000" marT="6000" marB="0" anchor="b"/>
                </a:tc>
                <a:tc>
                  <a:txBody>
                    <a:bodyPr/>
                    <a:lstStyle/>
                    <a:p>
                      <a:pPr lvl="0" algn="r">
                        <a:buNone/>
                      </a:pPr>
                      <a:r>
                        <a:rPr lang="en-US" sz="1700" u="none" strike="noStrike">
                          <a:effectLst/>
                        </a:rPr>
                        <a:t>6.636465</a:t>
                      </a:r>
                      <a:endParaRPr lang="en-US"/>
                    </a:p>
                  </a:txBody>
                  <a:tcPr marL="6000" marR="6000" marT="6000" marB="0" anchor="b"/>
                </a:tc>
                <a:tc>
                  <a:txBody>
                    <a:bodyPr/>
                    <a:lstStyle/>
                    <a:p>
                      <a:pPr lvl="0" algn="r">
                        <a:buNone/>
                      </a:pPr>
                      <a:r>
                        <a:rPr lang="en-US" sz="1700" u="none" strike="noStrike">
                          <a:effectLst/>
                        </a:rPr>
                        <a:t>6.171977</a:t>
                      </a:r>
                    </a:p>
                  </a:txBody>
                  <a:tcPr marL="6000" marR="6000" marT="6000" marB="0" anchor="b"/>
                </a:tc>
                <a:tc>
                  <a:txBody>
                    <a:bodyPr/>
                    <a:lstStyle/>
                    <a:p>
                      <a:pPr lvl="0" algn="ctr">
                        <a:buNone/>
                      </a:pPr>
                      <a:r>
                        <a:rPr lang="en-US" sz="1700" u="none" strike="noStrike">
                          <a:effectLst/>
                        </a:rPr>
                        <a:t>-7%</a:t>
                      </a:r>
                      <a:endParaRPr lang="en-US"/>
                    </a:p>
                  </a:txBody>
                  <a:tcPr marL="6000" marR="6000" marT="6000" marB="0" anchor="b"/>
                </a:tc>
                <a:extLst>
                  <a:ext uri="{0D108BD9-81ED-4DB2-BD59-A6C34878D82A}">
                    <a16:rowId xmlns:a16="http://schemas.microsoft.com/office/drawing/2014/main" val="2884605690"/>
                  </a:ext>
                </a:extLst>
              </a:tr>
              <a:tr h="293571">
                <a:tc>
                  <a:txBody>
                    <a:bodyPr/>
                    <a:lstStyle/>
                    <a:p>
                      <a:pPr lvl="0" algn="l">
                        <a:buNone/>
                      </a:pPr>
                      <a:r>
                        <a:rPr lang="en-US" sz="1700" u="none" strike="noStrike">
                          <a:effectLst/>
                        </a:rPr>
                        <a:t>LYONSDALE</a:t>
                      </a:r>
                      <a:endParaRPr lang="en-US"/>
                    </a:p>
                  </a:txBody>
                  <a:tcPr marL="6000" marR="6000" marT="6000" marB="0" anchor="b"/>
                </a:tc>
                <a:tc>
                  <a:txBody>
                    <a:bodyPr/>
                    <a:lstStyle/>
                    <a:p>
                      <a:pPr lvl="0" algn="r">
                        <a:buNone/>
                      </a:pPr>
                      <a:r>
                        <a:rPr lang="en-US" sz="1700" u="none" strike="noStrike">
                          <a:effectLst/>
                        </a:rPr>
                        <a:t>10.871961</a:t>
                      </a:r>
                      <a:endParaRPr lang="en-US"/>
                    </a:p>
                  </a:txBody>
                  <a:tcPr marL="6000" marR="6000" marT="6000" marB="0" anchor="b"/>
                </a:tc>
                <a:tc>
                  <a:txBody>
                    <a:bodyPr/>
                    <a:lstStyle/>
                    <a:p>
                      <a:pPr lvl="0" algn="r">
                        <a:buNone/>
                      </a:pPr>
                      <a:r>
                        <a:rPr lang="en-US" sz="1700" u="none" strike="noStrike">
                          <a:effectLst/>
                        </a:rPr>
                        <a:t>11.431628</a:t>
                      </a:r>
                    </a:p>
                  </a:txBody>
                  <a:tcPr marL="6000" marR="6000" marT="6000" marB="0" anchor="b"/>
                </a:tc>
                <a:tc>
                  <a:txBody>
                    <a:bodyPr/>
                    <a:lstStyle/>
                    <a:p>
                      <a:pPr lvl="0" algn="ctr">
                        <a:buNone/>
                      </a:pPr>
                      <a:r>
                        <a:rPr lang="en-US" sz="1700" u="none" strike="noStrike">
                          <a:effectLst/>
                        </a:rPr>
                        <a:t>5%</a:t>
                      </a:r>
                      <a:endParaRPr lang="en-US"/>
                    </a:p>
                  </a:txBody>
                  <a:tcPr marL="6000" marR="6000" marT="6000" marB="0" anchor="b"/>
                </a:tc>
                <a:extLst>
                  <a:ext uri="{0D108BD9-81ED-4DB2-BD59-A6C34878D82A}">
                    <a16:rowId xmlns:a16="http://schemas.microsoft.com/office/drawing/2014/main" val="1995725026"/>
                  </a:ext>
                </a:extLst>
              </a:tr>
              <a:tr h="293571">
                <a:tc>
                  <a:txBody>
                    <a:bodyPr/>
                    <a:lstStyle/>
                    <a:p>
                      <a:pPr lvl="0" algn="l">
                        <a:buNone/>
                      </a:pPr>
                      <a:r>
                        <a:rPr lang="en-US" sz="1700" u="none" strike="noStrike">
                          <a:effectLst/>
                        </a:rPr>
                        <a:t>MARTINSBURG</a:t>
                      </a:r>
                      <a:endParaRPr lang="en-US"/>
                    </a:p>
                  </a:txBody>
                  <a:tcPr marL="6000" marR="6000" marT="6000" marB="0" anchor="b"/>
                </a:tc>
                <a:tc>
                  <a:txBody>
                    <a:bodyPr/>
                    <a:lstStyle/>
                    <a:p>
                      <a:pPr lvl="0" algn="r">
                        <a:buNone/>
                      </a:pPr>
                      <a:r>
                        <a:rPr lang="en-US" sz="1700" u="none" strike="noStrike">
                          <a:effectLst/>
                        </a:rPr>
                        <a:t>6.304758</a:t>
                      </a:r>
                      <a:endParaRPr lang="en-US"/>
                    </a:p>
                  </a:txBody>
                  <a:tcPr marL="6000" marR="6000" marT="6000" marB="0" anchor="b"/>
                </a:tc>
                <a:tc>
                  <a:txBody>
                    <a:bodyPr/>
                    <a:lstStyle/>
                    <a:p>
                      <a:pPr lvl="0" algn="r">
                        <a:buNone/>
                      </a:pPr>
                      <a:r>
                        <a:rPr lang="en-US" sz="1700" u="none" strike="noStrike">
                          <a:effectLst/>
                        </a:rPr>
                        <a:t>6.172092</a:t>
                      </a:r>
                    </a:p>
                  </a:txBody>
                  <a:tcPr marL="6000" marR="6000" marT="6000" marB="0" anchor="b"/>
                </a:tc>
                <a:tc>
                  <a:txBody>
                    <a:bodyPr/>
                    <a:lstStyle/>
                    <a:p>
                      <a:pPr lvl="0" algn="ctr">
                        <a:buNone/>
                      </a:pPr>
                      <a:r>
                        <a:rPr lang="en-US" sz="1700" u="none" strike="noStrike">
                          <a:effectLst/>
                        </a:rPr>
                        <a:t>-2%</a:t>
                      </a:r>
                      <a:endParaRPr lang="en-US"/>
                    </a:p>
                  </a:txBody>
                  <a:tcPr marL="6000" marR="6000" marT="6000" marB="0" anchor="b"/>
                </a:tc>
                <a:extLst>
                  <a:ext uri="{0D108BD9-81ED-4DB2-BD59-A6C34878D82A}">
                    <a16:rowId xmlns:a16="http://schemas.microsoft.com/office/drawing/2014/main" val="586598078"/>
                  </a:ext>
                </a:extLst>
              </a:tr>
              <a:tr h="293570">
                <a:tc>
                  <a:txBody>
                    <a:bodyPr/>
                    <a:lstStyle/>
                    <a:p>
                      <a:pPr lvl="0" algn="l">
                        <a:buNone/>
                      </a:pPr>
                      <a:r>
                        <a:rPr lang="en-US" sz="1700" u="none" strike="noStrike">
                          <a:effectLst/>
                        </a:rPr>
                        <a:t>MONTAGUE</a:t>
                      </a:r>
                    </a:p>
                  </a:txBody>
                  <a:tcPr marL="6000" marR="6000" marT="6000" marB="0" anchor="b"/>
                </a:tc>
                <a:tc>
                  <a:txBody>
                    <a:bodyPr/>
                    <a:lstStyle/>
                    <a:p>
                      <a:pPr lvl="0" algn="r">
                        <a:buNone/>
                      </a:pPr>
                      <a:r>
                        <a:rPr lang="en-US" sz="1700" u="none" strike="noStrike">
                          <a:effectLst/>
                        </a:rPr>
                        <a:t>8.350482</a:t>
                      </a:r>
                      <a:endParaRPr lang="en-US"/>
                    </a:p>
                  </a:txBody>
                  <a:tcPr marL="6000" marR="6000" marT="6000" marB="0" anchor="b"/>
                </a:tc>
                <a:tc>
                  <a:txBody>
                    <a:bodyPr/>
                    <a:lstStyle/>
                    <a:p>
                      <a:pPr lvl="0" algn="r">
                        <a:buNone/>
                      </a:pPr>
                      <a:r>
                        <a:rPr lang="en-US" sz="1700" u="none" strike="noStrike">
                          <a:effectLst/>
                        </a:rPr>
                        <a:t>8.692892</a:t>
                      </a:r>
                    </a:p>
                  </a:txBody>
                  <a:tcPr marL="6000" marR="6000" marT="6000" marB="0" anchor="b"/>
                </a:tc>
                <a:tc>
                  <a:txBody>
                    <a:bodyPr/>
                    <a:lstStyle/>
                    <a:p>
                      <a:pPr lvl="0" algn="ctr">
                        <a:buNone/>
                      </a:pPr>
                      <a:r>
                        <a:rPr lang="en-US" sz="1700" u="none" strike="noStrike">
                          <a:effectLst/>
                        </a:rPr>
                        <a:t>4%</a:t>
                      </a:r>
                    </a:p>
                  </a:txBody>
                  <a:tcPr marL="6000" marR="6000" marT="6000" marB="0" anchor="b"/>
                </a:tc>
                <a:extLst>
                  <a:ext uri="{0D108BD9-81ED-4DB2-BD59-A6C34878D82A}">
                    <a16:rowId xmlns:a16="http://schemas.microsoft.com/office/drawing/2014/main" val="1721439565"/>
                  </a:ext>
                </a:extLst>
              </a:tr>
              <a:tr h="293571">
                <a:tc>
                  <a:txBody>
                    <a:bodyPr/>
                    <a:lstStyle/>
                    <a:p>
                      <a:pPr algn="l" fontAlgn="b"/>
                      <a:r>
                        <a:rPr lang="en-US" sz="1700" u="none" strike="noStrike">
                          <a:effectLst/>
                        </a:rPr>
                        <a:t>NEW BREMEN</a:t>
                      </a:r>
                      <a:endParaRPr lang="en-US" sz="1700" b="0" i="0" u="none" strike="noStrike">
                        <a:solidFill>
                          <a:srgbClr val="000000"/>
                        </a:solidFill>
                        <a:effectLst/>
                        <a:latin typeface="Public Sans" pitchFamily="2" charset="0"/>
                      </a:endParaRPr>
                    </a:p>
                  </a:txBody>
                  <a:tcPr marL="6000" marR="6000" marT="6000" marB="0" anchor="b"/>
                </a:tc>
                <a:tc>
                  <a:txBody>
                    <a:bodyPr/>
                    <a:lstStyle/>
                    <a:p>
                      <a:pPr lvl="0" algn="r">
                        <a:buNone/>
                      </a:pPr>
                      <a:r>
                        <a:rPr lang="en-US" sz="1700" u="none" strike="noStrike">
                          <a:effectLst/>
                        </a:rPr>
                        <a:t>8.188012</a:t>
                      </a:r>
                      <a:endParaRPr lang="en-US"/>
                    </a:p>
                  </a:txBody>
                  <a:tcPr marL="6000" marR="6000" marT="6000" marB="0" anchor="b"/>
                </a:tc>
                <a:tc>
                  <a:txBody>
                    <a:bodyPr/>
                    <a:lstStyle/>
                    <a:p>
                      <a:pPr lvl="0" algn="r">
                        <a:buNone/>
                      </a:pPr>
                      <a:r>
                        <a:rPr lang="en-US" sz="1700" u="none" strike="noStrike">
                          <a:effectLst/>
                        </a:rPr>
                        <a:t>8.284705</a:t>
                      </a:r>
                    </a:p>
                  </a:txBody>
                  <a:tcPr marL="6000" marR="6000" marT="6000" marB="0" anchor="b"/>
                </a:tc>
                <a:tc>
                  <a:txBody>
                    <a:bodyPr/>
                    <a:lstStyle/>
                    <a:p>
                      <a:pPr lvl="0" algn="ctr">
                        <a:buNone/>
                      </a:pPr>
                      <a:r>
                        <a:rPr lang="en-US" sz="1700" u="none" strike="noStrike">
                          <a:effectLst/>
                        </a:rPr>
                        <a:t>1%</a:t>
                      </a:r>
                      <a:endParaRPr lang="en-US"/>
                    </a:p>
                  </a:txBody>
                  <a:tcPr marL="6000" marR="6000" marT="6000" marB="0" anchor="b"/>
                </a:tc>
                <a:extLst>
                  <a:ext uri="{0D108BD9-81ED-4DB2-BD59-A6C34878D82A}">
                    <a16:rowId xmlns:a16="http://schemas.microsoft.com/office/drawing/2014/main" val="1286236320"/>
                  </a:ext>
                </a:extLst>
              </a:tr>
              <a:tr h="293571">
                <a:tc>
                  <a:txBody>
                    <a:bodyPr/>
                    <a:lstStyle/>
                    <a:p>
                      <a:pPr lvl="0" algn="l">
                        <a:buNone/>
                      </a:pPr>
                      <a:r>
                        <a:rPr lang="en-US" sz="1700" u="none" strike="noStrike">
                          <a:effectLst/>
                        </a:rPr>
                        <a:t>OSCEOLA</a:t>
                      </a:r>
                      <a:endParaRPr lang="en-US"/>
                    </a:p>
                  </a:txBody>
                  <a:tcPr marL="6000" marR="6000" marT="6000" marB="0" anchor="b"/>
                </a:tc>
                <a:tc>
                  <a:txBody>
                    <a:bodyPr/>
                    <a:lstStyle/>
                    <a:p>
                      <a:pPr lvl="0" algn="r">
                        <a:buNone/>
                      </a:pPr>
                      <a:r>
                        <a:rPr lang="en-US" sz="1700" u="none" strike="noStrike">
                          <a:effectLst/>
                        </a:rPr>
                        <a:t>8.350482</a:t>
                      </a:r>
                      <a:endParaRPr lang="en-US"/>
                    </a:p>
                  </a:txBody>
                  <a:tcPr marL="6000" marR="6000" marT="6000" marB="0" anchor="b"/>
                </a:tc>
                <a:tc>
                  <a:txBody>
                    <a:bodyPr/>
                    <a:lstStyle/>
                    <a:p>
                      <a:pPr lvl="0" algn="r">
                        <a:buNone/>
                      </a:pPr>
                      <a:r>
                        <a:rPr lang="en-US" sz="1700" u="none" strike="noStrike">
                          <a:effectLst/>
                        </a:rPr>
                        <a:t>9.568920</a:t>
                      </a:r>
                    </a:p>
                  </a:txBody>
                  <a:tcPr marL="6000" marR="6000" marT="6000" marB="0" anchor="b"/>
                </a:tc>
                <a:tc>
                  <a:txBody>
                    <a:bodyPr/>
                    <a:lstStyle/>
                    <a:p>
                      <a:pPr lvl="0" algn="ctr">
                        <a:buNone/>
                      </a:pPr>
                      <a:r>
                        <a:rPr lang="en-US" sz="1700" u="none" strike="noStrike">
                          <a:effectLst/>
                        </a:rPr>
                        <a:t>15%</a:t>
                      </a:r>
                      <a:endParaRPr lang="en-US"/>
                    </a:p>
                  </a:txBody>
                  <a:tcPr marL="6000" marR="6000" marT="6000" marB="0" anchor="b"/>
                </a:tc>
                <a:extLst>
                  <a:ext uri="{0D108BD9-81ED-4DB2-BD59-A6C34878D82A}">
                    <a16:rowId xmlns:a16="http://schemas.microsoft.com/office/drawing/2014/main" val="174891358"/>
                  </a:ext>
                </a:extLst>
              </a:tr>
              <a:tr h="293571">
                <a:tc>
                  <a:txBody>
                    <a:bodyPr/>
                    <a:lstStyle/>
                    <a:p>
                      <a:pPr lvl="0" algn="l">
                        <a:buNone/>
                      </a:pPr>
                      <a:r>
                        <a:rPr lang="en-US" sz="1700" u="none" strike="noStrike">
                          <a:effectLst/>
                        </a:rPr>
                        <a:t>PINCKNEY</a:t>
                      </a:r>
                      <a:endParaRPr lang="en-US"/>
                    </a:p>
                  </a:txBody>
                  <a:tcPr marL="6000" marR="6000" marT="6000" marB="0" anchor="b"/>
                </a:tc>
                <a:tc>
                  <a:txBody>
                    <a:bodyPr/>
                    <a:lstStyle/>
                    <a:p>
                      <a:pPr lvl="0" algn="r">
                        <a:buNone/>
                      </a:pPr>
                      <a:r>
                        <a:rPr lang="en-US" sz="1700" u="none" strike="noStrike">
                          <a:effectLst/>
                        </a:rPr>
                        <a:t>7.164334</a:t>
                      </a:r>
                      <a:endParaRPr lang="en-US"/>
                    </a:p>
                  </a:txBody>
                  <a:tcPr marL="6000" marR="6000" marT="6000" marB="0" anchor="b"/>
                </a:tc>
                <a:tc>
                  <a:txBody>
                    <a:bodyPr/>
                    <a:lstStyle/>
                    <a:p>
                      <a:pPr lvl="0" algn="r">
                        <a:buNone/>
                      </a:pPr>
                      <a:r>
                        <a:rPr lang="en-US" sz="1700" u="none" strike="noStrike">
                          <a:effectLst/>
                        </a:rPr>
                        <a:t>7.436089</a:t>
                      </a:r>
                    </a:p>
                  </a:txBody>
                  <a:tcPr marL="6000" marR="6000" marT="6000" marB="0" anchor="b"/>
                </a:tc>
                <a:tc>
                  <a:txBody>
                    <a:bodyPr/>
                    <a:lstStyle/>
                    <a:p>
                      <a:pPr lvl="0" algn="ctr">
                        <a:buNone/>
                      </a:pPr>
                      <a:r>
                        <a:rPr lang="en-US" sz="1700" u="none" strike="noStrike">
                          <a:effectLst/>
                        </a:rPr>
                        <a:t>4%</a:t>
                      </a:r>
                      <a:endParaRPr lang="en-US"/>
                    </a:p>
                  </a:txBody>
                  <a:tcPr marL="6000" marR="6000" marT="6000" marB="0" anchor="b"/>
                </a:tc>
                <a:extLst>
                  <a:ext uri="{0D108BD9-81ED-4DB2-BD59-A6C34878D82A}">
                    <a16:rowId xmlns:a16="http://schemas.microsoft.com/office/drawing/2014/main" val="2257502718"/>
                  </a:ext>
                </a:extLst>
              </a:tr>
              <a:tr h="293571">
                <a:tc>
                  <a:txBody>
                    <a:bodyPr/>
                    <a:lstStyle/>
                    <a:p>
                      <a:pPr lvl="0" algn="l">
                        <a:buNone/>
                      </a:pPr>
                      <a:r>
                        <a:rPr lang="en-US" sz="1700" u="none" strike="noStrike">
                          <a:effectLst/>
                        </a:rPr>
                        <a:t>TURIN</a:t>
                      </a:r>
                      <a:endParaRPr lang="en-US"/>
                    </a:p>
                  </a:txBody>
                  <a:tcPr marL="6000" marR="6000" marT="6000" marB="0" anchor="b"/>
                </a:tc>
                <a:tc>
                  <a:txBody>
                    <a:bodyPr/>
                    <a:lstStyle/>
                    <a:p>
                      <a:pPr lvl="0" algn="r">
                        <a:buNone/>
                      </a:pPr>
                      <a:r>
                        <a:rPr lang="en-US" sz="1700" u="none" strike="noStrike">
                          <a:effectLst/>
                        </a:rPr>
                        <a:t>8.577706</a:t>
                      </a:r>
                      <a:endParaRPr lang="en-US"/>
                    </a:p>
                  </a:txBody>
                  <a:tcPr marL="6000" marR="6000" marT="6000" marB="0" anchor="b"/>
                </a:tc>
                <a:tc>
                  <a:txBody>
                    <a:bodyPr/>
                    <a:lstStyle/>
                    <a:p>
                      <a:pPr lvl="0" algn="r">
                        <a:buNone/>
                      </a:pPr>
                      <a:r>
                        <a:rPr lang="en-US" sz="1700" u="none" strike="noStrike">
                          <a:effectLst/>
                        </a:rPr>
                        <a:t>8.692892</a:t>
                      </a:r>
                    </a:p>
                  </a:txBody>
                  <a:tcPr marL="6000" marR="6000" marT="6000" marB="0" anchor="b"/>
                </a:tc>
                <a:tc>
                  <a:txBody>
                    <a:bodyPr/>
                    <a:lstStyle/>
                    <a:p>
                      <a:pPr lvl="0" algn="ctr">
                        <a:buNone/>
                      </a:pPr>
                      <a:r>
                        <a:rPr lang="en-US" sz="1700" u="none" strike="noStrike">
                          <a:effectLst/>
                        </a:rPr>
                        <a:t>1%</a:t>
                      </a:r>
                      <a:endParaRPr lang="en-US"/>
                    </a:p>
                  </a:txBody>
                  <a:tcPr marL="6000" marR="6000" marT="6000" marB="0" anchor="b"/>
                </a:tc>
                <a:extLst>
                  <a:ext uri="{0D108BD9-81ED-4DB2-BD59-A6C34878D82A}">
                    <a16:rowId xmlns:a16="http://schemas.microsoft.com/office/drawing/2014/main" val="3934607057"/>
                  </a:ext>
                </a:extLst>
              </a:tr>
              <a:tr h="293571">
                <a:tc>
                  <a:txBody>
                    <a:bodyPr/>
                    <a:lstStyle/>
                    <a:p>
                      <a:pPr lvl="0" algn="l">
                        <a:buNone/>
                      </a:pPr>
                      <a:r>
                        <a:rPr lang="en-US" sz="1700" u="none" strike="noStrike">
                          <a:effectLst/>
                        </a:rPr>
                        <a:t>WATSON</a:t>
                      </a:r>
                      <a:endParaRPr lang="en-US"/>
                    </a:p>
                  </a:txBody>
                  <a:tcPr marL="6000" marR="6000" marT="6000" marB="0" anchor="b"/>
                </a:tc>
                <a:tc>
                  <a:txBody>
                    <a:bodyPr/>
                    <a:lstStyle/>
                    <a:p>
                      <a:pPr lvl="0" algn="r">
                        <a:buNone/>
                      </a:pPr>
                      <a:r>
                        <a:rPr lang="en-US" sz="1700" u="none" strike="noStrike">
                          <a:effectLst/>
                        </a:rPr>
                        <a:t>8.350675</a:t>
                      </a:r>
                      <a:endParaRPr lang="en-US"/>
                    </a:p>
                  </a:txBody>
                  <a:tcPr marL="6000" marR="6000" marT="6000" marB="0" anchor="b"/>
                </a:tc>
                <a:tc>
                  <a:txBody>
                    <a:bodyPr/>
                    <a:lstStyle/>
                    <a:p>
                      <a:pPr lvl="0" algn="r">
                        <a:buNone/>
                      </a:pPr>
                      <a:r>
                        <a:rPr lang="en-US" sz="1700" u="none" strike="noStrike">
                          <a:effectLst/>
                        </a:rPr>
                        <a:t>8.693092</a:t>
                      </a:r>
                    </a:p>
                  </a:txBody>
                  <a:tcPr marL="6000" marR="6000" marT="6000" marB="0" anchor="b"/>
                </a:tc>
                <a:tc>
                  <a:txBody>
                    <a:bodyPr/>
                    <a:lstStyle/>
                    <a:p>
                      <a:pPr lvl="0" algn="ctr">
                        <a:buNone/>
                      </a:pPr>
                      <a:r>
                        <a:rPr lang="en-US" sz="1700" u="none" strike="noStrike">
                          <a:effectLst/>
                        </a:rPr>
                        <a:t>4%</a:t>
                      </a:r>
                    </a:p>
                  </a:txBody>
                  <a:tcPr marL="6000" marR="6000" marT="6000" marB="0" anchor="b"/>
                </a:tc>
                <a:extLst>
                  <a:ext uri="{0D108BD9-81ED-4DB2-BD59-A6C34878D82A}">
                    <a16:rowId xmlns:a16="http://schemas.microsoft.com/office/drawing/2014/main" val="2688834621"/>
                  </a:ext>
                </a:extLst>
              </a:tr>
              <a:tr h="293571">
                <a:tc>
                  <a:txBody>
                    <a:bodyPr/>
                    <a:lstStyle/>
                    <a:p>
                      <a:pPr lvl="0" algn="l">
                        <a:buNone/>
                      </a:pPr>
                      <a:r>
                        <a:rPr lang="en-US" sz="1700" u="none" strike="noStrike">
                          <a:effectLst/>
                        </a:rPr>
                        <a:t>WEST TURIN</a:t>
                      </a:r>
                      <a:endParaRPr lang="en-US"/>
                    </a:p>
                  </a:txBody>
                  <a:tcPr marL="6000" marR="6000" marT="6000" marB="0" anchor="b"/>
                </a:tc>
                <a:tc>
                  <a:txBody>
                    <a:bodyPr/>
                    <a:lstStyle/>
                    <a:p>
                      <a:pPr lvl="0" algn="r">
                        <a:buNone/>
                      </a:pPr>
                      <a:r>
                        <a:rPr lang="en-US" sz="1700" u="none" strike="noStrike">
                          <a:effectLst/>
                        </a:rPr>
                        <a:t>9.271699</a:t>
                      </a:r>
                      <a:endParaRPr lang="en-US"/>
                    </a:p>
                  </a:txBody>
                  <a:tcPr marL="6000" marR="6000" marT="6000" marB="0" anchor="b"/>
                </a:tc>
                <a:tc>
                  <a:txBody>
                    <a:bodyPr/>
                    <a:lstStyle/>
                    <a:p>
                      <a:pPr lvl="0" algn="r">
                        <a:buNone/>
                      </a:pPr>
                      <a:r>
                        <a:rPr lang="en-US" sz="1700" u="none" strike="noStrike">
                          <a:effectLst/>
                        </a:rPr>
                        <a:t>9.351653</a:t>
                      </a:r>
                    </a:p>
                  </a:txBody>
                  <a:tcPr marL="6000" marR="6000" marT="6000" marB="0" anchor="b"/>
                </a:tc>
                <a:tc>
                  <a:txBody>
                    <a:bodyPr/>
                    <a:lstStyle/>
                    <a:p>
                      <a:pPr lvl="0" algn="ctr">
                        <a:buNone/>
                      </a:pPr>
                      <a:r>
                        <a:rPr lang="en-US" sz="1700" u="none" strike="noStrike">
                          <a:effectLst/>
                        </a:rPr>
                        <a:t>1%</a:t>
                      </a:r>
                      <a:endParaRPr lang="en-US"/>
                    </a:p>
                  </a:txBody>
                  <a:tcPr marL="6000" marR="6000" marT="6000" marB="0" anchor="b"/>
                </a:tc>
                <a:extLst>
                  <a:ext uri="{0D108BD9-81ED-4DB2-BD59-A6C34878D82A}">
                    <a16:rowId xmlns:a16="http://schemas.microsoft.com/office/drawing/2014/main" val="2066225032"/>
                  </a:ext>
                </a:extLst>
              </a:tr>
            </a:tbl>
          </a:graphicData>
        </a:graphic>
      </p:graphicFrame>
    </p:spTree>
    <p:extLst>
      <p:ext uri="{BB962C8B-B14F-4D97-AF65-F5344CB8AC3E}">
        <p14:creationId xmlns:p14="http://schemas.microsoft.com/office/powerpoint/2010/main" val="468529271"/>
      </p:ext>
    </p:extLst>
  </p:cSld>
  <p:clrMapOvr>
    <a:masterClrMapping/>
  </p:clrMapOvr>
  <p:extLst>
    <p:ext uri="{6950BFC3-D8DA-4A85-94F7-54DA5524770B}">
      <p188:commentRel xmlns:p188="http://schemas.microsoft.com/office/powerpoint/2018/8/main" r:id="rId2"/>
    </p:ext>
  </p:extLs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240A2FC-E2C3-458D-96B4-5DF9028D93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Rectangle 9">
            <a:extLst>
              <a:ext uri="{FF2B5EF4-FFF2-40B4-BE49-F238E27FC236}">
                <a16:creationId xmlns:a16="http://schemas.microsoft.com/office/drawing/2014/main" id="{5F097929-F3D6-4D1F-8AFC-CF348171A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2" name="Straight Connector 11">
            <a:extLst>
              <a:ext uri="{FF2B5EF4-FFF2-40B4-BE49-F238E27FC236}">
                <a16:creationId xmlns:a16="http://schemas.microsoft.com/office/drawing/2014/main" id="{43074C91-9045-414B-B5F9-567DAE3EE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34461041-8413-4023-ABA7-9E499B0AD9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52759A-ED4E-4396-A3B9-64286F62D7BB}"/>
              </a:ext>
            </a:extLst>
          </p:cNvPr>
          <p:cNvSpPr>
            <a:spLocks noGrp="1"/>
          </p:cNvSpPr>
          <p:nvPr>
            <p:ph type="title"/>
          </p:nvPr>
        </p:nvSpPr>
        <p:spPr>
          <a:xfrm>
            <a:off x="633999" y="4550229"/>
            <a:ext cx="10909073" cy="1057655"/>
          </a:xfrm>
        </p:spPr>
        <p:txBody>
          <a:bodyPr vert="horz" lIns="91440" tIns="45720" rIns="91440" bIns="45720" rtlCol="0" anchor="b">
            <a:normAutofit/>
          </a:bodyPr>
          <a:lstStyle/>
          <a:p>
            <a:r>
              <a:rPr lang="en-US">
                <a:solidFill>
                  <a:srgbClr val="00557A"/>
                </a:solidFill>
                <a:latin typeface="Museo Slab 500" panose="02000000000000000000" pitchFamily="50" charset="0"/>
              </a:rPr>
              <a:t>Budget Summary</a:t>
            </a:r>
          </a:p>
        </p:txBody>
      </p:sp>
      <p:cxnSp>
        <p:nvCxnSpPr>
          <p:cNvPr id="16" name="Straight Connector 15">
            <a:extLst>
              <a:ext uri="{FF2B5EF4-FFF2-40B4-BE49-F238E27FC236}">
                <a16:creationId xmlns:a16="http://schemas.microsoft.com/office/drawing/2014/main" id="{F05BCF04-4702-43D0-BE8F-DBF6C2F651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D841E764-4629-49E0-994A-6F92FEFB9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0" name="Rectangle 19">
            <a:extLst>
              <a:ext uri="{FF2B5EF4-FFF2-40B4-BE49-F238E27FC236}">
                <a16:creationId xmlns:a16="http://schemas.microsoft.com/office/drawing/2014/main" id="{95635077-9890-4CC8-9792-28743EBFE0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3" name="Table 2">
            <a:extLst>
              <a:ext uri="{FF2B5EF4-FFF2-40B4-BE49-F238E27FC236}">
                <a16:creationId xmlns:a16="http://schemas.microsoft.com/office/drawing/2014/main" id="{11F55046-2B72-454C-BF45-320834518397}"/>
              </a:ext>
            </a:extLst>
          </p:cNvPr>
          <p:cNvGraphicFramePr>
            <a:graphicFrameLocks noGrp="1"/>
          </p:cNvGraphicFramePr>
          <p:nvPr>
            <p:extLst>
              <p:ext uri="{D42A27DB-BD31-4B8C-83A1-F6EECF244321}">
                <p14:modId xmlns:p14="http://schemas.microsoft.com/office/powerpoint/2010/main" val="2744237708"/>
              </p:ext>
            </p:extLst>
          </p:nvPr>
        </p:nvGraphicFramePr>
        <p:xfrm>
          <a:off x="2116163" y="640080"/>
          <a:ext cx="7955053" cy="3602741"/>
        </p:xfrm>
        <a:graphic>
          <a:graphicData uri="http://schemas.openxmlformats.org/drawingml/2006/table">
            <a:tbl>
              <a:tblPr firstRow="1" bandRow="1">
                <a:tableStyleId>{5C22544A-7EE6-4342-B048-85BDC9FD1C3A}</a:tableStyleId>
              </a:tblPr>
              <a:tblGrid>
                <a:gridCol w="1824053">
                  <a:extLst>
                    <a:ext uri="{9D8B030D-6E8A-4147-A177-3AD203B41FA5}">
                      <a16:colId xmlns:a16="http://schemas.microsoft.com/office/drawing/2014/main" val="754352393"/>
                    </a:ext>
                  </a:extLst>
                </a:gridCol>
                <a:gridCol w="1439781">
                  <a:extLst>
                    <a:ext uri="{9D8B030D-6E8A-4147-A177-3AD203B41FA5}">
                      <a16:colId xmlns:a16="http://schemas.microsoft.com/office/drawing/2014/main" val="3510562736"/>
                    </a:ext>
                  </a:extLst>
                </a:gridCol>
                <a:gridCol w="1862790">
                  <a:extLst>
                    <a:ext uri="{9D8B030D-6E8A-4147-A177-3AD203B41FA5}">
                      <a16:colId xmlns:a16="http://schemas.microsoft.com/office/drawing/2014/main" val="1440627858"/>
                    </a:ext>
                  </a:extLst>
                </a:gridCol>
                <a:gridCol w="1910824">
                  <a:extLst>
                    <a:ext uri="{9D8B030D-6E8A-4147-A177-3AD203B41FA5}">
                      <a16:colId xmlns:a16="http://schemas.microsoft.com/office/drawing/2014/main" val="1613464001"/>
                    </a:ext>
                  </a:extLst>
                </a:gridCol>
                <a:gridCol w="917605">
                  <a:extLst>
                    <a:ext uri="{9D8B030D-6E8A-4147-A177-3AD203B41FA5}">
                      <a16:colId xmlns:a16="http://schemas.microsoft.com/office/drawing/2014/main" val="3118411007"/>
                    </a:ext>
                  </a:extLst>
                </a:gridCol>
              </a:tblGrid>
              <a:tr h="520999">
                <a:tc>
                  <a:txBody>
                    <a:bodyPr/>
                    <a:lstStyle/>
                    <a:p>
                      <a:pPr algn="l" fontAlgn="b"/>
                      <a:endParaRPr lang="en-US" sz="1400" b="0" i="0" u="none" strike="noStrike">
                        <a:solidFill>
                          <a:srgbClr val="000000"/>
                        </a:solidFill>
                        <a:effectLst/>
                        <a:latin typeface="Calibri" panose="020F0502020204030204" pitchFamily="34" charset="0"/>
                      </a:endParaRPr>
                    </a:p>
                  </a:txBody>
                  <a:tcPr marL="9297" marR="9297" marT="9297" marB="0" anchor="b"/>
                </a:tc>
                <a:tc>
                  <a:txBody>
                    <a:bodyPr/>
                    <a:lstStyle/>
                    <a:p>
                      <a:pPr algn="l" fontAlgn="b"/>
                      <a:r>
                        <a:rPr lang="en-US" sz="1600" b="1" u="none" strike="noStrike">
                          <a:effectLst/>
                        </a:rPr>
                        <a:t>2025 Adopted Budget</a:t>
                      </a:r>
                      <a:endParaRPr lang="en-US" sz="1600" b="1" i="0" u="none" strike="noStrike">
                        <a:solidFill>
                          <a:srgbClr val="000000"/>
                        </a:solidFill>
                        <a:effectLst/>
                        <a:latin typeface="Calibri" panose="020F0502020204030204" pitchFamily="34" charset="0"/>
                      </a:endParaRPr>
                    </a:p>
                  </a:txBody>
                  <a:tcPr marL="9297" marR="9297" marT="9297" marB="0" anchor="b"/>
                </a:tc>
                <a:tc>
                  <a:txBody>
                    <a:bodyPr/>
                    <a:lstStyle/>
                    <a:p>
                      <a:pPr algn="l" fontAlgn="b"/>
                      <a:r>
                        <a:rPr lang="en-US" sz="1600" b="1" u="none" strike="noStrike">
                          <a:effectLst/>
                        </a:rPr>
                        <a:t>2026 Budget Draft</a:t>
                      </a:r>
                      <a:endParaRPr lang="en-US" sz="1600" b="1" i="0" u="none" strike="noStrike">
                        <a:solidFill>
                          <a:srgbClr val="000000"/>
                        </a:solidFill>
                        <a:effectLst/>
                        <a:latin typeface="Calibri" panose="020F0502020204030204" pitchFamily="34" charset="0"/>
                      </a:endParaRPr>
                    </a:p>
                  </a:txBody>
                  <a:tcPr marL="9297" marR="9297" marT="9297" marB="0" anchor="b"/>
                </a:tc>
                <a:tc>
                  <a:txBody>
                    <a:bodyPr/>
                    <a:lstStyle/>
                    <a:p>
                      <a:pPr algn="l" fontAlgn="b"/>
                      <a:r>
                        <a:rPr lang="en-US" sz="1600" b="1" u="none" strike="noStrike">
                          <a:effectLst/>
                        </a:rPr>
                        <a:t>Year-Over-Year Difference</a:t>
                      </a:r>
                      <a:endParaRPr lang="en-US" sz="1600" b="1" i="0" u="none" strike="noStrike">
                        <a:solidFill>
                          <a:srgbClr val="000000"/>
                        </a:solidFill>
                        <a:effectLst/>
                        <a:latin typeface="Calibri" panose="020F0502020204030204" pitchFamily="34" charset="0"/>
                      </a:endParaRPr>
                    </a:p>
                  </a:txBody>
                  <a:tcPr marL="9297" marR="9297" marT="9297" marB="0" anchor="b"/>
                </a:tc>
                <a:tc>
                  <a:txBody>
                    <a:bodyPr/>
                    <a:lstStyle/>
                    <a:p>
                      <a:pPr algn="l" fontAlgn="b"/>
                      <a:r>
                        <a:rPr lang="en-US" sz="1600" b="1" u="none" strike="noStrike">
                          <a:effectLst/>
                        </a:rPr>
                        <a:t>% Change</a:t>
                      </a:r>
                      <a:endParaRPr lang="en-US" sz="1600" b="1" i="0" u="none" strike="noStrike">
                        <a:solidFill>
                          <a:srgbClr val="000000"/>
                        </a:solidFill>
                        <a:effectLst/>
                        <a:latin typeface="Calibri" panose="020F0502020204030204" pitchFamily="34" charset="0"/>
                      </a:endParaRPr>
                    </a:p>
                  </a:txBody>
                  <a:tcPr marL="9297" marR="9297" marT="9297" marB="0" anchor="b"/>
                </a:tc>
                <a:extLst>
                  <a:ext uri="{0D108BD9-81ED-4DB2-BD59-A6C34878D82A}">
                    <a16:rowId xmlns:a16="http://schemas.microsoft.com/office/drawing/2014/main" val="542858370"/>
                  </a:ext>
                </a:extLst>
              </a:tr>
              <a:tr h="461499">
                <a:tc>
                  <a:txBody>
                    <a:bodyPr/>
                    <a:lstStyle/>
                    <a:p>
                      <a:pPr algn="l" fontAlgn="b"/>
                      <a:r>
                        <a:rPr lang="en-US" sz="1400" b="1" u="none" strike="noStrike">
                          <a:effectLst/>
                        </a:rPr>
                        <a:t>Total Appropriations</a:t>
                      </a:r>
                      <a:endParaRPr lang="en-US" sz="1400" b="1" i="0" u="none" strike="noStrike">
                        <a:solidFill>
                          <a:srgbClr val="000000"/>
                        </a:solidFill>
                        <a:effectLst/>
                        <a:latin typeface="Calibri" panose="020F0502020204030204" pitchFamily="34" charset="0"/>
                      </a:endParaRPr>
                    </a:p>
                  </a:txBody>
                  <a:tcPr marL="9297" marR="9297" marT="9297" marB="0" anchor="b"/>
                </a:tc>
                <a:tc>
                  <a:txBody>
                    <a:bodyPr/>
                    <a:lstStyle/>
                    <a:p>
                      <a:pPr algn="l" fontAlgn="b"/>
                      <a:r>
                        <a:rPr lang="en-US" sz="1400" u="none" strike="noStrike">
                          <a:effectLst/>
                          <a:latin typeface="+mn-lt"/>
                        </a:rPr>
                        <a:t> $ 64,985,549</a:t>
                      </a:r>
                    </a:p>
                  </a:txBody>
                  <a:tcPr marL="9297" marR="9297" marT="9297" marB="0" anchor="b"/>
                </a:tc>
                <a:tc>
                  <a:txBody>
                    <a:bodyPr/>
                    <a:lstStyle/>
                    <a:p>
                      <a:pPr algn="l" fontAlgn="b"/>
                      <a:r>
                        <a:rPr lang="en-US" sz="1400" b="0" i="0" u="none" strike="noStrike">
                          <a:solidFill>
                            <a:srgbClr val="000000"/>
                          </a:solidFill>
                          <a:effectLst/>
                          <a:latin typeface="+mn-lt"/>
                        </a:rPr>
                        <a:t>               $71,044,550</a:t>
                      </a:r>
                    </a:p>
                  </a:txBody>
                  <a:tcPr marL="9297" marR="9297" marT="9297" marB="0" anchor="b"/>
                </a:tc>
                <a:tc>
                  <a:txBody>
                    <a:bodyPr/>
                    <a:lstStyle/>
                    <a:p>
                      <a:pPr algn="l" fontAlgn="b"/>
                      <a:r>
                        <a:rPr lang="en-US" sz="1400" b="0" i="0" u="none" strike="noStrike">
                          <a:solidFill>
                            <a:srgbClr val="000000"/>
                          </a:solidFill>
                          <a:effectLst/>
                          <a:latin typeface="+mn-lt"/>
                        </a:rPr>
                        <a:t>              $6,059,001</a:t>
                      </a:r>
                    </a:p>
                  </a:txBody>
                  <a:tcPr marL="9297" marR="9297" marT="9297" marB="0" anchor="b"/>
                </a:tc>
                <a:tc>
                  <a:txBody>
                    <a:bodyPr/>
                    <a:lstStyle/>
                    <a:p>
                      <a:pPr algn="r" fontAlgn="b"/>
                      <a:r>
                        <a:rPr lang="en-US" sz="1400" b="0" i="0" u="none" strike="noStrike">
                          <a:solidFill>
                            <a:srgbClr val="000000"/>
                          </a:solidFill>
                          <a:effectLst/>
                          <a:latin typeface="+mn-lt"/>
                        </a:rPr>
                        <a:t>9.3%</a:t>
                      </a:r>
                    </a:p>
                  </a:txBody>
                  <a:tcPr marL="9297" marR="9297" marT="9297" marB="0" anchor="b"/>
                </a:tc>
                <a:extLst>
                  <a:ext uri="{0D108BD9-81ED-4DB2-BD59-A6C34878D82A}">
                    <a16:rowId xmlns:a16="http://schemas.microsoft.com/office/drawing/2014/main" val="3385155885"/>
                  </a:ext>
                </a:extLst>
              </a:tr>
              <a:tr h="461499">
                <a:tc>
                  <a:txBody>
                    <a:bodyPr/>
                    <a:lstStyle/>
                    <a:p>
                      <a:pPr algn="l" fontAlgn="b"/>
                      <a:r>
                        <a:rPr lang="en-US" sz="1400" b="1" u="none" strike="noStrike">
                          <a:effectLst/>
                        </a:rPr>
                        <a:t>Total Revenue</a:t>
                      </a:r>
                      <a:endParaRPr lang="en-US" sz="1400" b="1" i="0" u="none" strike="noStrike">
                        <a:solidFill>
                          <a:srgbClr val="000000"/>
                        </a:solidFill>
                        <a:effectLst/>
                        <a:latin typeface="Calibri" panose="020F0502020204030204" pitchFamily="34" charset="0"/>
                      </a:endParaRPr>
                    </a:p>
                  </a:txBody>
                  <a:tcPr marL="9297" marR="9297" marT="9297" marB="0" anchor="b"/>
                </a:tc>
                <a:tc>
                  <a:txBody>
                    <a:bodyPr/>
                    <a:lstStyle/>
                    <a:p>
                      <a:pPr algn="l" fontAlgn="b"/>
                      <a:r>
                        <a:rPr lang="en-US" sz="1400" u="none" strike="noStrike">
                          <a:effectLst/>
                          <a:latin typeface="+mn-lt"/>
                        </a:rPr>
                        <a:t> $ 43,156,358</a:t>
                      </a:r>
                    </a:p>
                  </a:txBody>
                  <a:tcPr marL="9297" marR="9297" marT="9297" marB="0" anchor="b"/>
                </a:tc>
                <a:tc>
                  <a:txBody>
                    <a:bodyPr/>
                    <a:lstStyle/>
                    <a:p>
                      <a:pPr algn="l" fontAlgn="b"/>
                      <a:r>
                        <a:rPr lang="en-US" sz="1400" b="0" i="0" u="none" strike="noStrike">
                          <a:solidFill>
                            <a:srgbClr val="000000"/>
                          </a:solidFill>
                          <a:effectLst/>
                          <a:latin typeface="+mn-lt"/>
                        </a:rPr>
                        <a:t>              $48,378,177</a:t>
                      </a:r>
                    </a:p>
                  </a:txBody>
                  <a:tcPr marL="9297" marR="9297" marT="9297" marB="0" anchor="b"/>
                </a:tc>
                <a:tc>
                  <a:txBody>
                    <a:bodyPr/>
                    <a:lstStyle/>
                    <a:p>
                      <a:pPr algn="l" fontAlgn="b"/>
                      <a:r>
                        <a:rPr lang="en-US" sz="1400" b="0" i="0" u="none" strike="noStrike">
                          <a:solidFill>
                            <a:srgbClr val="000000"/>
                          </a:solidFill>
                          <a:effectLst/>
                          <a:latin typeface="+mn-lt"/>
                        </a:rPr>
                        <a:t>               $5,221,820</a:t>
                      </a:r>
                    </a:p>
                  </a:txBody>
                  <a:tcPr marL="9297" marR="9297" marT="9297" marB="0" anchor="b"/>
                </a:tc>
                <a:tc>
                  <a:txBody>
                    <a:bodyPr/>
                    <a:lstStyle/>
                    <a:p>
                      <a:pPr algn="r" fontAlgn="b"/>
                      <a:r>
                        <a:rPr lang="en-US" sz="1400" b="0" i="0" u="none" strike="noStrike">
                          <a:solidFill>
                            <a:srgbClr val="000000"/>
                          </a:solidFill>
                          <a:effectLst/>
                          <a:latin typeface="+mn-lt"/>
                        </a:rPr>
                        <a:t>12.1%</a:t>
                      </a:r>
                    </a:p>
                  </a:txBody>
                  <a:tcPr marL="9297" marR="9297" marT="9297" marB="0" anchor="b"/>
                </a:tc>
                <a:extLst>
                  <a:ext uri="{0D108BD9-81ED-4DB2-BD59-A6C34878D82A}">
                    <a16:rowId xmlns:a16="http://schemas.microsoft.com/office/drawing/2014/main" val="612360180"/>
                  </a:ext>
                </a:extLst>
              </a:tr>
              <a:tr h="461499">
                <a:tc>
                  <a:txBody>
                    <a:bodyPr/>
                    <a:lstStyle/>
                    <a:p>
                      <a:pPr algn="l" fontAlgn="b"/>
                      <a:r>
                        <a:rPr lang="en-US" sz="1400" b="1" u="none" strike="noStrike">
                          <a:effectLst/>
                        </a:rPr>
                        <a:t>Balance Raised by Taxes</a:t>
                      </a:r>
                      <a:endParaRPr lang="en-US" sz="1400" b="1" i="0" u="none" strike="noStrike">
                        <a:solidFill>
                          <a:srgbClr val="000000"/>
                        </a:solidFill>
                        <a:effectLst/>
                        <a:latin typeface="Calibri" panose="020F0502020204030204" pitchFamily="34" charset="0"/>
                      </a:endParaRPr>
                    </a:p>
                  </a:txBody>
                  <a:tcPr marL="9297" marR="9297" marT="9297" marB="0" anchor="b"/>
                </a:tc>
                <a:tc>
                  <a:txBody>
                    <a:bodyPr/>
                    <a:lstStyle/>
                    <a:p>
                      <a:pPr algn="l" fontAlgn="b"/>
                      <a:r>
                        <a:rPr lang="en-US" sz="1400" u="none" strike="noStrike">
                          <a:effectLst/>
                          <a:latin typeface="+mn-lt"/>
                        </a:rPr>
                        <a:t> $21,829,191</a:t>
                      </a:r>
                      <a:endParaRPr lang="en-US" sz="1400" b="0" i="0" u="none" strike="noStrike">
                        <a:solidFill>
                          <a:srgbClr val="000000"/>
                        </a:solidFill>
                        <a:effectLst/>
                        <a:latin typeface="+mn-lt"/>
                      </a:endParaRPr>
                    </a:p>
                  </a:txBody>
                  <a:tcPr marL="9297" marR="9297" marT="9297" marB="0" anchor="b"/>
                </a:tc>
                <a:tc>
                  <a:txBody>
                    <a:bodyPr/>
                    <a:lstStyle/>
                    <a:p>
                      <a:pPr algn="l" fontAlgn="b"/>
                      <a:r>
                        <a:rPr lang="en-US" sz="1400" b="0" i="0" u="none" strike="noStrike">
                          <a:solidFill>
                            <a:srgbClr val="000000"/>
                          </a:solidFill>
                          <a:effectLst/>
                          <a:latin typeface="+mn-lt"/>
                        </a:rPr>
                        <a:t>              $22,666,373</a:t>
                      </a:r>
                    </a:p>
                  </a:txBody>
                  <a:tcPr marL="9297" marR="9297" marT="9297" marB="0" anchor="b"/>
                </a:tc>
                <a:tc>
                  <a:txBody>
                    <a:bodyPr/>
                    <a:lstStyle/>
                    <a:p>
                      <a:pPr algn="l" fontAlgn="b"/>
                      <a:r>
                        <a:rPr lang="en-US" sz="1400" b="0" i="0" u="none" strike="noStrike">
                          <a:solidFill>
                            <a:srgbClr val="000000"/>
                          </a:solidFill>
                          <a:effectLst/>
                          <a:latin typeface="+mn-lt"/>
                        </a:rPr>
                        <a:t>              $837,181</a:t>
                      </a:r>
                    </a:p>
                  </a:txBody>
                  <a:tcPr marL="9297" marR="9297" marT="9297" marB="0" anchor="b"/>
                </a:tc>
                <a:tc>
                  <a:txBody>
                    <a:bodyPr/>
                    <a:lstStyle/>
                    <a:p>
                      <a:pPr algn="r" fontAlgn="b"/>
                      <a:r>
                        <a:rPr lang="en-US" sz="1400" b="0" i="0" u="none" strike="noStrike">
                          <a:solidFill>
                            <a:srgbClr val="000000"/>
                          </a:solidFill>
                          <a:effectLst/>
                          <a:latin typeface="+mn-lt"/>
                        </a:rPr>
                        <a:t>3.8%</a:t>
                      </a:r>
                    </a:p>
                  </a:txBody>
                  <a:tcPr marL="9297" marR="9297" marT="9297" marB="0" anchor="b"/>
                </a:tc>
                <a:extLst>
                  <a:ext uri="{0D108BD9-81ED-4DB2-BD59-A6C34878D82A}">
                    <a16:rowId xmlns:a16="http://schemas.microsoft.com/office/drawing/2014/main" val="3698723713"/>
                  </a:ext>
                </a:extLst>
              </a:tr>
              <a:tr h="461499">
                <a:tc>
                  <a:txBody>
                    <a:bodyPr/>
                    <a:lstStyle/>
                    <a:p>
                      <a:pPr algn="l" fontAlgn="b"/>
                      <a:r>
                        <a:rPr lang="en-US" sz="1400" b="1" u="none" strike="noStrike">
                          <a:effectLst/>
                        </a:rPr>
                        <a:t>Less Applied Fund Balance</a:t>
                      </a:r>
                      <a:endParaRPr lang="en-US" sz="1400" b="1" i="0" u="none" strike="noStrike">
                        <a:solidFill>
                          <a:srgbClr val="000000"/>
                        </a:solidFill>
                        <a:effectLst/>
                        <a:latin typeface="Calibri" panose="020F0502020204030204" pitchFamily="34" charset="0"/>
                      </a:endParaRPr>
                    </a:p>
                  </a:txBody>
                  <a:tcPr marL="9297" marR="9297" marT="9297" marB="0" anchor="b"/>
                </a:tc>
                <a:tc>
                  <a:txBody>
                    <a:bodyPr/>
                    <a:lstStyle/>
                    <a:p>
                      <a:pPr algn="l" fontAlgn="b"/>
                      <a:r>
                        <a:rPr lang="en-US" sz="1400" u="none" strike="noStrike">
                          <a:effectLst/>
                          <a:latin typeface="+mn-lt"/>
                        </a:rPr>
                        <a:t> $1,900,000</a:t>
                      </a:r>
                      <a:endParaRPr lang="en-US" sz="1400" b="0" i="0" u="none" strike="noStrike">
                        <a:solidFill>
                          <a:srgbClr val="000000"/>
                        </a:solidFill>
                        <a:effectLst/>
                        <a:latin typeface="+mn-lt"/>
                      </a:endParaRPr>
                    </a:p>
                  </a:txBody>
                  <a:tcPr marL="9297" marR="9297" marT="9297" marB="0" anchor="b"/>
                </a:tc>
                <a:tc>
                  <a:txBody>
                    <a:bodyPr/>
                    <a:lstStyle/>
                    <a:p>
                      <a:pPr algn="l" fontAlgn="b"/>
                      <a:r>
                        <a:rPr lang="en-US" sz="1400" b="0" i="0" u="none" strike="noStrike">
                          <a:solidFill>
                            <a:srgbClr val="000000"/>
                          </a:solidFill>
                          <a:effectLst/>
                          <a:latin typeface="+mn-lt"/>
                        </a:rPr>
                        <a:t>              $1,900,000</a:t>
                      </a:r>
                    </a:p>
                  </a:txBody>
                  <a:tcPr marL="9297" marR="9297" marT="9297" marB="0" anchor="b"/>
                </a:tc>
                <a:tc>
                  <a:txBody>
                    <a:bodyPr/>
                    <a:lstStyle/>
                    <a:p>
                      <a:pPr algn="l" fontAlgn="b"/>
                      <a:r>
                        <a:rPr lang="en-US" sz="1400" b="0" i="0" u="none" strike="noStrike">
                          <a:solidFill>
                            <a:srgbClr val="000000"/>
                          </a:solidFill>
                          <a:effectLst/>
                          <a:latin typeface="+mn-lt"/>
                        </a:rPr>
                        <a:t>              $0</a:t>
                      </a:r>
                    </a:p>
                  </a:txBody>
                  <a:tcPr marL="9297" marR="9297" marT="9297" marB="0" anchor="b"/>
                </a:tc>
                <a:tc>
                  <a:txBody>
                    <a:bodyPr/>
                    <a:lstStyle/>
                    <a:p>
                      <a:pPr algn="r" fontAlgn="b"/>
                      <a:r>
                        <a:rPr lang="en-US" sz="1400" b="0" i="0" u="none" strike="noStrike">
                          <a:solidFill>
                            <a:srgbClr val="000000"/>
                          </a:solidFill>
                          <a:effectLst/>
                          <a:latin typeface="+mn-lt"/>
                        </a:rPr>
                        <a:t>0%</a:t>
                      </a:r>
                    </a:p>
                  </a:txBody>
                  <a:tcPr marL="9297" marR="9297" marT="9297" marB="0" anchor="b"/>
                </a:tc>
                <a:extLst>
                  <a:ext uri="{0D108BD9-81ED-4DB2-BD59-A6C34878D82A}">
                    <a16:rowId xmlns:a16="http://schemas.microsoft.com/office/drawing/2014/main" val="3861679139"/>
                  </a:ext>
                </a:extLst>
              </a:tr>
              <a:tr h="461499">
                <a:tc>
                  <a:txBody>
                    <a:bodyPr/>
                    <a:lstStyle/>
                    <a:p>
                      <a:pPr algn="l" fontAlgn="b"/>
                      <a:r>
                        <a:rPr lang="en-US" sz="1400" b="1" u="none" strike="noStrike">
                          <a:effectLst/>
                        </a:rPr>
                        <a:t>Property Tax Levy</a:t>
                      </a:r>
                      <a:endParaRPr lang="en-US" sz="1400" b="1" i="0" u="none" strike="noStrike">
                        <a:solidFill>
                          <a:srgbClr val="000000"/>
                        </a:solidFill>
                        <a:effectLst/>
                        <a:latin typeface="Calibri" panose="020F0502020204030204" pitchFamily="34" charset="0"/>
                      </a:endParaRPr>
                    </a:p>
                  </a:txBody>
                  <a:tcPr marL="9297" marR="9297" marT="9297" marB="0" anchor="b"/>
                </a:tc>
                <a:tc>
                  <a:txBody>
                    <a:bodyPr/>
                    <a:lstStyle/>
                    <a:p>
                      <a:pPr algn="l" fontAlgn="b"/>
                      <a:r>
                        <a:rPr lang="en-US" sz="1400" u="none" strike="noStrike">
                          <a:effectLst/>
                          <a:latin typeface="+mn-lt"/>
                        </a:rPr>
                        <a:t> $19,929,191</a:t>
                      </a:r>
                      <a:endParaRPr lang="en-US" sz="1400" b="0" i="0" u="none" strike="noStrike">
                        <a:solidFill>
                          <a:srgbClr val="000000"/>
                        </a:solidFill>
                        <a:effectLst/>
                        <a:latin typeface="+mn-lt"/>
                      </a:endParaRPr>
                    </a:p>
                  </a:txBody>
                  <a:tcPr marL="9297" marR="9297" marT="9297" marB="0" anchor="b"/>
                </a:tc>
                <a:tc>
                  <a:txBody>
                    <a:bodyPr/>
                    <a:lstStyle/>
                    <a:p>
                      <a:pPr algn="l" fontAlgn="b"/>
                      <a:r>
                        <a:rPr lang="en-US" sz="1400" b="0" i="0" u="none" strike="noStrike">
                          <a:solidFill>
                            <a:srgbClr val="000000"/>
                          </a:solidFill>
                          <a:effectLst/>
                          <a:latin typeface="+mn-lt"/>
                        </a:rPr>
                        <a:t>             $20,766,373</a:t>
                      </a:r>
                    </a:p>
                  </a:txBody>
                  <a:tcPr marL="9297" marR="9297" marT="9297" marB="0" anchor="b"/>
                </a:tc>
                <a:tc>
                  <a:txBody>
                    <a:bodyPr/>
                    <a:lstStyle/>
                    <a:p>
                      <a:pPr algn="l" fontAlgn="b"/>
                      <a:r>
                        <a:rPr lang="en-US" sz="1400" b="0" i="0" u="none" strike="noStrike">
                          <a:solidFill>
                            <a:srgbClr val="000000"/>
                          </a:solidFill>
                          <a:effectLst/>
                          <a:latin typeface="+mn-lt"/>
                        </a:rPr>
                        <a:t>              $837,181</a:t>
                      </a:r>
                    </a:p>
                  </a:txBody>
                  <a:tcPr marL="9297" marR="9297" marT="9297" marB="0" anchor="b"/>
                </a:tc>
                <a:tc>
                  <a:txBody>
                    <a:bodyPr/>
                    <a:lstStyle/>
                    <a:p>
                      <a:pPr algn="r" fontAlgn="b"/>
                      <a:r>
                        <a:rPr lang="en-US" sz="1400" b="0" i="0" u="none" strike="noStrike">
                          <a:solidFill>
                            <a:srgbClr val="000000"/>
                          </a:solidFill>
                          <a:effectLst/>
                          <a:latin typeface="+mn-lt"/>
                        </a:rPr>
                        <a:t>4.03%</a:t>
                      </a:r>
                    </a:p>
                  </a:txBody>
                  <a:tcPr marL="9297" marR="9297" marT="9297" marB="0" anchor="b"/>
                </a:tc>
                <a:extLst>
                  <a:ext uri="{0D108BD9-81ED-4DB2-BD59-A6C34878D82A}">
                    <a16:rowId xmlns:a16="http://schemas.microsoft.com/office/drawing/2014/main" val="1317166815"/>
                  </a:ext>
                </a:extLst>
              </a:tr>
              <a:tr h="461499">
                <a:tc>
                  <a:txBody>
                    <a:bodyPr/>
                    <a:lstStyle/>
                    <a:p>
                      <a:pPr algn="l" fontAlgn="b"/>
                      <a:r>
                        <a:rPr lang="en-US" sz="1400" b="1" u="none" strike="noStrike">
                          <a:effectLst/>
                        </a:rPr>
                        <a:t>Taxable Value</a:t>
                      </a:r>
                      <a:endParaRPr lang="en-US" sz="1400" b="1" i="0" u="none" strike="noStrike">
                        <a:solidFill>
                          <a:srgbClr val="000000"/>
                        </a:solidFill>
                        <a:effectLst/>
                        <a:latin typeface="Calibri" panose="020F0502020204030204" pitchFamily="34" charset="0"/>
                      </a:endParaRPr>
                    </a:p>
                  </a:txBody>
                  <a:tcPr marL="9297" marR="9297" marT="9297" marB="0" anchor="b"/>
                </a:tc>
                <a:tc>
                  <a:txBody>
                    <a:bodyPr/>
                    <a:lstStyle/>
                    <a:p>
                      <a:pPr algn="l" fontAlgn="b"/>
                      <a:r>
                        <a:rPr lang="en-US" sz="1400" u="none" strike="noStrike">
                          <a:effectLst/>
                          <a:latin typeface="+mn-lt"/>
                        </a:rPr>
                        <a:t>          $3,161,048,463 </a:t>
                      </a:r>
                      <a:endParaRPr lang="en-US" sz="1400" b="0" i="0" u="none" strike="noStrike">
                        <a:solidFill>
                          <a:srgbClr val="000000"/>
                        </a:solidFill>
                        <a:effectLst/>
                        <a:latin typeface="+mn-lt"/>
                      </a:endParaRPr>
                    </a:p>
                  </a:txBody>
                  <a:tcPr marL="9297" marR="9297" marT="9297" marB="0" anchor="b"/>
                </a:tc>
                <a:tc>
                  <a:txBody>
                    <a:bodyPr/>
                    <a:lstStyle/>
                    <a:p>
                      <a:pPr algn="l" fontAlgn="b"/>
                      <a:r>
                        <a:rPr lang="en-US" sz="1400" b="0" i="0" u="none" strike="noStrike">
                          <a:solidFill>
                            <a:srgbClr val="000000"/>
                          </a:solidFill>
                          <a:effectLst/>
                          <a:latin typeface="+mn-lt"/>
                        </a:rPr>
                        <a:t>           $3,364,634,305</a:t>
                      </a:r>
                    </a:p>
                  </a:txBody>
                  <a:tcPr marL="9297" marR="9297" marT="9297" marB="0" anchor="b"/>
                </a:tc>
                <a:tc>
                  <a:txBody>
                    <a:bodyPr/>
                    <a:lstStyle/>
                    <a:p>
                      <a:pPr algn="l" fontAlgn="b"/>
                      <a:r>
                        <a:rPr lang="en-US" sz="1400" b="0" i="0" u="none" strike="noStrike">
                          <a:solidFill>
                            <a:srgbClr val="000000"/>
                          </a:solidFill>
                          <a:effectLst/>
                          <a:latin typeface="+mn-lt"/>
                        </a:rPr>
                        <a:t>              $203,585,842</a:t>
                      </a:r>
                    </a:p>
                  </a:txBody>
                  <a:tcPr marL="9297" marR="9297" marT="9297" marB="0" anchor="b"/>
                </a:tc>
                <a:tc>
                  <a:txBody>
                    <a:bodyPr/>
                    <a:lstStyle/>
                    <a:p>
                      <a:pPr algn="r" fontAlgn="b"/>
                      <a:r>
                        <a:rPr lang="en-US" sz="1400" b="0" i="0" u="none" strike="noStrike">
                          <a:solidFill>
                            <a:srgbClr val="000000"/>
                          </a:solidFill>
                          <a:effectLst/>
                          <a:latin typeface="+mn-lt"/>
                        </a:rPr>
                        <a:t>6.4%</a:t>
                      </a:r>
                    </a:p>
                  </a:txBody>
                  <a:tcPr marL="9297" marR="9297" marT="9297" marB="0" anchor="b"/>
                </a:tc>
                <a:extLst>
                  <a:ext uri="{0D108BD9-81ED-4DB2-BD59-A6C34878D82A}">
                    <a16:rowId xmlns:a16="http://schemas.microsoft.com/office/drawing/2014/main" val="3851039737"/>
                  </a:ext>
                </a:extLst>
              </a:tr>
              <a:tr h="312748">
                <a:tc>
                  <a:txBody>
                    <a:bodyPr/>
                    <a:lstStyle/>
                    <a:p>
                      <a:pPr algn="l" fontAlgn="b"/>
                      <a:r>
                        <a:rPr lang="en-US" sz="1400" b="1" u="none" strike="noStrike">
                          <a:effectLst/>
                        </a:rPr>
                        <a:t>County Tax Rate</a:t>
                      </a:r>
                      <a:endParaRPr lang="en-US" sz="1400" b="1" i="0" u="none" strike="noStrike">
                        <a:solidFill>
                          <a:srgbClr val="000000"/>
                        </a:solidFill>
                        <a:effectLst/>
                        <a:latin typeface="Calibri" panose="020F0502020204030204" pitchFamily="34" charset="0"/>
                      </a:endParaRPr>
                    </a:p>
                  </a:txBody>
                  <a:tcPr marL="9297" marR="9297" marT="9297" marB="0" anchor="b"/>
                </a:tc>
                <a:tc>
                  <a:txBody>
                    <a:bodyPr/>
                    <a:lstStyle/>
                    <a:p>
                      <a:pPr lvl="0" algn="ctr">
                        <a:buNone/>
                      </a:pPr>
                      <a:r>
                        <a:rPr lang="en-US" sz="1400" b="0" i="0" u="none" strike="noStrike">
                          <a:solidFill>
                            <a:srgbClr val="000000"/>
                          </a:solidFill>
                          <a:effectLst/>
                          <a:latin typeface="Arial"/>
                          <a:cs typeface="Arial"/>
                        </a:rPr>
                        <a:t>6.31</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9297" marR="9297" marT="9297" marB="0" anchor="b"/>
                </a:tc>
                <a:tc>
                  <a:txBody>
                    <a:bodyPr/>
                    <a:lstStyle/>
                    <a:p>
                      <a:pPr algn="ctr" fontAlgn="b"/>
                      <a:r>
                        <a:rPr lang="en-US" sz="1400" b="0" i="0" u="none" strike="noStrike">
                          <a:solidFill>
                            <a:srgbClr val="000000"/>
                          </a:solidFill>
                          <a:effectLst/>
                          <a:latin typeface="Arial"/>
                          <a:cs typeface="Arial"/>
                        </a:rPr>
                        <a:t>6.17</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9297" marR="9297" marT="9297" marB="0" anchor="b"/>
                </a:tc>
                <a:tc>
                  <a:txBody>
                    <a:bodyPr/>
                    <a:lstStyle/>
                    <a:p>
                      <a:pPr algn="ctr" fontAlgn="b"/>
                      <a:r>
                        <a:rPr lang="en-US" sz="1400" u="none" strike="noStrike">
                          <a:effectLst/>
                        </a:rPr>
                        <a:t>(0.14)</a:t>
                      </a:r>
                      <a:endParaRPr lang="en-US" sz="1400" b="0" i="0" u="none" strike="noStrike">
                        <a:solidFill>
                          <a:srgbClr val="000000"/>
                        </a:solidFill>
                        <a:effectLst/>
                        <a:latin typeface="Calibri" panose="020F0502020204030204" pitchFamily="34" charset="0"/>
                      </a:endParaRPr>
                    </a:p>
                  </a:txBody>
                  <a:tcPr marL="9297" marR="9297" marT="9297" marB="0" anchor="b"/>
                </a:tc>
                <a:tc>
                  <a:txBody>
                    <a:bodyPr/>
                    <a:lstStyle/>
                    <a:p>
                      <a:pPr algn="r" fontAlgn="b"/>
                      <a:r>
                        <a:rPr lang="en-US" sz="1800" b="1" u="none" strike="noStrike">
                          <a:effectLst/>
                          <a:highlight>
                            <a:srgbClr val="FFFF00"/>
                          </a:highlight>
                        </a:rPr>
                        <a:t>-(2.22)%</a:t>
                      </a:r>
                      <a:endParaRPr lang="en-US" sz="1800" b="1" i="0" u="none" strike="noStrike">
                        <a:solidFill>
                          <a:srgbClr val="000000"/>
                        </a:solidFill>
                        <a:effectLst/>
                        <a:highlight>
                          <a:srgbClr val="FFFF00"/>
                        </a:highlight>
                        <a:latin typeface="Calibri" panose="020F0502020204030204" pitchFamily="34" charset="0"/>
                      </a:endParaRPr>
                    </a:p>
                  </a:txBody>
                  <a:tcPr marL="9297" marR="9297" marT="9297" marB="0" anchor="b"/>
                </a:tc>
                <a:extLst>
                  <a:ext uri="{0D108BD9-81ED-4DB2-BD59-A6C34878D82A}">
                    <a16:rowId xmlns:a16="http://schemas.microsoft.com/office/drawing/2014/main" val="3692178061"/>
                  </a:ext>
                </a:extLst>
              </a:tr>
            </a:tbl>
          </a:graphicData>
        </a:graphic>
      </p:graphicFrame>
      <p:pic>
        <p:nvPicPr>
          <p:cNvPr id="4" name="Picture 3" descr="A logo with a leaf and text&#10;&#10;Description automatically generated">
            <a:extLst>
              <a:ext uri="{FF2B5EF4-FFF2-40B4-BE49-F238E27FC236}">
                <a16:creationId xmlns:a16="http://schemas.microsoft.com/office/drawing/2014/main" id="{18D86537-E464-13B3-05EE-3F63FC575776}"/>
              </a:ext>
            </a:extLst>
          </p:cNvPr>
          <p:cNvPicPr>
            <a:picLocks noChangeAspect="1"/>
          </p:cNvPicPr>
          <p:nvPr/>
        </p:nvPicPr>
        <p:blipFill>
          <a:blip r:embed="rId4"/>
          <a:stretch>
            <a:fillRect/>
          </a:stretch>
        </p:blipFill>
        <p:spPr>
          <a:xfrm>
            <a:off x="9557281" y="5238353"/>
            <a:ext cx="2400491" cy="927365"/>
          </a:xfrm>
          <a:prstGeom prst="rect">
            <a:avLst/>
          </a:prstGeom>
        </p:spPr>
      </p:pic>
    </p:spTree>
    <p:extLst>
      <p:ext uri="{BB962C8B-B14F-4D97-AF65-F5344CB8AC3E}">
        <p14:creationId xmlns:p14="http://schemas.microsoft.com/office/powerpoint/2010/main" val="2555141989"/>
      </p:ext>
    </p:extLst>
  </p:cSld>
  <p:clrMapOvr>
    <a:masterClrMapping/>
  </p:clrMapOvr>
  <p:extLst>
    <p:ext uri="{6950BFC3-D8DA-4A85-94F7-54DA5524770B}">
      <p188:commentRel xmlns:p188="http://schemas.microsoft.com/office/powerpoint/2018/8/main" r:id="rId3"/>
    </p:ext>
  </p:extLs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EB8A1B5F-0801-4AFF-A489-335B6A851F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4" name="Rectangle 23">
            <a:extLst>
              <a:ext uri="{FF2B5EF4-FFF2-40B4-BE49-F238E27FC236}">
                <a16:creationId xmlns:a16="http://schemas.microsoft.com/office/drawing/2014/main" id="{06201B52-6441-4DBA-BACE-235977581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25" name="Straight Connector 24">
            <a:extLst>
              <a:ext uri="{FF2B5EF4-FFF2-40B4-BE49-F238E27FC236}">
                <a16:creationId xmlns:a16="http://schemas.microsoft.com/office/drawing/2014/main" id="{89DF3DBB-17DD-4058-A944-5578E18A031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6" name="Rectangle 25">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AF1A99E2-6C16-BE02-9D5D-A7EEFF727265}"/>
              </a:ext>
            </a:extLst>
          </p:cNvPr>
          <p:cNvSpPr>
            <a:spLocks noGrp="1"/>
          </p:cNvSpPr>
          <p:nvPr>
            <p:ph type="title"/>
          </p:nvPr>
        </p:nvSpPr>
        <p:spPr>
          <a:xfrm>
            <a:off x="1097280" y="219075"/>
            <a:ext cx="10637520" cy="4432045"/>
          </a:xfrm>
        </p:spPr>
        <p:txBody>
          <a:bodyPr vert="horz" lIns="91440" tIns="45720" rIns="91440" bIns="45720" rtlCol="0" anchor="b">
            <a:normAutofit/>
          </a:bodyPr>
          <a:lstStyle/>
          <a:p>
            <a:pPr algn="ctr"/>
            <a:r>
              <a:rPr lang="en-US">
                <a:solidFill>
                  <a:srgbClr val="00557A"/>
                </a:solidFill>
                <a:latin typeface="Museo Slab 500" panose="02000000000000000000" pitchFamily="50" charset="0"/>
              </a:rPr>
              <a:t>Budget Details Expenses </a:t>
            </a:r>
          </a:p>
        </p:txBody>
      </p:sp>
      <p:sp>
        <p:nvSpPr>
          <p:cNvPr id="27" name="Rectangle 26">
            <a:extLst>
              <a:ext uri="{FF2B5EF4-FFF2-40B4-BE49-F238E27FC236}">
                <a16:creationId xmlns:a16="http://schemas.microsoft.com/office/drawing/2014/main" id="{1F3985C0-E548-44D2-B30E-F3E42DADE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8" name="Rectangle 27">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2" name="Picture 1" descr="A logo with a leaf and text&#10;&#10;Description automatically generated">
            <a:extLst>
              <a:ext uri="{FF2B5EF4-FFF2-40B4-BE49-F238E27FC236}">
                <a16:creationId xmlns:a16="http://schemas.microsoft.com/office/drawing/2014/main" id="{914B9E2F-EC48-DA1F-1AF3-10E80287E220}"/>
              </a:ext>
            </a:extLst>
          </p:cNvPr>
          <p:cNvPicPr>
            <a:picLocks noChangeAspect="1"/>
          </p:cNvPicPr>
          <p:nvPr/>
        </p:nvPicPr>
        <p:blipFill>
          <a:blip r:embed="rId2"/>
          <a:stretch>
            <a:fillRect/>
          </a:stretch>
        </p:blipFill>
        <p:spPr>
          <a:xfrm>
            <a:off x="3855617" y="1674418"/>
            <a:ext cx="4480732" cy="1731011"/>
          </a:xfrm>
          <a:prstGeom prst="rect">
            <a:avLst/>
          </a:prstGeom>
        </p:spPr>
      </p:pic>
    </p:spTree>
    <p:extLst>
      <p:ext uri="{BB962C8B-B14F-4D97-AF65-F5344CB8AC3E}">
        <p14:creationId xmlns:p14="http://schemas.microsoft.com/office/powerpoint/2010/main" val="8639331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4F083-26CB-1480-4E29-CE089D2B1C15}"/>
              </a:ext>
            </a:extLst>
          </p:cNvPr>
          <p:cNvSpPr>
            <a:spLocks noGrp="1"/>
          </p:cNvSpPr>
          <p:nvPr>
            <p:ph type="title"/>
          </p:nvPr>
        </p:nvSpPr>
        <p:spPr>
          <a:xfrm>
            <a:off x="838200" y="464515"/>
            <a:ext cx="10515600" cy="688423"/>
          </a:xfrm>
        </p:spPr>
        <p:txBody>
          <a:bodyPr anchor="ctr">
            <a:normAutofit/>
          </a:bodyPr>
          <a:lstStyle/>
          <a:p>
            <a:r>
              <a:rPr lang="en-US" sz="4000"/>
              <a:t>Labor Totals</a:t>
            </a:r>
          </a:p>
        </p:txBody>
      </p:sp>
      <p:sp>
        <p:nvSpPr>
          <p:cNvPr id="12" name="Freeform: Shape 11">
            <a:extLst>
              <a:ext uri="{FF2B5EF4-FFF2-40B4-BE49-F238E27FC236}">
                <a16:creationId xmlns:a16="http://schemas.microsoft.com/office/drawing/2014/main" id="{120A5E2B-D6DB-1116-71EF-549C233E5231}"/>
              </a:ext>
            </a:extLst>
          </p:cNvPr>
          <p:cNvSpPr/>
          <p:nvPr/>
        </p:nvSpPr>
        <p:spPr>
          <a:xfrm>
            <a:off x="838201" y="1881744"/>
            <a:ext cx="5029201" cy="1097280"/>
          </a:xfrm>
          <a:custGeom>
            <a:avLst/>
            <a:gdLst>
              <a:gd name="connsiteX0" fmla="*/ 0 w 10515600"/>
              <a:gd name="connsiteY0" fmla="*/ 0 h 815850"/>
              <a:gd name="connsiteX1" fmla="*/ 10515600 w 10515600"/>
              <a:gd name="connsiteY1" fmla="*/ 0 h 815850"/>
              <a:gd name="connsiteX2" fmla="*/ 10515600 w 10515600"/>
              <a:gd name="connsiteY2" fmla="*/ 815850 h 815850"/>
              <a:gd name="connsiteX3" fmla="*/ 0 w 10515600"/>
              <a:gd name="connsiteY3" fmla="*/ 815850 h 815850"/>
              <a:gd name="connsiteX4" fmla="*/ 0 w 10515600"/>
              <a:gd name="connsiteY4" fmla="*/ 0 h 815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5600" h="815850">
                <a:moveTo>
                  <a:pt x="0" y="0"/>
                </a:moveTo>
                <a:lnTo>
                  <a:pt x="10515600" y="0"/>
                </a:lnTo>
                <a:lnTo>
                  <a:pt x="10515600" y="815850"/>
                </a:lnTo>
                <a:lnTo>
                  <a:pt x="0" y="815850"/>
                </a:lnTo>
                <a:lnTo>
                  <a:pt x="0" y="0"/>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16127" tIns="291592" rIns="816127" bIns="99568" numCol="1" spcCol="1270" anchor="t" anchorCtr="0">
            <a:noAutofit/>
          </a:bodyPr>
          <a:lstStyle/>
          <a:p>
            <a:pPr marL="114300" lvl="1" indent="-114300" algn="l" defTabSz="622300">
              <a:lnSpc>
                <a:spcPct val="90000"/>
              </a:lnSpc>
              <a:spcBef>
                <a:spcPct val="0"/>
              </a:spcBef>
              <a:spcAft>
                <a:spcPct val="15000"/>
              </a:spcAft>
              <a:buChar char="•"/>
            </a:pPr>
            <a:r>
              <a:rPr lang="en-US" sz="2200" kern="1200"/>
              <a:t>2025 = 345</a:t>
            </a:r>
          </a:p>
          <a:p>
            <a:pPr marL="114300" lvl="1" indent="-114300" algn="l" defTabSz="622300">
              <a:lnSpc>
                <a:spcPct val="90000"/>
              </a:lnSpc>
              <a:spcBef>
                <a:spcPct val="0"/>
              </a:spcBef>
              <a:spcAft>
                <a:spcPct val="15000"/>
              </a:spcAft>
              <a:buChar char="•"/>
            </a:pPr>
            <a:r>
              <a:rPr lang="en-US" sz="2200" kern="1200"/>
              <a:t>2026 = 325</a:t>
            </a:r>
          </a:p>
        </p:txBody>
      </p:sp>
      <p:sp>
        <p:nvSpPr>
          <p:cNvPr id="13" name="Freeform: Shape 12">
            <a:extLst>
              <a:ext uri="{FF2B5EF4-FFF2-40B4-BE49-F238E27FC236}">
                <a16:creationId xmlns:a16="http://schemas.microsoft.com/office/drawing/2014/main" id="{79C99939-6F31-5142-D84C-69E1AE2C7DC6}"/>
              </a:ext>
            </a:extLst>
          </p:cNvPr>
          <p:cNvSpPr/>
          <p:nvPr/>
        </p:nvSpPr>
        <p:spPr>
          <a:xfrm>
            <a:off x="1271180" y="1517341"/>
            <a:ext cx="3291840" cy="548640"/>
          </a:xfrm>
          <a:custGeom>
            <a:avLst/>
            <a:gdLst>
              <a:gd name="connsiteX0" fmla="*/ 0 w 7360920"/>
              <a:gd name="connsiteY0" fmla="*/ 68881 h 413280"/>
              <a:gd name="connsiteX1" fmla="*/ 68881 w 7360920"/>
              <a:gd name="connsiteY1" fmla="*/ 0 h 413280"/>
              <a:gd name="connsiteX2" fmla="*/ 7292039 w 7360920"/>
              <a:gd name="connsiteY2" fmla="*/ 0 h 413280"/>
              <a:gd name="connsiteX3" fmla="*/ 7360920 w 7360920"/>
              <a:gd name="connsiteY3" fmla="*/ 68881 h 413280"/>
              <a:gd name="connsiteX4" fmla="*/ 7360920 w 7360920"/>
              <a:gd name="connsiteY4" fmla="*/ 344399 h 413280"/>
              <a:gd name="connsiteX5" fmla="*/ 7292039 w 7360920"/>
              <a:gd name="connsiteY5" fmla="*/ 413280 h 413280"/>
              <a:gd name="connsiteX6" fmla="*/ 68881 w 7360920"/>
              <a:gd name="connsiteY6" fmla="*/ 413280 h 413280"/>
              <a:gd name="connsiteX7" fmla="*/ 0 w 7360920"/>
              <a:gd name="connsiteY7" fmla="*/ 344399 h 413280"/>
              <a:gd name="connsiteX8" fmla="*/ 0 w 7360920"/>
              <a:gd name="connsiteY8" fmla="*/ 68881 h 41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0920" h="413280">
                <a:moveTo>
                  <a:pt x="0" y="68881"/>
                </a:moveTo>
                <a:cubicBezTo>
                  <a:pt x="0" y="30839"/>
                  <a:pt x="30839" y="0"/>
                  <a:pt x="68881" y="0"/>
                </a:cubicBezTo>
                <a:lnTo>
                  <a:pt x="7292039" y="0"/>
                </a:lnTo>
                <a:cubicBezTo>
                  <a:pt x="7330081" y="0"/>
                  <a:pt x="7360920" y="30839"/>
                  <a:pt x="7360920" y="68881"/>
                </a:cubicBezTo>
                <a:lnTo>
                  <a:pt x="7360920" y="344399"/>
                </a:lnTo>
                <a:cubicBezTo>
                  <a:pt x="7360920" y="382441"/>
                  <a:pt x="7330081" y="413280"/>
                  <a:pt x="7292039" y="413280"/>
                </a:cubicBezTo>
                <a:lnTo>
                  <a:pt x="68881" y="413280"/>
                </a:lnTo>
                <a:cubicBezTo>
                  <a:pt x="30839" y="413280"/>
                  <a:pt x="0" y="382441"/>
                  <a:pt x="0" y="344399"/>
                </a:cubicBezTo>
                <a:lnTo>
                  <a:pt x="0" y="68881"/>
                </a:lnTo>
                <a:close/>
              </a:path>
            </a:pathLst>
          </a:cu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298400" tIns="20175" rIns="298400" bIns="20175" numCol="1" spcCol="1270" anchor="ctr" anchorCtr="0">
            <a:noAutofit/>
          </a:bodyPr>
          <a:lstStyle/>
          <a:p>
            <a:pPr marL="0" lvl="0" indent="0" algn="l" defTabSz="622300">
              <a:lnSpc>
                <a:spcPct val="90000"/>
              </a:lnSpc>
              <a:spcBef>
                <a:spcPct val="0"/>
              </a:spcBef>
              <a:spcAft>
                <a:spcPct val="35000"/>
              </a:spcAft>
              <a:buNone/>
            </a:pPr>
            <a:r>
              <a:rPr lang="en-US" sz="2400" kern="1200"/>
              <a:t>Headcount</a:t>
            </a:r>
            <a:endParaRPr lang="en-US" kern="1200"/>
          </a:p>
        </p:txBody>
      </p:sp>
      <p:sp>
        <p:nvSpPr>
          <p:cNvPr id="14" name="Freeform: Shape 13">
            <a:extLst>
              <a:ext uri="{FF2B5EF4-FFF2-40B4-BE49-F238E27FC236}">
                <a16:creationId xmlns:a16="http://schemas.microsoft.com/office/drawing/2014/main" id="{1373AB81-ED00-1C07-F139-1D4FC81F5B37}"/>
              </a:ext>
            </a:extLst>
          </p:cNvPr>
          <p:cNvSpPr/>
          <p:nvPr/>
        </p:nvSpPr>
        <p:spPr>
          <a:xfrm>
            <a:off x="6550478" y="1885873"/>
            <a:ext cx="5029201" cy="1097280"/>
          </a:xfrm>
          <a:custGeom>
            <a:avLst/>
            <a:gdLst>
              <a:gd name="connsiteX0" fmla="*/ 0 w 10515600"/>
              <a:gd name="connsiteY0" fmla="*/ 0 h 815850"/>
              <a:gd name="connsiteX1" fmla="*/ 10515600 w 10515600"/>
              <a:gd name="connsiteY1" fmla="*/ 0 h 815850"/>
              <a:gd name="connsiteX2" fmla="*/ 10515600 w 10515600"/>
              <a:gd name="connsiteY2" fmla="*/ 815850 h 815850"/>
              <a:gd name="connsiteX3" fmla="*/ 0 w 10515600"/>
              <a:gd name="connsiteY3" fmla="*/ 815850 h 815850"/>
              <a:gd name="connsiteX4" fmla="*/ 0 w 10515600"/>
              <a:gd name="connsiteY4" fmla="*/ 0 h 815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5600" h="815850">
                <a:moveTo>
                  <a:pt x="0" y="0"/>
                </a:moveTo>
                <a:lnTo>
                  <a:pt x="10515600" y="0"/>
                </a:lnTo>
                <a:lnTo>
                  <a:pt x="10515600" y="815850"/>
                </a:lnTo>
                <a:lnTo>
                  <a:pt x="0" y="815850"/>
                </a:lnTo>
                <a:lnTo>
                  <a:pt x="0" y="0"/>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16127" tIns="291592" rIns="816127" bIns="99568" numCol="1" spcCol="1270" anchor="t" anchorCtr="0">
            <a:noAutofit/>
          </a:bodyPr>
          <a:lstStyle/>
          <a:p>
            <a:pPr marL="114300" lvl="1" indent="-114300" algn="l" defTabSz="622300">
              <a:lnSpc>
                <a:spcPct val="90000"/>
              </a:lnSpc>
              <a:spcBef>
                <a:spcPct val="0"/>
              </a:spcBef>
              <a:spcAft>
                <a:spcPct val="15000"/>
              </a:spcAft>
              <a:buChar char="•"/>
            </a:pPr>
            <a:r>
              <a:rPr lang="en-US" sz="2200" kern="1200"/>
              <a:t>2025 = 300</a:t>
            </a:r>
          </a:p>
          <a:p>
            <a:pPr marL="114300" lvl="1" indent="-114300" algn="l" defTabSz="622300">
              <a:lnSpc>
                <a:spcPct val="90000"/>
              </a:lnSpc>
              <a:spcBef>
                <a:spcPct val="0"/>
              </a:spcBef>
              <a:spcAft>
                <a:spcPct val="15000"/>
              </a:spcAft>
              <a:buChar char="•"/>
            </a:pPr>
            <a:r>
              <a:rPr lang="en-US" sz="2200" kern="1200"/>
              <a:t>2026 = 285</a:t>
            </a:r>
          </a:p>
        </p:txBody>
      </p:sp>
      <p:sp>
        <p:nvSpPr>
          <p:cNvPr id="15" name="Freeform: Shape 14">
            <a:extLst>
              <a:ext uri="{FF2B5EF4-FFF2-40B4-BE49-F238E27FC236}">
                <a16:creationId xmlns:a16="http://schemas.microsoft.com/office/drawing/2014/main" id="{B8AE7D8B-ECC4-BA9C-3F05-B9231A750104}"/>
              </a:ext>
            </a:extLst>
          </p:cNvPr>
          <p:cNvSpPr/>
          <p:nvPr/>
        </p:nvSpPr>
        <p:spPr>
          <a:xfrm>
            <a:off x="7011851" y="1517341"/>
            <a:ext cx="3291840" cy="548640"/>
          </a:xfrm>
          <a:custGeom>
            <a:avLst/>
            <a:gdLst>
              <a:gd name="connsiteX0" fmla="*/ 0 w 7360920"/>
              <a:gd name="connsiteY0" fmla="*/ 68881 h 413280"/>
              <a:gd name="connsiteX1" fmla="*/ 68881 w 7360920"/>
              <a:gd name="connsiteY1" fmla="*/ 0 h 413280"/>
              <a:gd name="connsiteX2" fmla="*/ 7292039 w 7360920"/>
              <a:gd name="connsiteY2" fmla="*/ 0 h 413280"/>
              <a:gd name="connsiteX3" fmla="*/ 7360920 w 7360920"/>
              <a:gd name="connsiteY3" fmla="*/ 68881 h 413280"/>
              <a:gd name="connsiteX4" fmla="*/ 7360920 w 7360920"/>
              <a:gd name="connsiteY4" fmla="*/ 344399 h 413280"/>
              <a:gd name="connsiteX5" fmla="*/ 7292039 w 7360920"/>
              <a:gd name="connsiteY5" fmla="*/ 413280 h 413280"/>
              <a:gd name="connsiteX6" fmla="*/ 68881 w 7360920"/>
              <a:gd name="connsiteY6" fmla="*/ 413280 h 413280"/>
              <a:gd name="connsiteX7" fmla="*/ 0 w 7360920"/>
              <a:gd name="connsiteY7" fmla="*/ 344399 h 413280"/>
              <a:gd name="connsiteX8" fmla="*/ 0 w 7360920"/>
              <a:gd name="connsiteY8" fmla="*/ 68881 h 41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0920" h="413280">
                <a:moveTo>
                  <a:pt x="0" y="68881"/>
                </a:moveTo>
                <a:cubicBezTo>
                  <a:pt x="0" y="30839"/>
                  <a:pt x="30839" y="0"/>
                  <a:pt x="68881" y="0"/>
                </a:cubicBezTo>
                <a:lnTo>
                  <a:pt x="7292039" y="0"/>
                </a:lnTo>
                <a:cubicBezTo>
                  <a:pt x="7330081" y="0"/>
                  <a:pt x="7360920" y="30839"/>
                  <a:pt x="7360920" y="68881"/>
                </a:cubicBezTo>
                <a:lnTo>
                  <a:pt x="7360920" y="344399"/>
                </a:lnTo>
                <a:cubicBezTo>
                  <a:pt x="7360920" y="382441"/>
                  <a:pt x="7330081" y="413280"/>
                  <a:pt x="7292039" y="413280"/>
                </a:cubicBezTo>
                <a:lnTo>
                  <a:pt x="68881" y="413280"/>
                </a:lnTo>
                <a:cubicBezTo>
                  <a:pt x="30839" y="413280"/>
                  <a:pt x="0" y="382441"/>
                  <a:pt x="0" y="344399"/>
                </a:cubicBezTo>
                <a:lnTo>
                  <a:pt x="0" y="68881"/>
                </a:lnTo>
                <a:close/>
              </a:path>
            </a:pathLst>
          </a:cu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298400" tIns="20175" rIns="298400" bIns="20175" numCol="1" spcCol="1270" anchor="ctr" anchorCtr="0">
            <a:noAutofit/>
          </a:bodyPr>
          <a:lstStyle/>
          <a:p>
            <a:pPr marL="0" lvl="0" indent="0" algn="l" defTabSz="622300">
              <a:lnSpc>
                <a:spcPct val="90000"/>
              </a:lnSpc>
              <a:spcBef>
                <a:spcPct val="0"/>
              </a:spcBef>
              <a:spcAft>
                <a:spcPct val="35000"/>
              </a:spcAft>
              <a:buNone/>
            </a:pPr>
            <a:r>
              <a:rPr lang="en-US" sz="2400" kern="1200"/>
              <a:t>FTE</a:t>
            </a:r>
            <a:endParaRPr lang="en-US" kern="1200"/>
          </a:p>
        </p:txBody>
      </p:sp>
      <p:sp>
        <p:nvSpPr>
          <p:cNvPr id="16" name="Freeform: Shape 15">
            <a:extLst>
              <a:ext uri="{FF2B5EF4-FFF2-40B4-BE49-F238E27FC236}">
                <a16:creationId xmlns:a16="http://schemas.microsoft.com/office/drawing/2014/main" id="{428F7B73-0352-7429-D1E1-82F7770A9110}"/>
              </a:ext>
            </a:extLst>
          </p:cNvPr>
          <p:cNvSpPr/>
          <p:nvPr/>
        </p:nvSpPr>
        <p:spPr>
          <a:xfrm>
            <a:off x="838200" y="3573937"/>
            <a:ext cx="10741479" cy="2702171"/>
          </a:xfrm>
          <a:custGeom>
            <a:avLst/>
            <a:gdLst>
              <a:gd name="connsiteX0" fmla="*/ 0 w 10515600"/>
              <a:gd name="connsiteY0" fmla="*/ 0 h 1896300"/>
              <a:gd name="connsiteX1" fmla="*/ 10515600 w 10515600"/>
              <a:gd name="connsiteY1" fmla="*/ 0 h 1896300"/>
              <a:gd name="connsiteX2" fmla="*/ 10515600 w 10515600"/>
              <a:gd name="connsiteY2" fmla="*/ 1896300 h 1896300"/>
              <a:gd name="connsiteX3" fmla="*/ 0 w 10515600"/>
              <a:gd name="connsiteY3" fmla="*/ 1896300 h 1896300"/>
              <a:gd name="connsiteX4" fmla="*/ 0 w 10515600"/>
              <a:gd name="connsiteY4" fmla="*/ 0 h 1896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5600" h="1896300">
                <a:moveTo>
                  <a:pt x="0" y="0"/>
                </a:moveTo>
                <a:lnTo>
                  <a:pt x="10515600" y="0"/>
                </a:lnTo>
                <a:lnTo>
                  <a:pt x="10515600" y="1896300"/>
                </a:lnTo>
                <a:lnTo>
                  <a:pt x="0" y="1896300"/>
                </a:lnTo>
                <a:lnTo>
                  <a:pt x="0" y="0"/>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16127" tIns="291592" rIns="816127" bIns="99568" numCol="1" spcCol="1270" anchor="t" anchorCtr="0">
            <a:noAutofit/>
          </a:bodyPr>
          <a:lstStyle/>
          <a:p>
            <a:pPr marL="114300" lvl="1" indent="-114300" algn="l" defTabSz="622300">
              <a:lnSpc>
                <a:spcPct val="90000"/>
              </a:lnSpc>
              <a:spcBef>
                <a:spcPct val="0"/>
              </a:spcBef>
              <a:spcAft>
                <a:spcPct val="15000"/>
              </a:spcAft>
              <a:buChar char="•"/>
            </a:pPr>
            <a:r>
              <a:rPr lang="en-US" sz="2000" kern="1200"/>
              <a:t>7 - Department of Social Services (- $520K)</a:t>
            </a:r>
          </a:p>
          <a:p>
            <a:pPr marL="114300" lvl="1" indent="-114300" algn="l" defTabSz="622300">
              <a:lnSpc>
                <a:spcPct val="90000"/>
              </a:lnSpc>
              <a:spcBef>
                <a:spcPct val="0"/>
              </a:spcBef>
              <a:spcAft>
                <a:spcPct val="15000"/>
              </a:spcAft>
              <a:buChar char="•"/>
            </a:pPr>
            <a:r>
              <a:rPr lang="en-US" sz="2000" kern="1200"/>
              <a:t>1 - Buildings &amp; Grounds (- $74K)</a:t>
            </a:r>
          </a:p>
          <a:p>
            <a:pPr marL="114300" lvl="1" indent="-114300" algn="l" defTabSz="622300">
              <a:lnSpc>
                <a:spcPct val="90000"/>
              </a:lnSpc>
              <a:spcBef>
                <a:spcPct val="0"/>
              </a:spcBef>
              <a:spcAft>
                <a:spcPct val="15000"/>
              </a:spcAft>
              <a:buChar char="•"/>
            </a:pPr>
            <a:r>
              <a:rPr lang="en-US" sz="2000" kern="1200"/>
              <a:t>1 - Highway (- $68K)</a:t>
            </a:r>
          </a:p>
          <a:p>
            <a:pPr marL="114300" lvl="1" indent="-114300" algn="l" defTabSz="622300">
              <a:lnSpc>
                <a:spcPct val="90000"/>
              </a:lnSpc>
              <a:spcBef>
                <a:spcPct val="0"/>
              </a:spcBef>
              <a:spcAft>
                <a:spcPct val="15000"/>
              </a:spcAft>
              <a:buChar char="•"/>
            </a:pPr>
            <a:r>
              <a:rPr lang="en-US" sz="2000" kern="1200"/>
              <a:t>1 - Real Property (- $71K)</a:t>
            </a:r>
          </a:p>
          <a:p>
            <a:pPr marL="114300" lvl="1" indent="-114300" algn="l" defTabSz="622300">
              <a:lnSpc>
                <a:spcPct val="90000"/>
              </a:lnSpc>
              <a:spcBef>
                <a:spcPct val="0"/>
              </a:spcBef>
              <a:spcAft>
                <a:spcPct val="15000"/>
              </a:spcAft>
              <a:buChar char="•"/>
            </a:pPr>
            <a:r>
              <a:rPr lang="en-US" sz="2000"/>
              <a:t>0.5</a:t>
            </a:r>
            <a:r>
              <a:rPr lang="en-US" sz="2000" kern="1200"/>
              <a:t> - County Attorney (- $51K)</a:t>
            </a:r>
          </a:p>
          <a:p>
            <a:pPr marL="114300" lvl="1" indent="-114300" algn="l" defTabSz="622300">
              <a:lnSpc>
                <a:spcPct val="90000"/>
              </a:lnSpc>
              <a:spcBef>
                <a:spcPct val="0"/>
              </a:spcBef>
              <a:spcAft>
                <a:spcPct val="15000"/>
              </a:spcAft>
              <a:buChar char="•"/>
            </a:pPr>
            <a:r>
              <a:rPr lang="en-US" sz="2000" kern="1200"/>
              <a:t>4.5 - Recreation, Forestry &amp; Parks (- $204K)</a:t>
            </a:r>
          </a:p>
          <a:p>
            <a:pPr marL="114300" lvl="1" indent="-114300" algn="l" defTabSz="622300">
              <a:lnSpc>
                <a:spcPct val="90000"/>
              </a:lnSpc>
              <a:spcBef>
                <a:spcPct val="0"/>
              </a:spcBef>
              <a:spcAft>
                <a:spcPct val="15000"/>
              </a:spcAft>
              <a:buChar char="•"/>
            </a:pPr>
            <a:r>
              <a:rPr lang="en-US" sz="2000" kern="1200"/>
              <a:t>1 - Public Health (- $92K)</a:t>
            </a:r>
          </a:p>
        </p:txBody>
      </p:sp>
      <p:sp>
        <p:nvSpPr>
          <p:cNvPr id="17" name="Freeform: Shape 16">
            <a:extLst>
              <a:ext uri="{FF2B5EF4-FFF2-40B4-BE49-F238E27FC236}">
                <a16:creationId xmlns:a16="http://schemas.microsoft.com/office/drawing/2014/main" id="{162FF4FE-10C6-6248-386A-D7A03D4CE15C}"/>
              </a:ext>
            </a:extLst>
          </p:cNvPr>
          <p:cNvSpPr/>
          <p:nvPr/>
        </p:nvSpPr>
        <p:spPr>
          <a:xfrm>
            <a:off x="1271180" y="3185522"/>
            <a:ext cx="7678420" cy="548640"/>
          </a:xfrm>
          <a:custGeom>
            <a:avLst/>
            <a:gdLst>
              <a:gd name="connsiteX0" fmla="*/ 0 w 7360920"/>
              <a:gd name="connsiteY0" fmla="*/ 68881 h 413280"/>
              <a:gd name="connsiteX1" fmla="*/ 68881 w 7360920"/>
              <a:gd name="connsiteY1" fmla="*/ 0 h 413280"/>
              <a:gd name="connsiteX2" fmla="*/ 7292039 w 7360920"/>
              <a:gd name="connsiteY2" fmla="*/ 0 h 413280"/>
              <a:gd name="connsiteX3" fmla="*/ 7360920 w 7360920"/>
              <a:gd name="connsiteY3" fmla="*/ 68881 h 413280"/>
              <a:gd name="connsiteX4" fmla="*/ 7360920 w 7360920"/>
              <a:gd name="connsiteY4" fmla="*/ 344399 h 413280"/>
              <a:gd name="connsiteX5" fmla="*/ 7292039 w 7360920"/>
              <a:gd name="connsiteY5" fmla="*/ 413280 h 413280"/>
              <a:gd name="connsiteX6" fmla="*/ 68881 w 7360920"/>
              <a:gd name="connsiteY6" fmla="*/ 413280 h 413280"/>
              <a:gd name="connsiteX7" fmla="*/ 0 w 7360920"/>
              <a:gd name="connsiteY7" fmla="*/ 344399 h 413280"/>
              <a:gd name="connsiteX8" fmla="*/ 0 w 7360920"/>
              <a:gd name="connsiteY8" fmla="*/ 68881 h 41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0920" h="413280">
                <a:moveTo>
                  <a:pt x="0" y="68881"/>
                </a:moveTo>
                <a:cubicBezTo>
                  <a:pt x="0" y="30839"/>
                  <a:pt x="30839" y="0"/>
                  <a:pt x="68881" y="0"/>
                </a:cubicBezTo>
                <a:lnTo>
                  <a:pt x="7292039" y="0"/>
                </a:lnTo>
                <a:cubicBezTo>
                  <a:pt x="7330081" y="0"/>
                  <a:pt x="7360920" y="30839"/>
                  <a:pt x="7360920" y="68881"/>
                </a:cubicBezTo>
                <a:lnTo>
                  <a:pt x="7360920" y="344399"/>
                </a:lnTo>
                <a:cubicBezTo>
                  <a:pt x="7360920" y="382441"/>
                  <a:pt x="7330081" y="413280"/>
                  <a:pt x="7292039" y="413280"/>
                </a:cubicBezTo>
                <a:lnTo>
                  <a:pt x="68881" y="413280"/>
                </a:lnTo>
                <a:cubicBezTo>
                  <a:pt x="30839" y="413280"/>
                  <a:pt x="0" y="382441"/>
                  <a:pt x="0" y="344399"/>
                </a:cubicBezTo>
                <a:lnTo>
                  <a:pt x="0" y="68881"/>
                </a:lnTo>
                <a:close/>
              </a:path>
            </a:pathLst>
          </a:cu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298400" tIns="20175" rIns="298400" bIns="20175" numCol="1" spcCol="1270" anchor="ctr" anchorCtr="0">
            <a:noAutofit/>
          </a:bodyPr>
          <a:lstStyle/>
          <a:p>
            <a:pPr marL="0" lvl="0" indent="0" algn="l" defTabSz="622300">
              <a:lnSpc>
                <a:spcPct val="90000"/>
              </a:lnSpc>
              <a:spcBef>
                <a:spcPct val="0"/>
              </a:spcBef>
              <a:spcAft>
                <a:spcPct val="35000"/>
              </a:spcAft>
              <a:buNone/>
            </a:pPr>
            <a:r>
              <a:rPr lang="en-US" sz="2400" kern="1200"/>
              <a:t>FTE Reductions by Department</a:t>
            </a:r>
          </a:p>
        </p:txBody>
      </p:sp>
      <p:sp>
        <p:nvSpPr>
          <p:cNvPr id="19" name="Rectangle: Rounded Corners 18">
            <a:extLst>
              <a:ext uri="{FF2B5EF4-FFF2-40B4-BE49-F238E27FC236}">
                <a16:creationId xmlns:a16="http://schemas.microsoft.com/office/drawing/2014/main" id="{07C0CB0D-6474-55EC-DB72-3228EB4106FB}"/>
              </a:ext>
            </a:extLst>
          </p:cNvPr>
          <p:cNvSpPr/>
          <p:nvPr/>
        </p:nvSpPr>
        <p:spPr>
          <a:xfrm>
            <a:off x="7899992" y="4324946"/>
            <a:ext cx="4070498" cy="1336587"/>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2000"/>
              <a:t>Total Estimated Compensation Reduction ~ $1M</a:t>
            </a:r>
          </a:p>
          <a:p>
            <a:pPr algn="ctr"/>
            <a:r>
              <a:rPr lang="en-US" sz="1400"/>
              <a:t>*Note compensation has other funding streams and not fully funded by taxpayers</a:t>
            </a:r>
          </a:p>
        </p:txBody>
      </p:sp>
    </p:spTree>
    <p:extLst>
      <p:ext uri="{BB962C8B-B14F-4D97-AF65-F5344CB8AC3E}">
        <p14:creationId xmlns:p14="http://schemas.microsoft.com/office/powerpoint/2010/main" val="4989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7" name="Straight Connector 36">
            <a:extLst>
              <a:ext uri="{FF2B5EF4-FFF2-40B4-BE49-F238E27FC236}">
                <a16:creationId xmlns:a16="http://schemas.microsoft.com/office/drawing/2014/main" id="{C6DEF8F9-FFEF-4EDB-8A06-8A7884ED42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E0747CA7-2579-4FF5-95CF-E3FA65C9E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8"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9" name="Rectangle 38">
            <a:extLst>
              <a:ext uri="{FF2B5EF4-FFF2-40B4-BE49-F238E27FC236}">
                <a16:creationId xmlns:a16="http://schemas.microsoft.com/office/drawing/2014/main" id="{1C63BD94-CA0C-4C27-BB07-89F71DEA2D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44820"/>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2416569F-183C-4CEE-A3B3-90BC9AA72C6C}"/>
              </a:ext>
            </a:extLst>
          </p:cNvPr>
          <p:cNvSpPr>
            <a:spLocks noGrp="1"/>
          </p:cNvSpPr>
          <p:nvPr>
            <p:ph type="title" idx="4294967295"/>
          </p:nvPr>
        </p:nvSpPr>
        <p:spPr>
          <a:xfrm>
            <a:off x="1097280" y="286603"/>
            <a:ext cx="10058400" cy="1450757"/>
          </a:xfrm>
        </p:spPr>
        <p:txBody>
          <a:bodyPr vert="horz" lIns="91440" tIns="45720" rIns="91440" bIns="45720" rtlCol="0" anchor="b">
            <a:normAutofit/>
          </a:bodyPr>
          <a:lstStyle/>
          <a:p>
            <a:r>
              <a:rPr lang="en-US">
                <a:solidFill>
                  <a:srgbClr val="00557A"/>
                </a:solidFill>
                <a:latin typeface="Museo Slab 500" panose="02000000000000000000" pitchFamily="50" charset="0"/>
              </a:rPr>
              <a:t>2026 Budget Process </a:t>
            </a:r>
          </a:p>
        </p:txBody>
      </p:sp>
      <p:graphicFrame>
        <p:nvGraphicFramePr>
          <p:cNvPr id="40" name="Content Placeholder 2">
            <a:extLst>
              <a:ext uri="{FF2B5EF4-FFF2-40B4-BE49-F238E27FC236}">
                <a16:creationId xmlns:a16="http://schemas.microsoft.com/office/drawing/2014/main" id="{6A1F7CEE-7E62-D2DC-4B14-B5DB0511A764}"/>
              </a:ext>
            </a:extLst>
          </p:cNvPr>
          <p:cNvGraphicFramePr/>
          <p:nvPr>
            <p:extLst>
              <p:ext uri="{D42A27DB-BD31-4B8C-83A1-F6EECF244321}">
                <p14:modId xmlns:p14="http://schemas.microsoft.com/office/powerpoint/2010/main" val="1506717997"/>
              </p:ext>
            </p:extLst>
          </p:nvPr>
        </p:nvGraphicFramePr>
        <p:xfrm>
          <a:off x="1097280" y="1793340"/>
          <a:ext cx="100584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A logo with a leaf and text&#10;&#10;Description automatically generated">
            <a:extLst>
              <a:ext uri="{FF2B5EF4-FFF2-40B4-BE49-F238E27FC236}">
                <a16:creationId xmlns:a16="http://schemas.microsoft.com/office/drawing/2014/main" id="{42DFCD7C-9349-561D-EF38-46A51B5F1948}"/>
              </a:ext>
            </a:extLst>
          </p:cNvPr>
          <p:cNvPicPr>
            <a:picLocks noChangeAspect="1"/>
          </p:cNvPicPr>
          <p:nvPr/>
        </p:nvPicPr>
        <p:blipFill>
          <a:blip r:embed="rId8"/>
          <a:stretch>
            <a:fillRect/>
          </a:stretch>
        </p:blipFill>
        <p:spPr>
          <a:xfrm>
            <a:off x="9927416" y="5488848"/>
            <a:ext cx="2106007" cy="813599"/>
          </a:xfrm>
          <a:prstGeom prst="rect">
            <a:avLst/>
          </a:prstGeom>
        </p:spPr>
      </p:pic>
    </p:spTree>
    <p:extLst>
      <p:ext uri="{BB962C8B-B14F-4D97-AF65-F5344CB8AC3E}">
        <p14:creationId xmlns:p14="http://schemas.microsoft.com/office/powerpoint/2010/main" val="1346682044"/>
      </p:ext>
    </p:extLst>
  </p:cSld>
  <p:clrMapOvr>
    <a:masterClrMapping/>
  </p:clrMapOvr>
  <p:extLst>
    <p:ext uri="{6950BFC3-D8DA-4A85-94F7-54DA5524770B}">
      <p188:commentRel xmlns:p188="http://schemas.microsoft.com/office/powerpoint/2018/8/main" r:id="rId2"/>
    </p:ext>
  </p:extLs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2BDCD51C-7605-F469-8EB2-978906E4FC11}"/>
              </a:ext>
            </a:extLst>
          </p:cNvPr>
          <p:cNvSpPr>
            <a:spLocks noGrp="1"/>
          </p:cNvSpPr>
          <p:nvPr>
            <p:ph type="title"/>
          </p:nvPr>
        </p:nvSpPr>
        <p:spPr>
          <a:xfrm>
            <a:off x="492370" y="605896"/>
            <a:ext cx="3084844" cy="5646208"/>
          </a:xfrm>
        </p:spPr>
        <p:txBody>
          <a:bodyPr anchor="ctr">
            <a:normAutofit/>
          </a:bodyPr>
          <a:lstStyle/>
          <a:p>
            <a:pPr algn="ctr"/>
            <a:r>
              <a:rPr lang="en-US" sz="3600">
                <a:solidFill>
                  <a:srgbClr val="FFFFFF"/>
                </a:solidFill>
                <a:latin typeface="Museo Slab 500"/>
              </a:rPr>
              <a:t>Labor Impact</a:t>
            </a:r>
            <a:br>
              <a:rPr lang="en-US" sz="3600">
                <a:latin typeface="Museo Slab 500" panose="02000000000000000000" pitchFamily="50" charset="0"/>
              </a:rPr>
            </a:br>
            <a:r>
              <a:rPr lang="en-US" sz="3600">
                <a:solidFill>
                  <a:srgbClr val="FFFFFF"/>
                </a:solidFill>
                <a:latin typeface="Museo Slab 500"/>
              </a:rPr>
              <a:t>$14,969</a:t>
            </a:r>
            <a:br>
              <a:rPr lang="en-US" sz="3600">
                <a:solidFill>
                  <a:srgbClr val="FFFFFF"/>
                </a:solidFill>
                <a:latin typeface="Museo Slab 500"/>
              </a:rPr>
            </a:br>
            <a:r>
              <a:rPr lang="en-US" sz="3600">
                <a:solidFill>
                  <a:srgbClr val="FFFFFF"/>
                </a:solidFill>
                <a:latin typeface="Museo Slab 500"/>
              </a:rPr>
              <a:t>Decrease</a:t>
            </a:r>
            <a:endParaRPr lang="en-US" sz="3600">
              <a:solidFill>
                <a:srgbClr val="FFFFFF"/>
              </a:solidFill>
              <a:latin typeface="Museo Slab 500" panose="02000000000000000000" pitchFamily="50" charset="0"/>
            </a:endParaRP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4574DA51-217D-E196-E793-B279AFD494E9}"/>
              </a:ext>
            </a:extLst>
          </p:cNvPr>
          <p:cNvSpPr>
            <a:spLocks noGrp="1"/>
          </p:cNvSpPr>
          <p:nvPr>
            <p:ph idx="1"/>
          </p:nvPr>
        </p:nvSpPr>
        <p:spPr>
          <a:xfrm>
            <a:off x="4683401" y="625637"/>
            <a:ext cx="6413663" cy="5803737"/>
          </a:xfrm>
        </p:spPr>
        <p:txBody>
          <a:bodyPr anchor="t">
            <a:normAutofit fontScale="92500" lnSpcReduction="20000"/>
          </a:bodyPr>
          <a:lstStyle/>
          <a:p>
            <a:pPr marL="383540" lvl="1">
              <a:buFont typeface="Arial" panose="020B0604020202020204" pitchFamily="34" charset="0"/>
              <a:buChar char="•"/>
            </a:pPr>
            <a:r>
              <a:rPr lang="en-US" sz="3200">
                <a:latin typeface="Public Sans"/>
              </a:rPr>
              <a:t>Labor Cost</a:t>
            </a:r>
          </a:p>
          <a:p>
            <a:pPr marL="566420" lvl="2">
              <a:buFont typeface="Arial" panose="020B0604020202020204" pitchFamily="34" charset="0"/>
              <a:buChar char="•"/>
            </a:pPr>
            <a:r>
              <a:rPr lang="en-US" sz="2400">
                <a:latin typeface="Public Sans"/>
              </a:rPr>
              <a:t>All funds $18,753,278 </a:t>
            </a:r>
          </a:p>
          <a:p>
            <a:pPr marL="566420" lvl="2">
              <a:buFont typeface="Arial" panose="020B0604020202020204" pitchFamily="34" charset="0"/>
              <a:buChar char="•"/>
            </a:pPr>
            <a:r>
              <a:rPr lang="en-US" sz="2400">
                <a:latin typeface="Public Sans"/>
              </a:rPr>
              <a:t>1.0% increase from 2025</a:t>
            </a:r>
          </a:p>
          <a:p>
            <a:pPr marL="566420" lvl="2">
              <a:buFont typeface="Arial" panose="020B0604020202020204" pitchFamily="34" charset="0"/>
              <a:buChar char="•"/>
            </a:pPr>
            <a:r>
              <a:rPr lang="en-US" sz="2400">
                <a:latin typeface="Public Sans"/>
              </a:rPr>
              <a:t>$183,980 increase</a:t>
            </a:r>
          </a:p>
          <a:p>
            <a:pPr marL="383540" lvl="1">
              <a:buFont typeface="Arial" panose="020B0604020202020204" pitchFamily="34" charset="0"/>
              <a:buChar char="•"/>
            </a:pPr>
            <a:r>
              <a:rPr lang="en-US" sz="3200">
                <a:latin typeface="Public Sans"/>
              </a:rPr>
              <a:t>Health Insurance</a:t>
            </a:r>
          </a:p>
          <a:p>
            <a:pPr marL="566420" lvl="2">
              <a:buFont typeface="Arial" panose="020B0604020202020204" pitchFamily="34" charset="0"/>
              <a:buChar char="•"/>
            </a:pPr>
            <a:r>
              <a:rPr lang="en-US" sz="2400">
                <a:latin typeface="Public Sans"/>
              </a:rPr>
              <a:t>All funds $5,014,353 </a:t>
            </a:r>
          </a:p>
          <a:p>
            <a:pPr marL="566420" lvl="2">
              <a:buFont typeface="Arial" panose="020B0604020202020204" pitchFamily="34" charset="0"/>
              <a:buChar char="•"/>
            </a:pPr>
            <a:r>
              <a:rPr lang="en-US" sz="2400">
                <a:latin typeface="Public Sans"/>
              </a:rPr>
              <a:t>3.1% decrease from 2025</a:t>
            </a:r>
          </a:p>
          <a:p>
            <a:pPr marL="566420" lvl="2">
              <a:buFont typeface="Arial" panose="020B0604020202020204" pitchFamily="34" charset="0"/>
              <a:buChar char="•"/>
            </a:pPr>
            <a:r>
              <a:rPr lang="en-US" sz="2400">
                <a:latin typeface="Public Sans"/>
              </a:rPr>
              <a:t>$158,689 decrease</a:t>
            </a:r>
          </a:p>
          <a:p>
            <a:pPr marL="383540" lvl="1">
              <a:buFont typeface="Arial" panose="020B0604020202020204" pitchFamily="34" charset="0"/>
              <a:buChar char="•"/>
            </a:pPr>
            <a:r>
              <a:rPr lang="en-US" sz="3200">
                <a:latin typeface="Public Sans"/>
              </a:rPr>
              <a:t>Retiree Health </a:t>
            </a:r>
          </a:p>
          <a:p>
            <a:pPr marL="566420" lvl="2">
              <a:buFont typeface="Arial" panose="020B0604020202020204" pitchFamily="34" charset="0"/>
              <a:buChar char="•"/>
            </a:pPr>
            <a:r>
              <a:rPr lang="en-US" sz="2400">
                <a:latin typeface="Public Sans"/>
              </a:rPr>
              <a:t>All funds </a:t>
            </a:r>
            <a:r>
              <a:rPr lang="en-US" sz="2000">
                <a:latin typeface="Public Sans"/>
              </a:rPr>
              <a:t>$1,920,357</a:t>
            </a:r>
          </a:p>
          <a:p>
            <a:pPr marL="566420" lvl="2">
              <a:buFont typeface="Arial" panose="020B0604020202020204" pitchFamily="34" charset="0"/>
              <a:buChar char="•"/>
            </a:pPr>
            <a:r>
              <a:rPr lang="en-US" sz="2000">
                <a:latin typeface="Public Sans"/>
              </a:rPr>
              <a:t>3.0% decrease From 2025 </a:t>
            </a:r>
          </a:p>
          <a:p>
            <a:pPr marL="566420" lvl="2">
              <a:buFont typeface="Arial" panose="020B0604020202020204" pitchFamily="34" charset="0"/>
              <a:buChar char="•"/>
            </a:pPr>
            <a:r>
              <a:rPr lang="en-US" sz="2000">
                <a:latin typeface="Public Sans"/>
              </a:rPr>
              <a:t>$59,643 Decrease</a:t>
            </a:r>
          </a:p>
          <a:p>
            <a:pPr marL="383540" lvl="1">
              <a:buFont typeface="Arial" panose="020B0604020202020204" pitchFamily="34" charset="0"/>
              <a:buChar char="•"/>
            </a:pPr>
            <a:r>
              <a:rPr lang="en-US" sz="3200">
                <a:latin typeface="Public Sans"/>
              </a:rPr>
              <a:t>Retirement</a:t>
            </a:r>
          </a:p>
          <a:p>
            <a:pPr marL="566420" lvl="2">
              <a:buFont typeface="Arial" panose="020B0604020202020204" pitchFamily="34" charset="0"/>
              <a:buChar char="•"/>
            </a:pPr>
            <a:r>
              <a:rPr lang="en-US" sz="2400">
                <a:latin typeface="Public Sans"/>
              </a:rPr>
              <a:t>All funds $2,989,517 </a:t>
            </a:r>
          </a:p>
          <a:p>
            <a:pPr marL="566420" lvl="2">
              <a:buFont typeface="Arial" panose="020B0604020202020204" pitchFamily="34" charset="0"/>
              <a:buChar char="•"/>
            </a:pPr>
            <a:r>
              <a:rPr lang="en-US" sz="2400">
                <a:latin typeface="Public Sans"/>
              </a:rPr>
              <a:t>0.7% increase over 2025</a:t>
            </a:r>
          </a:p>
          <a:p>
            <a:pPr marL="566420" lvl="2">
              <a:buFont typeface="Arial" panose="020B0604020202020204" pitchFamily="34" charset="0"/>
              <a:buChar char="•"/>
            </a:pPr>
            <a:r>
              <a:rPr lang="en-US" sz="2400">
                <a:latin typeface="Public Sans"/>
              </a:rPr>
              <a:t>$19,383 Increase</a:t>
            </a:r>
          </a:p>
          <a:p>
            <a:endParaRPr lang="en-US"/>
          </a:p>
          <a:p>
            <a:endParaRPr lang="en-US"/>
          </a:p>
          <a:p>
            <a:endParaRPr lang="en-US"/>
          </a:p>
          <a:p>
            <a:pPr marL="383540" lvl="1"/>
            <a:endParaRPr lang="en-US">
              <a:ea typeface="Calibri" panose="020F0502020204030204"/>
              <a:cs typeface="Calibri" panose="020F0502020204030204"/>
            </a:endParaRPr>
          </a:p>
          <a:p>
            <a:endParaRPr lang="en-US"/>
          </a:p>
          <a:p>
            <a:endParaRPr lang="en-US"/>
          </a:p>
        </p:txBody>
      </p:sp>
      <p:pic>
        <p:nvPicPr>
          <p:cNvPr id="5" name="Picture 4" descr="A logo with a leaf and text&#10;&#10;Description automatically generated">
            <a:extLst>
              <a:ext uri="{FF2B5EF4-FFF2-40B4-BE49-F238E27FC236}">
                <a16:creationId xmlns:a16="http://schemas.microsoft.com/office/drawing/2014/main" id="{7D8AC764-A3D7-E00D-E3F1-07FC510FC598}"/>
              </a:ext>
            </a:extLst>
          </p:cNvPr>
          <p:cNvPicPr>
            <a:picLocks noChangeAspect="1"/>
          </p:cNvPicPr>
          <p:nvPr/>
        </p:nvPicPr>
        <p:blipFill>
          <a:blip r:embed="rId2"/>
          <a:stretch>
            <a:fillRect/>
          </a:stretch>
        </p:blipFill>
        <p:spPr>
          <a:xfrm>
            <a:off x="10567987" y="6178255"/>
            <a:ext cx="1333691" cy="517790"/>
          </a:xfrm>
          <a:prstGeom prst="rect">
            <a:avLst/>
          </a:prstGeom>
        </p:spPr>
      </p:pic>
      <p:sp>
        <p:nvSpPr>
          <p:cNvPr id="4" name="TextBox 3">
            <a:extLst>
              <a:ext uri="{FF2B5EF4-FFF2-40B4-BE49-F238E27FC236}">
                <a16:creationId xmlns:a16="http://schemas.microsoft.com/office/drawing/2014/main" id="{6CCC8A61-3F13-1B0D-700F-624F7F64DAD1}"/>
              </a:ext>
            </a:extLst>
          </p:cNvPr>
          <p:cNvSpPr txBox="1"/>
          <p:nvPr/>
        </p:nvSpPr>
        <p:spPr>
          <a:xfrm>
            <a:off x="8872539" y="850106"/>
            <a:ext cx="3029140" cy="1569660"/>
          </a:xfrm>
          <a:prstGeom prst="rect">
            <a:avLst/>
          </a:prstGeom>
          <a:noFill/>
        </p:spPr>
        <p:txBody>
          <a:bodyPr wrap="square" rtlCol="0">
            <a:spAutoFit/>
          </a:bodyPr>
          <a:lstStyle/>
          <a:p>
            <a:pPr lvl="1"/>
            <a:r>
              <a:rPr lang="en-US" sz="3200"/>
              <a:t>Total Burden Labor cost</a:t>
            </a:r>
          </a:p>
          <a:p>
            <a:pPr lvl="1"/>
            <a:r>
              <a:rPr lang="en-US" sz="3200"/>
              <a:t>$28,677,505</a:t>
            </a:r>
          </a:p>
        </p:txBody>
      </p:sp>
    </p:spTree>
    <p:extLst>
      <p:ext uri="{BB962C8B-B14F-4D97-AF65-F5344CB8AC3E}">
        <p14:creationId xmlns:p14="http://schemas.microsoft.com/office/powerpoint/2010/main" val="2321981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44AE6-7945-4F2A-8787-A5CFC3A5FC95}"/>
              </a:ext>
            </a:extLst>
          </p:cNvPr>
          <p:cNvSpPr>
            <a:spLocks noGrp="1"/>
          </p:cNvSpPr>
          <p:nvPr>
            <p:ph type="title"/>
          </p:nvPr>
        </p:nvSpPr>
        <p:spPr>
          <a:xfrm>
            <a:off x="1210943" y="287404"/>
            <a:ext cx="7729728" cy="1188720"/>
          </a:xfrm>
          <a:solidFill>
            <a:schemeClr val="bg1"/>
          </a:solidFill>
        </p:spPr>
        <p:txBody>
          <a:bodyPr>
            <a:normAutofit/>
          </a:bodyPr>
          <a:lstStyle/>
          <a:p>
            <a:r>
              <a:rPr lang="en-US">
                <a:solidFill>
                  <a:srgbClr val="00557A"/>
                </a:solidFill>
                <a:latin typeface="Museo Slab 500" panose="02000000000000000000" pitchFamily="50" charset="0"/>
              </a:rPr>
              <a:t>Contingency</a:t>
            </a:r>
          </a:p>
        </p:txBody>
      </p:sp>
      <p:sp>
        <p:nvSpPr>
          <p:cNvPr id="3" name="Content Placeholder 2">
            <a:extLst>
              <a:ext uri="{FF2B5EF4-FFF2-40B4-BE49-F238E27FC236}">
                <a16:creationId xmlns:a16="http://schemas.microsoft.com/office/drawing/2014/main" id="{B0FAC58E-4C68-4D28-9E13-B5EBCD49B889}"/>
              </a:ext>
            </a:extLst>
          </p:cNvPr>
          <p:cNvSpPr>
            <a:spLocks noGrp="1"/>
          </p:cNvSpPr>
          <p:nvPr>
            <p:ph idx="1"/>
          </p:nvPr>
        </p:nvSpPr>
        <p:spPr>
          <a:xfrm>
            <a:off x="1210943" y="1757071"/>
            <a:ext cx="8905829" cy="4623986"/>
          </a:xfrm>
        </p:spPr>
        <p:txBody>
          <a:bodyPr vert="horz" lIns="0" tIns="45720" rIns="0" bIns="45720" rtlCol="0" anchor="t">
            <a:normAutofit/>
          </a:bodyPr>
          <a:lstStyle/>
          <a:p>
            <a:pPr marL="0" indent="0">
              <a:buNone/>
            </a:pPr>
            <a:endParaRPr lang="en-US" sz="1800" b="1">
              <a:solidFill>
                <a:srgbClr val="404040"/>
              </a:solidFill>
              <a:latin typeface="Public Sans" pitchFamily="2" charset="0"/>
            </a:endParaRPr>
          </a:p>
          <a:p>
            <a:pPr lvl="1">
              <a:buFont typeface="Arial" panose="020B0604020202020204" pitchFamily="34" charset="0"/>
              <a:buChar char="•"/>
            </a:pPr>
            <a:r>
              <a:rPr lang="en-US">
                <a:solidFill>
                  <a:srgbClr val="404040"/>
                </a:solidFill>
                <a:latin typeface="Public Sans" pitchFamily="2" charset="0"/>
              </a:rPr>
              <a:t>Contingency: $300,000 Remains the same</a:t>
            </a:r>
            <a:endParaRPr lang="en-US">
              <a:solidFill>
                <a:srgbClr val="404040"/>
              </a:solidFill>
              <a:latin typeface="Public Sans" pitchFamily="2" charset="0"/>
              <a:ea typeface="Calibri"/>
              <a:cs typeface="Calibri"/>
            </a:endParaRPr>
          </a:p>
          <a:p>
            <a:pPr lvl="1">
              <a:buFont typeface="Arial" panose="020B0604020202020204" pitchFamily="34" charset="0"/>
              <a:buChar char="•"/>
            </a:pPr>
            <a:r>
              <a:rPr lang="en-US" sz="1700">
                <a:solidFill>
                  <a:srgbClr val="404040"/>
                </a:solidFill>
                <a:latin typeface="Public Sans" pitchFamily="2" charset="0"/>
                <a:ea typeface="Calibri"/>
                <a:cs typeface="Calibri"/>
              </a:rPr>
              <a:t>Removed $300,000 special contingency</a:t>
            </a:r>
            <a:endParaRPr lang="en-US" sz="1700">
              <a:solidFill>
                <a:srgbClr val="404040"/>
              </a:solidFill>
            </a:endParaRPr>
          </a:p>
          <a:p>
            <a:endParaRPr lang="en-US" sz="1700">
              <a:solidFill>
                <a:srgbClr val="404040"/>
              </a:solidFill>
            </a:endParaRPr>
          </a:p>
          <a:p>
            <a:pPr marL="0" indent="0">
              <a:lnSpc>
                <a:spcPct val="90000"/>
              </a:lnSpc>
              <a:buNone/>
            </a:pPr>
            <a:endParaRPr lang="en-US" sz="1700">
              <a:solidFill>
                <a:srgbClr val="404040"/>
              </a:solidFill>
            </a:endParaRPr>
          </a:p>
        </p:txBody>
      </p:sp>
      <p:pic>
        <p:nvPicPr>
          <p:cNvPr id="4" name="Picture 3" descr="A logo with a leaf and text&#10;&#10;Description automatically generated">
            <a:extLst>
              <a:ext uri="{FF2B5EF4-FFF2-40B4-BE49-F238E27FC236}">
                <a16:creationId xmlns:a16="http://schemas.microsoft.com/office/drawing/2014/main" id="{83A61F29-0711-D460-BCB8-BB7C7638BB48}"/>
              </a:ext>
            </a:extLst>
          </p:cNvPr>
          <p:cNvPicPr>
            <a:picLocks noChangeAspect="1"/>
          </p:cNvPicPr>
          <p:nvPr/>
        </p:nvPicPr>
        <p:blipFill>
          <a:blip r:embed="rId3"/>
          <a:stretch>
            <a:fillRect/>
          </a:stretch>
        </p:blipFill>
        <p:spPr>
          <a:xfrm>
            <a:off x="9634537" y="5345179"/>
            <a:ext cx="2400491" cy="927365"/>
          </a:xfrm>
          <a:prstGeom prst="rect">
            <a:avLst/>
          </a:prstGeom>
        </p:spPr>
      </p:pic>
    </p:spTree>
    <p:extLst>
      <p:ext uri="{BB962C8B-B14F-4D97-AF65-F5344CB8AC3E}">
        <p14:creationId xmlns:p14="http://schemas.microsoft.com/office/powerpoint/2010/main" val="1761866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9C1E03B-3CFF-1707-2BBD-32D1F8FB08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F6B89F-FF85-4642-B2AC-EFCE11B2BF0A}"/>
              </a:ext>
            </a:extLst>
          </p:cNvPr>
          <p:cNvSpPr>
            <a:spLocks noGrp="1"/>
          </p:cNvSpPr>
          <p:nvPr>
            <p:ph type="title"/>
          </p:nvPr>
        </p:nvSpPr>
        <p:spPr>
          <a:xfrm>
            <a:off x="1210943" y="287404"/>
            <a:ext cx="10140476" cy="1188720"/>
          </a:xfrm>
          <a:solidFill>
            <a:schemeClr val="bg1"/>
          </a:solidFill>
        </p:spPr>
        <p:txBody>
          <a:bodyPr>
            <a:normAutofit/>
          </a:bodyPr>
          <a:lstStyle/>
          <a:p>
            <a:r>
              <a:rPr lang="en-US">
                <a:solidFill>
                  <a:srgbClr val="00557A"/>
                </a:solidFill>
                <a:latin typeface="Museo Slab 500" panose="02000000000000000000" pitchFamily="50" charset="0"/>
              </a:rPr>
              <a:t>Budget Changes – </a:t>
            </a:r>
            <a:r>
              <a:rPr lang="en-US" sz="4400">
                <a:solidFill>
                  <a:srgbClr val="00557A"/>
                </a:solidFill>
                <a:latin typeface="Museo Slab 500" panose="02000000000000000000" pitchFamily="50" charset="0"/>
              </a:rPr>
              <a:t>No Tax Impact</a:t>
            </a:r>
          </a:p>
        </p:txBody>
      </p:sp>
      <p:sp>
        <p:nvSpPr>
          <p:cNvPr id="3" name="Content Placeholder 2">
            <a:extLst>
              <a:ext uri="{FF2B5EF4-FFF2-40B4-BE49-F238E27FC236}">
                <a16:creationId xmlns:a16="http://schemas.microsoft.com/office/drawing/2014/main" id="{03289F72-53D7-15D0-5B8C-A6A03359C4D5}"/>
              </a:ext>
            </a:extLst>
          </p:cNvPr>
          <p:cNvSpPr>
            <a:spLocks noGrp="1"/>
          </p:cNvSpPr>
          <p:nvPr>
            <p:ph idx="1"/>
          </p:nvPr>
        </p:nvSpPr>
        <p:spPr>
          <a:xfrm>
            <a:off x="1210943" y="1757071"/>
            <a:ext cx="8905829" cy="4623986"/>
          </a:xfrm>
        </p:spPr>
        <p:txBody>
          <a:bodyPr vert="horz" lIns="0" tIns="45720" rIns="0" bIns="45720" rtlCol="0" anchor="t">
            <a:normAutofit/>
          </a:bodyPr>
          <a:lstStyle/>
          <a:p>
            <a:pPr marL="0" indent="0">
              <a:buNone/>
            </a:pPr>
            <a:endParaRPr lang="en-US">
              <a:solidFill>
                <a:srgbClr val="404040"/>
              </a:solidFill>
              <a:latin typeface="Public Sans" pitchFamily="2" charset="0"/>
              <a:ea typeface="Calibri"/>
              <a:cs typeface="Calibri"/>
            </a:endParaRPr>
          </a:p>
          <a:p>
            <a:pPr lvl="1">
              <a:buFont typeface="Arial" panose="020B0604020202020204" pitchFamily="34" charset="0"/>
              <a:buChar char="•"/>
            </a:pPr>
            <a:r>
              <a:rPr lang="en-US" sz="1700">
                <a:solidFill>
                  <a:srgbClr val="404040"/>
                </a:solidFill>
                <a:latin typeface="Public Sans" pitchFamily="2" charset="0"/>
                <a:ea typeface="Calibri"/>
                <a:cs typeface="Calibri"/>
              </a:rPr>
              <a:t>Increased Revenue from Hospital $1,500,000</a:t>
            </a:r>
          </a:p>
          <a:p>
            <a:pPr lvl="1">
              <a:buFont typeface="Arial" panose="020B0604020202020204" pitchFamily="34" charset="0"/>
              <a:buChar char="•"/>
            </a:pPr>
            <a:r>
              <a:rPr lang="en-US" sz="1700">
                <a:solidFill>
                  <a:srgbClr val="404040"/>
                </a:solidFill>
                <a:latin typeface="Public Sans" pitchFamily="2" charset="0"/>
                <a:ea typeface="Calibri"/>
                <a:cs typeface="Calibri"/>
              </a:rPr>
              <a:t>Increased IGT Expense $1,500,000</a:t>
            </a:r>
          </a:p>
          <a:p>
            <a:pPr lvl="1">
              <a:buFont typeface="Arial" panose="020B0604020202020204" pitchFamily="34" charset="0"/>
              <a:buChar char="•"/>
            </a:pPr>
            <a:r>
              <a:rPr lang="en-US" sz="1700">
                <a:solidFill>
                  <a:srgbClr val="404040"/>
                </a:solidFill>
                <a:latin typeface="Public Sans" pitchFamily="2" charset="0"/>
                <a:ea typeface="Calibri"/>
                <a:cs typeface="Calibri"/>
              </a:rPr>
              <a:t>Bus Operations (Fort Drum) increased revenue $716,360</a:t>
            </a:r>
          </a:p>
          <a:p>
            <a:pPr lvl="1">
              <a:buFont typeface="Arial" panose="020B0604020202020204" pitchFamily="34" charset="0"/>
              <a:buChar char="•"/>
            </a:pPr>
            <a:r>
              <a:rPr lang="en-US" sz="1700">
                <a:solidFill>
                  <a:srgbClr val="404040"/>
                </a:solidFill>
                <a:latin typeface="Public Sans" pitchFamily="2" charset="0"/>
                <a:ea typeface="Calibri"/>
                <a:cs typeface="Calibri"/>
              </a:rPr>
              <a:t>Bus Operations (Fort Drum) increased expenses $716,360</a:t>
            </a:r>
          </a:p>
          <a:p>
            <a:pPr lvl="1">
              <a:buFont typeface="Arial" panose="020B0604020202020204" pitchFamily="34" charset="0"/>
              <a:buChar char="•"/>
            </a:pPr>
            <a:endParaRPr lang="en-US" sz="1700">
              <a:solidFill>
                <a:srgbClr val="404040"/>
              </a:solidFill>
            </a:endParaRPr>
          </a:p>
          <a:p>
            <a:endParaRPr lang="en-US" sz="1700">
              <a:solidFill>
                <a:srgbClr val="404040"/>
              </a:solidFill>
            </a:endParaRPr>
          </a:p>
          <a:p>
            <a:pPr marL="0" indent="0">
              <a:lnSpc>
                <a:spcPct val="90000"/>
              </a:lnSpc>
              <a:buNone/>
            </a:pPr>
            <a:endParaRPr lang="en-US" sz="1700">
              <a:solidFill>
                <a:srgbClr val="404040"/>
              </a:solidFill>
            </a:endParaRPr>
          </a:p>
        </p:txBody>
      </p:sp>
      <p:pic>
        <p:nvPicPr>
          <p:cNvPr id="4" name="Picture 3" descr="A logo with a leaf and text&#10;&#10;Description automatically generated">
            <a:extLst>
              <a:ext uri="{FF2B5EF4-FFF2-40B4-BE49-F238E27FC236}">
                <a16:creationId xmlns:a16="http://schemas.microsoft.com/office/drawing/2014/main" id="{A3858D58-4C03-7D69-49F8-97AD54E54D3E}"/>
              </a:ext>
            </a:extLst>
          </p:cNvPr>
          <p:cNvPicPr>
            <a:picLocks noChangeAspect="1"/>
          </p:cNvPicPr>
          <p:nvPr/>
        </p:nvPicPr>
        <p:blipFill>
          <a:blip r:embed="rId3"/>
          <a:stretch>
            <a:fillRect/>
          </a:stretch>
        </p:blipFill>
        <p:spPr>
          <a:xfrm>
            <a:off x="9634537" y="5345179"/>
            <a:ext cx="2400491" cy="927365"/>
          </a:xfrm>
          <a:prstGeom prst="rect">
            <a:avLst/>
          </a:prstGeom>
        </p:spPr>
      </p:pic>
    </p:spTree>
    <p:extLst>
      <p:ext uri="{BB962C8B-B14F-4D97-AF65-F5344CB8AC3E}">
        <p14:creationId xmlns:p14="http://schemas.microsoft.com/office/powerpoint/2010/main" val="2733851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D27E7-6938-42F3-8066-DFB57894A12B}"/>
              </a:ext>
            </a:extLst>
          </p:cNvPr>
          <p:cNvSpPr>
            <a:spLocks noGrp="1"/>
          </p:cNvSpPr>
          <p:nvPr>
            <p:ph type="title"/>
          </p:nvPr>
        </p:nvSpPr>
        <p:spPr>
          <a:xfrm>
            <a:off x="1097280" y="286603"/>
            <a:ext cx="10675620" cy="1450757"/>
          </a:xfrm>
        </p:spPr>
        <p:txBody>
          <a:bodyPr>
            <a:normAutofit/>
          </a:bodyPr>
          <a:lstStyle/>
          <a:p>
            <a:r>
              <a:rPr lang="en-US" sz="4400">
                <a:solidFill>
                  <a:srgbClr val="00557A"/>
                </a:solidFill>
                <a:latin typeface="Museo Slab 500" panose="02000000000000000000" pitchFamily="50" charset="0"/>
              </a:rPr>
              <a:t>Outside Agencies (Non-Departmental)</a:t>
            </a:r>
          </a:p>
        </p:txBody>
      </p:sp>
      <p:graphicFrame>
        <p:nvGraphicFramePr>
          <p:cNvPr id="6" name="Content Placeholder 5">
            <a:extLst>
              <a:ext uri="{FF2B5EF4-FFF2-40B4-BE49-F238E27FC236}">
                <a16:creationId xmlns:a16="http://schemas.microsoft.com/office/drawing/2014/main" id="{36EEFD03-98A2-332D-CAD9-D4562A722479}"/>
              </a:ext>
            </a:extLst>
          </p:cNvPr>
          <p:cNvGraphicFramePr>
            <a:graphicFrameLocks noGrp="1"/>
          </p:cNvGraphicFramePr>
          <p:nvPr>
            <p:ph idx="1"/>
            <p:extLst>
              <p:ext uri="{D42A27DB-BD31-4B8C-83A1-F6EECF244321}">
                <p14:modId xmlns:p14="http://schemas.microsoft.com/office/powerpoint/2010/main" val="1633875164"/>
              </p:ext>
            </p:extLst>
          </p:nvPr>
        </p:nvGraphicFramePr>
        <p:xfrm>
          <a:off x="1214869" y="1998625"/>
          <a:ext cx="9180573" cy="3651818"/>
        </p:xfrm>
        <a:graphic>
          <a:graphicData uri="http://schemas.openxmlformats.org/drawingml/2006/table">
            <a:tbl>
              <a:tblPr firstRow="1" bandRow="1">
                <a:solidFill>
                  <a:schemeClr val="bg1">
                    <a:lumMod val="95000"/>
                  </a:schemeClr>
                </a:solidFill>
                <a:tableStyleId>{5C22544A-7EE6-4342-B048-85BDC9FD1C3A}</a:tableStyleId>
              </a:tblPr>
              <a:tblGrid>
                <a:gridCol w="3286882">
                  <a:extLst>
                    <a:ext uri="{9D8B030D-6E8A-4147-A177-3AD203B41FA5}">
                      <a16:colId xmlns:a16="http://schemas.microsoft.com/office/drawing/2014/main" val="2323554142"/>
                    </a:ext>
                  </a:extLst>
                </a:gridCol>
                <a:gridCol w="2000302">
                  <a:extLst>
                    <a:ext uri="{9D8B030D-6E8A-4147-A177-3AD203B41FA5}">
                      <a16:colId xmlns:a16="http://schemas.microsoft.com/office/drawing/2014/main" val="3750913933"/>
                    </a:ext>
                  </a:extLst>
                </a:gridCol>
                <a:gridCol w="1809741">
                  <a:extLst>
                    <a:ext uri="{9D8B030D-6E8A-4147-A177-3AD203B41FA5}">
                      <a16:colId xmlns:a16="http://schemas.microsoft.com/office/drawing/2014/main" val="4138570773"/>
                    </a:ext>
                  </a:extLst>
                </a:gridCol>
                <a:gridCol w="2083648">
                  <a:extLst>
                    <a:ext uri="{9D8B030D-6E8A-4147-A177-3AD203B41FA5}">
                      <a16:colId xmlns:a16="http://schemas.microsoft.com/office/drawing/2014/main" val="1445087070"/>
                    </a:ext>
                  </a:extLst>
                </a:gridCol>
              </a:tblGrid>
              <a:tr h="362620">
                <a:tc>
                  <a:txBody>
                    <a:bodyPr/>
                    <a:lstStyle/>
                    <a:p>
                      <a:pPr algn="l" fontAlgn="b"/>
                      <a:r>
                        <a:rPr lang="en-US" sz="1400" b="1" u="none" strike="noStrike" cap="none" spc="0">
                          <a:solidFill>
                            <a:schemeClr val="bg1"/>
                          </a:solidFill>
                          <a:effectLst/>
                        </a:rPr>
                        <a:t>Agency</a:t>
                      </a:r>
                    </a:p>
                  </a:txBody>
                  <a:tcPr marL="8352" marR="8352" marT="85658" marB="0" anchor="b">
                    <a:solidFill>
                      <a:srgbClr val="007365"/>
                    </a:solidFill>
                  </a:tcPr>
                </a:tc>
                <a:tc>
                  <a:txBody>
                    <a:bodyPr/>
                    <a:lstStyle/>
                    <a:p>
                      <a:pPr algn="l" fontAlgn="b"/>
                      <a:r>
                        <a:rPr lang="en-US" sz="1400" b="1" u="none" strike="noStrike" cap="none" spc="0">
                          <a:solidFill>
                            <a:schemeClr val="bg1"/>
                          </a:solidFill>
                          <a:effectLst/>
                        </a:rPr>
                        <a:t>2025 Budgeted</a:t>
                      </a:r>
                    </a:p>
                  </a:txBody>
                  <a:tcPr marL="8352" marR="8352" marT="85658" marB="0" anchor="b">
                    <a:solidFill>
                      <a:srgbClr val="007365"/>
                    </a:solidFill>
                  </a:tcPr>
                </a:tc>
                <a:tc>
                  <a:txBody>
                    <a:bodyPr/>
                    <a:lstStyle/>
                    <a:p>
                      <a:pPr algn="l" fontAlgn="b"/>
                      <a:r>
                        <a:rPr lang="en-US" sz="1400" b="1" u="none" strike="noStrike" cap="none" spc="0">
                          <a:solidFill>
                            <a:schemeClr val="bg1"/>
                          </a:solidFill>
                          <a:effectLst/>
                        </a:rPr>
                        <a:t>2026 Requested</a:t>
                      </a:r>
                    </a:p>
                  </a:txBody>
                  <a:tcPr marL="8352" marR="8352" marT="85658" marB="0" anchor="b">
                    <a:solidFill>
                      <a:srgbClr val="007365"/>
                    </a:solidFill>
                  </a:tcPr>
                </a:tc>
                <a:tc>
                  <a:txBody>
                    <a:bodyPr/>
                    <a:lstStyle/>
                    <a:p>
                      <a:pPr algn="l" fontAlgn="b"/>
                      <a:r>
                        <a:rPr lang="en-US" sz="1400" b="1" u="none" strike="noStrike" cap="none" spc="0">
                          <a:solidFill>
                            <a:schemeClr val="bg1"/>
                          </a:solidFill>
                          <a:effectLst/>
                        </a:rPr>
                        <a:t>2026 Draft Budget</a:t>
                      </a:r>
                    </a:p>
                  </a:txBody>
                  <a:tcPr marL="8352" marR="8352" marT="85658" marB="0" anchor="b">
                    <a:solidFill>
                      <a:srgbClr val="007365"/>
                    </a:solidFill>
                  </a:tcPr>
                </a:tc>
                <a:extLst>
                  <a:ext uri="{0D108BD9-81ED-4DB2-BD59-A6C34878D82A}">
                    <a16:rowId xmlns:a16="http://schemas.microsoft.com/office/drawing/2014/main" val="1133590723"/>
                  </a:ext>
                </a:extLst>
              </a:tr>
              <a:tr h="288737">
                <a:tc>
                  <a:txBody>
                    <a:bodyPr/>
                    <a:lstStyle/>
                    <a:p>
                      <a:pPr algn="l" fontAlgn="b"/>
                      <a:r>
                        <a:rPr lang="en-US" sz="1400" u="none" strike="noStrike" cap="none" spc="0">
                          <a:solidFill>
                            <a:srgbClr val="000000"/>
                          </a:solidFill>
                          <a:effectLst/>
                        </a:rPr>
                        <a:t>Adirondack North Country Association</a:t>
                      </a:r>
                    </a:p>
                  </a:txBody>
                  <a:tcPr marL="8352" marR="8352" marT="85658" marB="0" anchor="b"/>
                </a:tc>
                <a:tc>
                  <a:txBody>
                    <a:bodyPr/>
                    <a:lstStyle/>
                    <a:p>
                      <a:pPr algn="r" fontAlgn="b"/>
                      <a:r>
                        <a:rPr lang="en-US" sz="1400" u="none" strike="noStrike" cap="none" spc="0">
                          <a:solidFill>
                            <a:srgbClr val="000000"/>
                          </a:solidFill>
                          <a:effectLst/>
                        </a:rPr>
                        <a:t> $ 3,000 </a:t>
                      </a:r>
                    </a:p>
                  </a:txBody>
                  <a:tcPr marL="8352" marR="8352" marT="85658" marB="0" anchor="b"/>
                </a:tc>
                <a:tc>
                  <a:txBody>
                    <a:bodyPr/>
                    <a:lstStyle/>
                    <a:p>
                      <a:pPr algn="r" fontAlgn="b"/>
                      <a:r>
                        <a:rPr lang="en-US" sz="1400" u="none" strike="noStrike" cap="none" spc="0">
                          <a:solidFill>
                            <a:srgbClr val="000000"/>
                          </a:solidFill>
                          <a:effectLst/>
                        </a:rPr>
                        <a:t> $ 3,000 </a:t>
                      </a:r>
                    </a:p>
                  </a:txBody>
                  <a:tcPr marL="8352" marR="8352" marT="85658" marB="0" anchor="b"/>
                </a:tc>
                <a:tc>
                  <a:txBody>
                    <a:bodyPr/>
                    <a:lstStyle/>
                    <a:p>
                      <a:pPr algn="r" fontAlgn="b"/>
                      <a:r>
                        <a:rPr lang="en-US" sz="1400" u="none" strike="noStrike" cap="none" spc="0">
                          <a:solidFill>
                            <a:srgbClr val="000000"/>
                          </a:solidFill>
                          <a:effectLst/>
                        </a:rPr>
                        <a:t> $ 3,000 </a:t>
                      </a:r>
                    </a:p>
                  </a:txBody>
                  <a:tcPr marL="8352" marR="8352" marT="85658" marB="0" anchor="b"/>
                </a:tc>
                <a:extLst>
                  <a:ext uri="{0D108BD9-81ED-4DB2-BD59-A6C34878D82A}">
                    <a16:rowId xmlns:a16="http://schemas.microsoft.com/office/drawing/2014/main" val="54922561"/>
                  </a:ext>
                </a:extLst>
              </a:tr>
              <a:tr h="288737">
                <a:tc>
                  <a:txBody>
                    <a:bodyPr/>
                    <a:lstStyle/>
                    <a:p>
                      <a:pPr algn="l" fontAlgn="b"/>
                      <a:r>
                        <a:rPr lang="en-US" sz="1400" u="none" strike="noStrike" cap="none" spc="0">
                          <a:solidFill>
                            <a:srgbClr val="000000"/>
                          </a:solidFill>
                          <a:effectLst/>
                        </a:rPr>
                        <a:t>Adirondack Park Council of Governments</a:t>
                      </a:r>
                    </a:p>
                  </a:txBody>
                  <a:tcPr marL="8352" marR="8352" marT="85658" marB="0" anchor="b"/>
                </a:tc>
                <a:tc>
                  <a:txBody>
                    <a:bodyPr/>
                    <a:lstStyle/>
                    <a:p>
                      <a:pPr marL="0" algn="r" defTabSz="914400" rtl="0" eaLnBrk="1" fontAlgn="b" latinLnBrk="0" hangingPunct="1"/>
                      <a:r>
                        <a:rPr lang="en-US" sz="1400" u="none" strike="noStrike" kern="1200" cap="none" spc="0">
                          <a:solidFill>
                            <a:srgbClr val="000000"/>
                          </a:solidFill>
                          <a:effectLst/>
                          <a:latin typeface="+mn-lt"/>
                          <a:ea typeface="+mn-ea"/>
                          <a:cs typeface="+mn-cs"/>
                        </a:rPr>
                        <a:t> $ 800 </a:t>
                      </a:r>
                    </a:p>
                  </a:txBody>
                  <a:tcPr marL="8352" marR="8352" marT="85658" marB="0" anchor="b"/>
                </a:tc>
                <a:tc>
                  <a:txBody>
                    <a:bodyPr/>
                    <a:lstStyle/>
                    <a:p>
                      <a:pPr algn="r" fontAlgn="b"/>
                      <a:r>
                        <a:rPr lang="en-US" sz="1400" u="none" strike="noStrike" cap="none" spc="0">
                          <a:solidFill>
                            <a:srgbClr val="000000"/>
                          </a:solidFill>
                          <a:effectLst/>
                        </a:rPr>
                        <a:t> $ 800 </a:t>
                      </a:r>
                    </a:p>
                  </a:txBody>
                  <a:tcPr marL="8352" marR="8352" marT="85658" marB="0" anchor="b"/>
                </a:tc>
                <a:tc>
                  <a:txBody>
                    <a:bodyPr/>
                    <a:lstStyle/>
                    <a:p>
                      <a:pPr algn="r" fontAlgn="b"/>
                      <a:r>
                        <a:rPr lang="en-US" sz="1400" u="none" strike="noStrike" cap="none" spc="0">
                          <a:solidFill>
                            <a:srgbClr val="000000"/>
                          </a:solidFill>
                          <a:effectLst/>
                        </a:rPr>
                        <a:t> $ 800 </a:t>
                      </a:r>
                    </a:p>
                  </a:txBody>
                  <a:tcPr marL="8352" marR="8352" marT="85658" marB="0" anchor="b"/>
                </a:tc>
                <a:extLst>
                  <a:ext uri="{0D108BD9-81ED-4DB2-BD59-A6C34878D82A}">
                    <a16:rowId xmlns:a16="http://schemas.microsoft.com/office/drawing/2014/main" val="2582261262"/>
                  </a:ext>
                </a:extLst>
              </a:tr>
              <a:tr h="288737">
                <a:tc>
                  <a:txBody>
                    <a:bodyPr/>
                    <a:lstStyle/>
                    <a:p>
                      <a:pPr algn="l" fontAlgn="b"/>
                      <a:r>
                        <a:rPr lang="en-US" sz="1400" u="none" strike="noStrike" cap="none" spc="0">
                          <a:solidFill>
                            <a:srgbClr val="000000"/>
                          </a:solidFill>
                          <a:effectLst/>
                        </a:rPr>
                        <a:t>Advocate Drum (FDRLO)</a:t>
                      </a:r>
                    </a:p>
                  </a:txBody>
                  <a:tcPr marL="8352" marR="8352" marT="85658" marB="0" anchor="b"/>
                </a:tc>
                <a:tc>
                  <a:txBody>
                    <a:bodyPr/>
                    <a:lstStyle/>
                    <a:p>
                      <a:pPr marL="0" algn="r" defTabSz="914400" rtl="0" eaLnBrk="1" fontAlgn="b" latinLnBrk="0" hangingPunct="1"/>
                      <a:r>
                        <a:rPr lang="en-US" sz="1400" u="none" strike="noStrike" kern="1200" cap="none" spc="0">
                          <a:solidFill>
                            <a:srgbClr val="000000"/>
                          </a:solidFill>
                          <a:effectLst/>
                          <a:latin typeface="+mn-lt"/>
                          <a:ea typeface="+mn-ea"/>
                          <a:cs typeface="+mn-cs"/>
                        </a:rPr>
                        <a:t> $ 50,000 </a:t>
                      </a:r>
                    </a:p>
                  </a:txBody>
                  <a:tcPr marL="8352" marR="8352" marT="85658" marB="0" anchor="b"/>
                </a:tc>
                <a:tc>
                  <a:txBody>
                    <a:bodyPr/>
                    <a:lstStyle/>
                    <a:p>
                      <a:pPr algn="r" fontAlgn="b"/>
                      <a:r>
                        <a:rPr lang="en-US" sz="1400" u="none" strike="noStrike" cap="none" spc="0">
                          <a:solidFill>
                            <a:srgbClr val="000000"/>
                          </a:solidFill>
                          <a:effectLst/>
                        </a:rPr>
                        <a:t> $ 50,000 </a:t>
                      </a:r>
                    </a:p>
                  </a:txBody>
                  <a:tcPr marL="8352" marR="8352" marT="85658" marB="0" anchor="b"/>
                </a:tc>
                <a:tc>
                  <a:txBody>
                    <a:bodyPr/>
                    <a:lstStyle/>
                    <a:p>
                      <a:pPr algn="r" fontAlgn="b"/>
                      <a:r>
                        <a:rPr lang="en-US" sz="1400" u="none" strike="noStrike" cap="none" spc="0">
                          <a:solidFill>
                            <a:srgbClr val="000000"/>
                          </a:solidFill>
                          <a:effectLst/>
                        </a:rPr>
                        <a:t> $ 50,000 </a:t>
                      </a:r>
                    </a:p>
                  </a:txBody>
                  <a:tcPr marL="8352" marR="8352" marT="85658" marB="0" anchor="b"/>
                </a:tc>
                <a:extLst>
                  <a:ext uri="{0D108BD9-81ED-4DB2-BD59-A6C34878D82A}">
                    <a16:rowId xmlns:a16="http://schemas.microsoft.com/office/drawing/2014/main" val="1294042414"/>
                  </a:ext>
                </a:extLst>
              </a:tr>
              <a:tr h="288737">
                <a:tc>
                  <a:txBody>
                    <a:bodyPr/>
                    <a:lstStyle/>
                    <a:p>
                      <a:pPr algn="l" fontAlgn="b"/>
                      <a:r>
                        <a:rPr lang="en-US" sz="1400" u="none" strike="noStrike" cap="none" spc="0">
                          <a:solidFill>
                            <a:srgbClr val="000000"/>
                          </a:solidFill>
                          <a:effectLst/>
                        </a:rPr>
                        <a:t>Constable Hall Association</a:t>
                      </a:r>
                    </a:p>
                  </a:txBody>
                  <a:tcPr marL="8352" marR="8352" marT="85658" marB="0" anchor="b"/>
                </a:tc>
                <a:tc>
                  <a:txBody>
                    <a:bodyPr/>
                    <a:lstStyle/>
                    <a:p>
                      <a:pPr marL="0" algn="r" defTabSz="914400" rtl="0" eaLnBrk="1" fontAlgn="b" latinLnBrk="0" hangingPunct="1"/>
                      <a:r>
                        <a:rPr lang="en-US" sz="1400" u="none" strike="noStrike" kern="1200" cap="none" spc="0">
                          <a:solidFill>
                            <a:srgbClr val="000000"/>
                          </a:solidFill>
                          <a:effectLst/>
                          <a:latin typeface="+mn-lt"/>
                          <a:ea typeface="+mn-ea"/>
                          <a:cs typeface="+mn-cs"/>
                        </a:rPr>
                        <a:t> $ 2,000 </a:t>
                      </a:r>
                    </a:p>
                  </a:txBody>
                  <a:tcPr marL="8352" marR="8352" marT="85658" marB="0" anchor="b"/>
                </a:tc>
                <a:tc>
                  <a:txBody>
                    <a:bodyPr/>
                    <a:lstStyle/>
                    <a:p>
                      <a:pPr algn="r" fontAlgn="b"/>
                      <a:r>
                        <a:rPr lang="en-US" sz="1400" u="none" strike="noStrike" cap="none" spc="0">
                          <a:solidFill>
                            <a:srgbClr val="000000"/>
                          </a:solidFill>
                          <a:effectLst/>
                        </a:rPr>
                        <a:t> $ 2,000 </a:t>
                      </a:r>
                    </a:p>
                  </a:txBody>
                  <a:tcPr marL="8352" marR="8352" marT="85658" marB="0" anchor="b"/>
                </a:tc>
                <a:tc>
                  <a:txBody>
                    <a:bodyPr/>
                    <a:lstStyle/>
                    <a:p>
                      <a:pPr algn="r" fontAlgn="b"/>
                      <a:r>
                        <a:rPr lang="en-US" sz="1400" u="none" strike="noStrike" cap="none" spc="0">
                          <a:solidFill>
                            <a:srgbClr val="000000"/>
                          </a:solidFill>
                          <a:effectLst/>
                        </a:rPr>
                        <a:t> $ 2,000 </a:t>
                      </a:r>
                    </a:p>
                  </a:txBody>
                  <a:tcPr marL="8352" marR="8352" marT="85658" marB="0" anchor="b"/>
                </a:tc>
                <a:extLst>
                  <a:ext uri="{0D108BD9-81ED-4DB2-BD59-A6C34878D82A}">
                    <a16:rowId xmlns:a16="http://schemas.microsoft.com/office/drawing/2014/main" val="49184412"/>
                  </a:ext>
                </a:extLst>
              </a:tr>
              <a:tr h="288737">
                <a:tc>
                  <a:txBody>
                    <a:bodyPr/>
                    <a:lstStyle/>
                    <a:p>
                      <a:pPr algn="l" fontAlgn="b"/>
                      <a:r>
                        <a:rPr lang="en-US" sz="1400" u="none" strike="noStrike" cap="none" spc="0">
                          <a:solidFill>
                            <a:srgbClr val="000000"/>
                          </a:solidFill>
                          <a:effectLst/>
                        </a:rPr>
                        <a:t>Cornell Cooperative Extension</a:t>
                      </a:r>
                    </a:p>
                  </a:txBody>
                  <a:tcPr marL="8352" marR="8352" marT="85658" marB="0" anchor="b"/>
                </a:tc>
                <a:tc>
                  <a:txBody>
                    <a:bodyPr/>
                    <a:lstStyle/>
                    <a:p>
                      <a:pPr marL="0" algn="r" defTabSz="914400" rtl="0" eaLnBrk="1" fontAlgn="b" latinLnBrk="0" hangingPunct="1"/>
                      <a:r>
                        <a:rPr lang="en-US" sz="1400" u="none" strike="noStrike" kern="1200" cap="none" spc="0">
                          <a:solidFill>
                            <a:srgbClr val="000000"/>
                          </a:solidFill>
                          <a:effectLst/>
                          <a:latin typeface="+mn-lt"/>
                          <a:ea typeface="+mn-ea"/>
                          <a:cs typeface="+mn-cs"/>
                        </a:rPr>
                        <a:t> $ 353,850 </a:t>
                      </a:r>
                    </a:p>
                  </a:txBody>
                  <a:tcPr marL="8352" marR="8352" marT="85658" marB="0" anchor="b"/>
                </a:tc>
                <a:tc>
                  <a:txBody>
                    <a:bodyPr/>
                    <a:lstStyle/>
                    <a:p>
                      <a:pPr algn="r" fontAlgn="b"/>
                      <a:r>
                        <a:rPr lang="en-US" sz="1400" u="none" strike="noStrike" cap="none" spc="0">
                          <a:solidFill>
                            <a:srgbClr val="000000"/>
                          </a:solidFill>
                          <a:effectLst/>
                        </a:rPr>
                        <a:t> $ 372,542</a:t>
                      </a:r>
                    </a:p>
                  </a:txBody>
                  <a:tcPr marL="8352" marR="8352" marT="85658" marB="0" anchor="b"/>
                </a:tc>
                <a:tc>
                  <a:txBody>
                    <a:bodyPr/>
                    <a:lstStyle/>
                    <a:p>
                      <a:pPr algn="r" fontAlgn="b"/>
                      <a:r>
                        <a:rPr lang="en-US" sz="1400" u="none" strike="noStrike" cap="none" spc="0">
                          <a:solidFill>
                            <a:srgbClr val="000000"/>
                          </a:solidFill>
                          <a:effectLst/>
                        </a:rPr>
                        <a:t> $ 373,000 </a:t>
                      </a:r>
                    </a:p>
                  </a:txBody>
                  <a:tcPr marL="8352" marR="8352" marT="85658" marB="0" anchor="b"/>
                </a:tc>
                <a:extLst>
                  <a:ext uri="{0D108BD9-81ED-4DB2-BD59-A6C34878D82A}">
                    <a16:rowId xmlns:a16="http://schemas.microsoft.com/office/drawing/2014/main" val="1151659008"/>
                  </a:ext>
                </a:extLst>
              </a:tr>
              <a:tr h="288737">
                <a:tc>
                  <a:txBody>
                    <a:bodyPr/>
                    <a:lstStyle/>
                    <a:p>
                      <a:pPr algn="l" fontAlgn="b"/>
                      <a:r>
                        <a:rPr lang="en-US" sz="1400" u="none" strike="noStrike" cap="none" spc="0">
                          <a:solidFill>
                            <a:srgbClr val="000000"/>
                          </a:solidFill>
                          <a:effectLst/>
                        </a:rPr>
                        <a:t>Diana Historical Museum</a:t>
                      </a:r>
                    </a:p>
                  </a:txBody>
                  <a:tcPr marL="8352" marR="8352" marT="85658" marB="0" anchor="b"/>
                </a:tc>
                <a:tc>
                  <a:txBody>
                    <a:bodyPr/>
                    <a:lstStyle/>
                    <a:p>
                      <a:pPr marL="0" algn="r" defTabSz="914400" rtl="0" eaLnBrk="1" fontAlgn="b" latinLnBrk="0" hangingPunct="1"/>
                      <a:r>
                        <a:rPr lang="en-US" sz="1400" u="none" strike="noStrike" kern="1200" cap="none" spc="0">
                          <a:solidFill>
                            <a:srgbClr val="000000"/>
                          </a:solidFill>
                          <a:effectLst/>
                          <a:latin typeface="+mn-lt"/>
                          <a:ea typeface="+mn-ea"/>
                          <a:cs typeface="+mn-cs"/>
                        </a:rPr>
                        <a:t> $ 2,000 </a:t>
                      </a:r>
                    </a:p>
                  </a:txBody>
                  <a:tcPr marL="8352" marR="8352" marT="85658" marB="0" anchor="b"/>
                </a:tc>
                <a:tc>
                  <a:txBody>
                    <a:bodyPr/>
                    <a:lstStyle/>
                    <a:p>
                      <a:pPr algn="r" fontAlgn="b"/>
                      <a:r>
                        <a:rPr lang="en-US" sz="1400" u="none" strike="noStrike" cap="none" spc="0">
                          <a:solidFill>
                            <a:srgbClr val="000000"/>
                          </a:solidFill>
                          <a:effectLst/>
                        </a:rPr>
                        <a:t> $ 2,000 </a:t>
                      </a:r>
                    </a:p>
                  </a:txBody>
                  <a:tcPr marL="8352" marR="8352" marT="85658" marB="0" anchor="b"/>
                </a:tc>
                <a:tc>
                  <a:txBody>
                    <a:bodyPr/>
                    <a:lstStyle/>
                    <a:p>
                      <a:pPr algn="r" fontAlgn="b"/>
                      <a:r>
                        <a:rPr lang="en-US" sz="1400" u="none" strike="noStrike" cap="none" spc="0">
                          <a:solidFill>
                            <a:srgbClr val="000000"/>
                          </a:solidFill>
                          <a:effectLst/>
                        </a:rPr>
                        <a:t> $ 2,000 </a:t>
                      </a:r>
                    </a:p>
                  </a:txBody>
                  <a:tcPr marL="8352" marR="8352" marT="85658" marB="0" anchor="b"/>
                </a:tc>
                <a:extLst>
                  <a:ext uri="{0D108BD9-81ED-4DB2-BD59-A6C34878D82A}">
                    <a16:rowId xmlns:a16="http://schemas.microsoft.com/office/drawing/2014/main" val="2789228121"/>
                  </a:ext>
                </a:extLst>
              </a:tr>
              <a:tr h="288737">
                <a:tc>
                  <a:txBody>
                    <a:bodyPr/>
                    <a:lstStyle/>
                    <a:p>
                      <a:pPr algn="l" fontAlgn="b"/>
                      <a:r>
                        <a:rPr lang="en-US" sz="1400" u="none" strike="noStrike" cap="none" spc="0">
                          <a:solidFill>
                            <a:srgbClr val="000000"/>
                          </a:solidFill>
                          <a:effectLst/>
                        </a:rPr>
                        <a:t>Double Play Community Center</a:t>
                      </a:r>
                    </a:p>
                  </a:txBody>
                  <a:tcPr marL="8352" marR="8352" marT="85658" marB="0" anchor="b"/>
                </a:tc>
                <a:tc>
                  <a:txBody>
                    <a:bodyPr/>
                    <a:lstStyle/>
                    <a:p>
                      <a:pPr marL="0" algn="r" defTabSz="914400" rtl="0" eaLnBrk="1" fontAlgn="b" latinLnBrk="0" hangingPunct="1"/>
                      <a:r>
                        <a:rPr lang="en-US" sz="1400" u="none" strike="noStrike" kern="1200" cap="none" spc="0">
                          <a:solidFill>
                            <a:srgbClr val="000000"/>
                          </a:solidFill>
                          <a:effectLst/>
                          <a:latin typeface="+mn-lt"/>
                          <a:ea typeface="+mn-ea"/>
                          <a:cs typeface="+mn-cs"/>
                        </a:rPr>
                        <a:t> $ 20,000 </a:t>
                      </a:r>
                    </a:p>
                  </a:txBody>
                  <a:tcPr marL="8352" marR="8352" marT="85658" marB="0" anchor="b"/>
                </a:tc>
                <a:tc>
                  <a:txBody>
                    <a:bodyPr/>
                    <a:lstStyle/>
                    <a:p>
                      <a:pPr algn="r" fontAlgn="b"/>
                      <a:r>
                        <a:rPr lang="en-US" sz="1400" u="none" strike="noStrike" cap="none" spc="0">
                          <a:solidFill>
                            <a:srgbClr val="000000"/>
                          </a:solidFill>
                          <a:effectLst/>
                        </a:rPr>
                        <a:t> $ 20,000 </a:t>
                      </a:r>
                    </a:p>
                  </a:txBody>
                  <a:tcPr marL="8352" marR="8352" marT="85658" marB="0" anchor="b"/>
                </a:tc>
                <a:tc>
                  <a:txBody>
                    <a:bodyPr/>
                    <a:lstStyle/>
                    <a:p>
                      <a:pPr algn="r" fontAlgn="b"/>
                      <a:r>
                        <a:rPr lang="en-US" sz="1400" u="none" strike="noStrike" cap="none" spc="0">
                          <a:solidFill>
                            <a:srgbClr val="000000"/>
                          </a:solidFill>
                          <a:effectLst/>
                        </a:rPr>
                        <a:t> $ 20,000 </a:t>
                      </a:r>
                    </a:p>
                  </a:txBody>
                  <a:tcPr marL="8352" marR="8352" marT="85658" marB="0" anchor="b"/>
                </a:tc>
                <a:extLst>
                  <a:ext uri="{0D108BD9-81ED-4DB2-BD59-A6C34878D82A}">
                    <a16:rowId xmlns:a16="http://schemas.microsoft.com/office/drawing/2014/main" val="1582996703"/>
                  </a:ext>
                </a:extLst>
              </a:tr>
              <a:tr h="288737">
                <a:tc>
                  <a:txBody>
                    <a:bodyPr/>
                    <a:lstStyle/>
                    <a:p>
                      <a:pPr algn="l" fontAlgn="b"/>
                      <a:r>
                        <a:rPr lang="en-US" sz="1400" u="none" strike="noStrike" cap="none" spc="0">
                          <a:solidFill>
                            <a:srgbClr val="000000"/>
                          </a:solidFill>
                          <a:effectLst/>
                        </a:rPr>
                        <a:t>Hand in Hand Childcare Center</a:t>
                      </a:r>
                    </a:p>
                  </a:txBody>
                  <a:tcPr marL="8352" marR="8352" marT="85658" marB="0" anchor="b"/>
                </a:tc>
                <a:tc>
                  <a:txBody>
                    <a:bodyPr/>
                    <a:lstStyle/>
                    <a:p>
                      <a:pPr marL="0" algn="r" defTabSz="914400" rtl="0" eaLnBrk="1" fontAlgn="b" latinLnBrk="0" hangingPunct="1"/>
                      <a:r>
                        <a:rPr lang="en-US" sz="1400" u="none" strike="noStrike" kern="1200" cap="none" spc="0">
                          <a:solidFill>
                            <a:srgbClr val="000000"/>
                          </a:solidFill>
                          <a:effectLst/>
                          <a:latin typeface="+mn-lt"/>
                          <a:ea typeface="+mn-ea"/>
                          <a:cs typeface="+mn-cs"/>
                        </a:rPr>
                        <a:t> $ 10,000 </a:t>
                      </a:r>
                    </a:p>
                  </a:txBody>
                  <a:tcPr marL="8352" marR="8352" marT="85658" marB="0" anchor="b"/>
                </a:tc>
                <a:tc>
                  <a:txBody>
                    <a:bodyPr/>
                    <a:lstStyle/>
                    <a:p>
                      <a:pPr algn="r" fontAlgn="b"/>
                      <a:r>
                        <a:rPr lang="en-US" sz="1400" u="none" strike="noStrike" cap="none" spc="0">
                          <a:solidFill>
                            <a:srgbClr val="000000"/>
                          </a:solidFill>
                          <a:effectLst/>
                        </a:rPr>
                        <a:t> $ 20,000 </a:t>
                      </a:r>
                    </a:p>
                  </a:txBody>
                  <a:tcPr marL="8352" marR="8352" marT="85658" marB="0" anchor="b"/>
                </a:tc>
                <a:tc>
                  <a:txBody>
                    <a:bodyPr/>
                    <a:lstStyle/>
                    <a:p>
                      <a:pPr algn="r" fontAlgn="b"/>
                      <a:r>
                        <a:rPr lang="en-US" sz="1400" u="none" strike="noStrike" cap="none" spc="0">
                          <a:solidFill>
                            <a:srgbClr val="000000"/>
                          </a:solidFill>
                          <a:effectLst/>
                        </a:rPr>
                        <a:t> $10,000 </a:t>
                      </a:r>
                    </a:p>
                  </a:txBody>
                  <a:tcPr marL="8352" marR="8352" marT="85658" marB="0" anchor="b"/>
                </a:tc>
                <a:extLst>
                  <a:ext uri="{0D108BD9-81ED-4DB2-BD59-A6C34878D82A}">
                    <a16:rowId xmlns:a16="http://schemas.microsoft.com/office/drawing/2014/main" val="870492854"/>
                  </a:ext>
                </a:extLst>
              </a:tr>
              <a:tr h="288737">
                <a:tc>
                  <a:txBody>
                    <a:bodyPr/>
                    <a:lstStyle/>
                    <a:p>
                      <a:pPr algn="l" fontAlgn="b"/>
                      <a:r>
                        <a:rPr lang="en-US" sz="1400" u="none" strike="noStrike" cap="none" spc="0">
                          <a:solidFill>
                            <a:srgbClr val="000000"/>
                          </a:solidFill>
                          <a:effectLst/>
                        </a:rPr>
                        <a:t>International Maple Museum</a:t>
                      </a:r>
                    </a:p>
                  </a:txBody>
                  <a:tcPr marL="8352" marR="8352" marT="85658" marB="0" anchor="b"/>
                </a:tc>
                <a:tc>
                  <a:txBody>
                    <a:bodyPr/>
                    <a:lstStyle/>
                    <a:p>
                      <a:pPr marL="0" algn="r" defTabSz="914400" rtl="0" eaLnBrk="1" fontAlgn="b" latinLnBrk="0" hangingPunct="1"/>
                      <a:r>
                        <a:rPr lang="en-US" sz="1400" u="none" strike="noStrike" kern="1200" cap="none" spc="0">
                          <a:solidFill>
                            <a:srgbClr val="000000"/>
                          </a:solidFill>
                          <a:effectLst/>
                          <a:latin typeface="+mn-lt"/>
                          <a:ea typeface="+mn-ea"/>
                          <a:cs typeface="+mn-cs"/>
                        </a:rPr>
                        <a:t> $ 2,000 </a:t>
                      </a:r>
                    </a:p>
                  </a:txBody>
                  <a:tcPr marL="8352" marR="8352" marT="85658" marB="0" anchor="b"/>
                </a:tc>
                <a:tc>
                  <a:txBody>
                    <a:bodyPr/>
                    <a:lstStyle/>
                    <a:p>
                      <a:pPr algn="r" fontAlgn="b"/>
                      <a:r>
                        <a:rPr lang="en-US" sz="1400" u="none" strike="noStrike" cap="none" spc="0">
                          <a:solidFill>
                            <a:srgbClr val="000000"/>
                          </a:solidFill>
                          <a:effectLst/>
                        </a:rPr>
                        <a:t> $ 2,000 </a:t>
                      </a:r>
                    </a:p>
                  </a:txBody>
                  <a:tcPr marL="8352" marR="8352" marT="85658" marB="0" anchor="b"/>
                </a:tc>
                <a:tc>
                  <a:txBody>
                    <a:bodyPr/>
                    <a:lstStyle/>
                    <a:p>
                      <a:pPr algn="r" fontAlgn="b"/>
                      <a:r>
                        <a:rPr lang="en-US" sz="1400" u="none" strike="noStrike" cap="none" spc="0">
                          <a:solidFill>
                            <a:srgbClr val="000000"/>
                          </a:solidFill>
                          <a:effectLst/>
                        </a:rPr>
                        <a:t> $ 2,000 </a:t>
                      </a:r>
                    </a:p>
                  </a:txBody>
                  <a:tcPr marL="8352" marR="8352" marT="85658" marB="0" anchor="b"/>
                </a:tc>
                <a:extLst>
                  <a:ext uri="{0D108BD9-81ED-4DB2-BD59-A6C34878D82A}">
                    <a16:rowId xmlns:a16="http://schemas.microsoft.com/office/drawing/2014/main" val="3379482285"/>
                  </a:ext>
                </a:extLst>
              </a:tr>
              <a:tr h="288737">
                <a:tc>
                  <a:txBody>
                    <a:bodyPr/>
                    <a:lstStyle/>
                    <a:p>
                      <a:pPr algn="l" fontAlgn="b"/>
                      <a:r>
                        <a:rPr lang="en-US" sz="1400" u="none" strike="noStrike" cap="none" spc="0">
                          <a:solidFill>
                            <a:srgbClr val="000000"/>
                          </a:solidFill>
                          <a:effectLst/>
                        </a:rPr>
                        <a:t>JCC Center for Community Studies </a:t>
                      </a:r>
                    </a:p>
                  </a:txBody>
                  <a:tcPr marL="8352" marR="8352" marT="85658" marB="0" anchor="b"/>
                </a:tc>
                <a:tc>
                  <a:txBody>
                    <a:bodyPr/>
                    <a:lstStyle/>
                    <a:p>
                      <a:pPr marL="0" algn="r" defTabSz="914400" rtl="0" eaLnBrk="1" fontAlgn="b" latinLnBrk="0" hangingPunct="1"/>
                      <a:r>
                        <a:rPr lang="en-US" sz="1400" u="none" strike="noStrike" kern="1200" cap="none" spc="0">
                          <a:solidFill>
                            <a:srgbClr val="000000"/>
                          </a:solidFill>
                          <a:effectLst/>
                          <a:latin typeface="+mn-lt"/>
                          <a:ea typeface="+mn-ea"/>
                          <a:cs typeface="+mn-cs"/>
                        </a:rPr>
                        <a:t> $ 5,000 </a:t>
                      </a:r>
                    </a:p>
                  </a:txBody>
                  <a:tcPr marL="8352" marR="8352" marT="85658" marB="0" anchor="b"/>
                </a:tc>
                <a:tc>
                  <a:txBody>
                    <a:bodyPr/>
                    <a:lstStyle/>
                    <a:p>
                      <a:pPr algn="r" fontAlgn="b"/>
                      <a:r>
                        <a:rPr lang="en-US" sz="1400" u="none" strike="noStrike" cap="none" spc="0">
                          <a:solidFill>
                            <a:srgbClr val="000000"/>
                          </a:solidFill>
                          <a:effectLst/>
                        </a:rPr>
                        <a:t> $ 5,000 </a:t>
                      </a:r>
                    </a:p>
                  </a:txBody>
                  <a:tcPr marL="8352" marR="8352" marT="85658" marB="0" anchor="b"/>
                </a:tc>
                <a:tc>
                  <a:txBody>
                    <a:bodyPr/>
                    <a:lstStyle/>
                    <a:p>
                      <a:pPr algn="r" fontAlgn="b"/>
                      <a:r>
                        <a:rPr lang="en-US" sz="1400" u="none" strike="noStrike" cap="none" spc="0">
                          <a:solidFill>
                            <a:srgbClr val="000000"/>
                          </a:solidFill>
                          <a:effectLst/>
                        </a:rPr>
                        <a:t> $ 5,000 </a:t>
                      </a:r>
                    </a:p>
                  </a:txBody>
                  <a:tcPr marL="8352" marR="8352" marT="85658" marB="0" anchor="b"/>
                </a:tc>
                <a:extLst>
                  <a:ext uri="{0D108BD9-81ED-4DB2-BD59-A6C34878D82A}">
                    <a16:rowId xmlns:a16="http://schemas.microsoft.com/office/drawing/2014/main" val="3895398992"/>
                  </a:ext>
                </a:extLst>
              </a:tr>
              <a:tr h="288737">
                <a:tc>
                  <a:txBody>
                    <a:bodyPr/>
                    <a:lstStyle/>
                    <a:p>
                      <a:pPr algn="l" fontAlgn="b"/>
                      <a:r>
                        <a:rPr lang="en-US" sz="1400" u="none" strike="noStrike" cap="none" spc="0">
                          <a:solidFill>
                            <a:srgbClr val="000000"/>
                          </a:solidFill>
                          <a:effectLst/>
                        </a:rPr>
                        <a:t>Snowmobile Clubs</a:t>
                      </a:r>
                    </a:p>
                  </a:txBody>
                  <a:tcPr marL="8352" marR="8352" marT="85658" marB="0" anchor="b"/>
                </a:tc>
                <a:tc>
                  <a:txBody>
                    <a:bodyPr/>
                    <a:lstStyle/>
                    <a:p>
                      <a:pPr algn="r" fontAlgn="b"/>
                      <a:r>
                        <a:rPr lang="en-US" sz="1400" u="none" strike="noStrike" cap="none" spc="0">
                          <a:solidFill>
                            <a:srgbClr val="000000"/>
                          </a:solidFill>
                          <a:effectLst/>
                        </a:rPr>
                        <a:t> $ 18,000 </a:t>
                      </a:r>
                    </a:p>
                  </a:txBody>
                  <a:tcPr marL="8352" marR="8352" marT="85658" marB="0" anchor="b"/>
                </a:tc>
                <a:tc>
                  <a:txBody>
                    <a:bodyPr/>
                    <a:lstStyle/>
                    <a:p>
                      <a:pPr algn="r" fontAlgn="b"/>
                      <a:r>
                        <a:rPr lang="en-US" sz="1400" u="none" strike="noStrike" cap="none" spc="0">
                          <a:solidFill>
                            <a:srgbClr val="000000"/>
                          </a:solidFill>
                          <a:effectLst/>
                        </a:rPr>
                        <a:t> $ 18,000 </a:t>
                      </a:r>
                    </a:p>
                  </a:txBody>
                  <a:tcPr marL="8352" marR="8352" marT="85658" marB="0" anchor="b"/>
                </a:tc>
                <a:tc>
                  <a:txBody>
                    <a:bodyPr/>
                    <a:lstStyle/>
                    <a:p>
                      <a:pPr algn="r" fontAlgn="b"/>
                      <a:r>
                        <a:rPr lang="en-US" sz="1400" u="none" strike="noStrike" cap="none" spc="0">
                          <a:solidFill>
                            <a:srgbClr val="000000"/>
                          </a:solidFill>
                          <a:effectLst/>
                        </a:rPr>
                        <a:t> $ 18,000 </a:t>
                      </a:r>
                    </a:p>
                  </a:txBody>
                  <a:tcPr marL="8352" marR="8352" marT="85658" marB="0" anchor="b"/>
                </a:tc>
                <a:extLst>
                  <a:ext uri="{0D108BD9-81ED-4DB2-BD59-A6C34878D82A}">
                    <a16:rowId xmlns:a16="http://schemas.microsoft.com/office/drawing/2014/main" val="1421502731"/>
                  </a:ext>
                </a:extLst>
              </a:tr>
            </a:tbl>
          </a:graphicData>
        </a:graphic>
      </p:graphicFrame>
    </p:spTree>
    <p:extLst>
      <p:ext uri="{BB962C8B-B14F-4D97-AF65-F5344CB8AC3E}">
        <p14:creationId xmlns:p14="http://schemas.microsoft.com/office/powerpoint/2010/main" val="1513615311"/>
      </p:ext>
    </p:extLst>
  </p:cSld>
  <p:clrMapOvr>
    <a:masterClrMapping/>
  </p:clrMapOvr>
  <p:extLst>
    <p:ext uri="{6950BFC3-D8DA-4A85-94F7-54DA5524770B}">
      <p188:commentRel xmlns:p188="http://schemas.microsoft.com/office/powerpoint/2018/8/main" r:id="rId3"/>
    </p:ext>
  </p:extLs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D27E7-6938-42F3-8066-DFB57894A12B}"/>
              </a:ext>
            </a:extLst>
          </p:cNvPr>
          <p:cNvSpPr>
            <a:spLocks noGrp="1"/>
          </p:cNvSpPr>
          <p:nvPr>
            <p:ph type="title"/>
          </p:nvPr>
        </p:nvSpPr>
        <p:spPr>
          <a:xfrm>
            <a:off x="1097280" y="286603"/>
            <a:ext cx="10618470" cy="1450757"/>
          </a:xfrm>
        </p:spPr>
        <p:txBody>
          <a:bodyPr>
            <a:normAutofit/>
          </a:bodyPr>
          <a:lstStyle/>
          <a:p>
            <a:r>
              <a:rPr lang="en-US" sz="4400">
                <a:solidFill>
                  <a:srgbClr val="00557A"/>
                </a:solidFill>
                <a:latin typeface="Museo Slab 500" panose="02000000000000000000" pitchFamily="50" charset="0"/>
              </a:rPr>
              <a:t>Outside Agencies (Non-Departmental)</a:t>
            </a:r>
          </a:p>
        </p:txBody>
      </p:sp>
      <p:graphicFrame>
        <p:nvGraphicFramePr>
          <p:cNvPr id="6" name="Content Placeholder 5">
            <a:extLst>
              <a:ext uri="{FF2B5EF4-FFF2-40B4-BE49-F238E27FC236}">
                <a16:creationId xmlns:a16="http://schemas.microsoft.com/office/drawing/2014/main" id="{A58E2135-5207-C5EE-E9E2-E176BE79A69A}"/>
              </a:ext>
            </a:extLst>
          </p:cNvPr>
          <p:cNvGraphicFramePr>
            <a:graphicFrameLocks noGrp="1"/>
          </p:cNvGraphicFramePr>
          <p:nvPr>
            <p:ph idx="1"/>
            <p:extLst>
              <p:ext uri="{D42A27DB-BD31-4B8C-83A1-F6EECF244321}">
                <p14:modId xmlns:p14="http://schemas.microsoft.com/office/powerpoint/2010/main" val="2197947867"/>
              </p:ext>
            </p:extLst>
          </p:nvPr>
        </p:nvGraphicFramePr>
        <p:xfrm>
          <a:off x="1191708" y="1955640"/>
          <a:ext cx="9182100" cy="3541220"/>
        </p:xfrm>
        <a:graphic>
          <a:graphicData uri="http://schemas.openxmlformats.org/drawingml/2006/table">
            <a:tbl>
              <a:tblPr firstRow="1" bandRow="1">
                <a:tableStyleId>{5C22544A-7EE6-4342-B048-85BDC9FD1C3A}</a:tableStyleId>
              </a:tblPr>
              <a:tblGrid>
                <a:gridCol w="3200400">
                  <a:extLst>
                    <a:ext uri="{9D8B030D-6E8A-4147-A177-3AD203B41FA5}">
                      <a16:colId xmlns:a16="http://schemas.microsoft.com/office/drawing/2014/main" val="3529181161"/>
                    </a:ext>
                  </a:extLst>
                </a:gridCol>
                <a:gridCol w="1943100">
                  <a:extLst>
                    <a:ext uri="{9D8B030D-6E8A-4147-A177-3AD203B41FA5}">
                      <a16:colId xmlns:a16="http://schemas.microsoft.com/office/drawing/2014/main" val="484578352"/>
                    </a:ext>
                  </a:extLst>
                </a:gridCol>
                <a:gridCol w="1914525">
                  <a:extLst>
                    <a:ext uri="{9D8B030D-6E8A-4147-A177-3AD203B41FA5}">
                      <a16:colId xmlns:a16="http://schemas.microsoft.com/office/drawing/2014/main" val="1235603696"/>
                    </a:ext>
                  </a:extLst>
                </a:gridCol>
                <a:gridCol w="2124075">
                  <a:extLst>
                    <a:ext uri="{9D8B030D-6E8A-4147-A177-3AD203B41FA5}">
                      <a16:colId xmlns:a16="http://schemas.microsoft.com/office/drawing/2014/main" val="454419795"/>
                    </a:ext>
                  </a:extLst>
                </a:gridCol>
              </a:tblGrid>
              <a:tr h="365760">
                <a:tc>
                  <a:txBody>
                    <a:bodyPr/>
                    <a:lstStyle/>
                    <a:p>
                      <a:pPr algn="l" fontAlgn="b"/>
                      <a:r>
                        <a:rPr lang="en-US" sz="1400" b="1" u="none" strike="noStrike">
                          <a:effectLst/>
                        </a:rPr>
                        <a:t>Agency</a:t>
                      </a:r>
                      <a:endParaRPr lang="en-US" sz="1400" b="1" i="0" u="none" strike="noStrike">
                        <a:solidFill>
                          <a:srgbClr val="000000"/>
                        </a:solidFill>
                        <a:effectLst/>
                        <a:latin typeface="Calibri" panose="020F0502020204030204" pitchFamily="34" charset="0"/>
                      </a:endParaRPr>
                    </a:p>
                  </a:txBody>
                  <a:tcPr marL="7220" marR="7220" marT="7220" marB="0" anchor="b"/>
                </a:tc>
                <a:tc>
                  <a:txBody>
                    <a:bodyPr/>
                    <a:lstStyle/>
                    <a:p>
                      <a:pPr algn="l" fontAlgn="b"/>
                      <a:r>
                        <a:rPr lang="en-US" sz="1400" b="1" u="none" strike="noStrike">
                          <a:effectLst/>
                        </a:rPr>
                        <a:t>2025 Budgeted</a:t>
                      </a:r>
                      <a:endParaRPr lang="en-US" sz="1400" b="1" i="0" u="none" strike="noStrike">
                        <a:solidFill>
                          <a:srgbClr val="000000"/>
                        </a:solidFill>
                        <a:effectLst/>
                        <a:latin typeface="Calibri" panose="020F0502020204030204" pitchFamily="34" charset="0"/>
                      </a:endParaRPr>
                    </a:p>
                  </a:txBody>
                  <a:tcPr marL="7220" marR="7220" marT="7220" marB="0" anchor="b"/>
                </a:tc>
                <a:tc>
                  <a:txBody>
                    <a:bodyPr/>
                    <a:lstStyle/>
                    <a:p>
                      <a:pPr algn="l" fontAlgn="b"/>
                      <a:r>
                        <a:rPr lang="en-US" sz="1400" b="1" u="none" strike="noStrike">
                          <a:effectLst/>
                        </a:rPr>
                        <a:t>2026 Requested</a:t>
                      </a:r>
                      <a:endParaRPr lang="en-US" sz="1400" b="1" i="0" u="none" strike="noStrike">
                        <a:solidFill>
                          <a:srgbClr val="000000"/>
                        </a:solidFill>
                        <a:effectLst/>
                        <a:latin typeface="Calibri" panose="020F0502020204030204" pitchFamily="34" charset="0"/>
                      </a:endParaRPr>
                    </a:p>
                  </a:txBody>
                  <a:tcPr marL="7220" marR="7220" marT="7220" marB="0" anchor="b"/>
                </a:tc>
                <a:tc>
                  <a:txBody>
                    <a:bodyPr/>
                    <a:lstStyle/>
                    <a:p>
                      <a:pPr algn="l" fontAlgn="b"/>
                      <a:r>
                        <a:rPr lang="en-US" sz="1400" b="1" u="none" strike="noStrike">
                          <a:effectLst/>
                        </a:rPr>
                        <a:t>2026 Draft Budget</a:t>
                      </a:r>
                      <a:endParaRPr lang="en-US" sz="1400" b="1" i="0" u="none" strike="noStrike">
                        <a:solidFill>
                          <a:srgbClr val="000000"/>
                        </a:solidFill>
                        <a:effectLst/>
                        <a:latin typeface="Calibri" panose="020F0502020204030204" pitchFamily="34" charset="0"/>
                      </a:endParaRPr>
                    </a:p>
                  </a:txBody>
                  <a:tcPr marL="7220" marR="7220" marT="7220" marB="0" anchor="b"/>
                </a:tc>
                <a:extLst>
                  <a:ext uri="{0D108BD9-81ED-4DB2-BD59-A6C34878D82A}">
                    <a16:rowId xmlns:a16="http://schemas.microsoft.com/office/drawing/2014/main" val="2077997138"/>
                  </a:ext>
                </a:extLst>
              </a:tr>
              <a:tr h="317546">
                <a:tc>
                  <a:txBody>
                    <a:bodyPr/>
                    <a:lstStyle/>
                    <a:p>
                      <a:pPr algn="l" fontAlgn="b"/>
                      <a:r>
                        <a:rPr lang="en-US" sz="1400" u="none" strike="noStrike">
                          <a:effectLst/>
                        </a:rPr>
                        <a:t>Lewis County Agricultural Society</a:t>
                      </a:r>
                      <a:endParaRPr lang="en-US" sz="1400" b="0" i="0" u="none" strike="noStrike">
                        <a:solidFill>
                          <a:srgbClr val="000000"/>
                        </a:solidFill>
                        <a:effectLst/>
                        <a:latin typeface="Calibri" panose="020F0502020204030204" pitchFamily="34" charset="0"/>
                      </a:endParaRPr>
                    </a:p>
                  </a:txBody>
                  <a:tcPr marL="7220" marR="7220" marT="7220" marB="0" anchor="b"/>
                </a:tc>
                <a:tc>
                  <a:txBody>
                    <a:bodyPr/>
                    <a:lstStyle/>
                    <a:p>
                      <a:pPr algn="r" fontAlgn="b"/>
                      <a:r>
                        <a:rPr lang="en-US" sz="1400" u="none" strike="noStrike">
                          <a:effectLst/>
                        </a:rPr>
                        <a:t> $ 5,000 </a:t>
                      </a:r>
                      <a:endParaRPr lang="en-US" sz="1400" b="0" i="0" u="none" strike="noStrike">
                        <a:solidFill>
                          <a:srgbClr val="000000"/>
                        </a:solidFill>
                        <a:effectLst/>
                        <a:latin typeface="Calibri" panose="020F0502020204030204" pitchFamily="34" charset="0"/>
                      </a:endParaRPr>
                    </a:p>
                  </a:txBody>
                  <a:tcPr marL="7220" marR="7220" marT="7220" marB="0" anchor="b"/>
                </a:tc>
                <a:tc>
                  <a:txBody>
                    <a:bodyPr/>
                    <a:lstStyle/>
                    <a:p>
                      <a:pPr algn="r" fontAlgn="b"/>
                      <a:r>
                        <a:rPr lang="en-US" sz="1400" u="none" strike="noStrike">
                          <a:effectLst/>
                        </a:rPr>
                        <a:t> $ 5,000 </a:t>
                      </a:r>
                      <a:endParaRPr lang="en-US" sz="1400" b="0" i="0" u="none" strike="noStrike">
                        <a:solidFill>
                          <a:srgbClr val="000000"/>
                        </a:solidFill>
                        <a:effectLst/>
                        <a:latin typeface="Calibri" panose="020F0502020204030204" pitchFamily="34" charset="0"/>
                      </a:endParaRPr>
                    </a:p>
                  </a:txBody>
                  <a:tcPr marL="7220" marR="7220" marT="7220" marB="0" anchor="b"/>
                </a:tc>
                <a:tc>
                  <a:txBody>
                    <a:bodyPr/>
                    <a:lstStyle/>
                    <a:p>
                      <a:pPr algn="r" fontAlgn="b"/>
                      <a:r>
                        <a:rPr lang="en-US" sz="1400" u="none" strike="noStrike">
                          <a:effectLst/>
                        </a:rPr>
                        <a:t> $ 5,000 </a:t>
                      </a:r>
                      <a:endParaRPr lang="en-US" sz="1400" b="0" i="0" u="none" strike="noStrike">
                        <a:solidFill>
                          <a:srgbClr val="000000"/>
                        </a:solidFill>
                        <a:effectLst/>
                        <a:latin typeface="Calibri" panose="020F0502020204030204" pitchFamily="34" charset="0"/>
                      </a:endParaRPr>
                    </a:p>
                  </a:txBody>
                  <a:tcPr marL="7220" marR="7220" marT="7220" marB="0" anchor="b"/>
                </a:tc>
                <a:extLst>
                  <a:ext uri="{0D108BD9-81ED-4DB2-BD59-A6C34878D82A}">
                    <a16:rowId xmlns:a16="http://schemas.microsoft.com/office/drawing/2014/main" val="2532486170"/>
                  </a:ext>
                </a:extLst>
              </a:tr>
              <a:tr h="317546">
                <a:tc>
                  <a:txBody>
                    <a:bodyPr/>
                    <a:lstStyle/>
                    <a:p>
                      <a:pPr algn="l" fontAlgn="b"/>
                      <a:r>
                        <a:rPr lang="en-US" sz="1400" u="none" strike="noStrike">
                          <a:effectLst/>
                        </a:rPr>
                        <a:t>Lewis County Historical Society </a:t>
                      </a:r>
                      <a:endParaRPr lang="en-US" sz="1400" b="0" i="0" u="none" strike="noStrike">
                        <a:solidFill>
                          <a:srgbClr val="000000"/>
                        </a:solidFill>
                        <a:effectLst/>
                        <a:latin typeface="Calibri"/>
                      </a:endParaRPr>
                    </a:p>
                  </a:txBody>
                  <a:tcPr marL="7220" marR="7220" marT="7220" marB="0" anchor="b"/>
                </a:tc>
                <a:tc>
                  <a:txBody>
                    <a:bodyPr/>
                    <a:lstStyle/>
                    <a:p>
                      <a:pPr algn="r" fontAlgn="b"/>
                      <a:r>
                        <a:rPr lang="en-US" sz="1400" u="none" strike="noStrike">
                          <a:effectLst/>
                        </a:rPr>
                        <a:t> $ 40,000 </a:t>
                      </a:r>
                      <a:endParaRPr lang="en-US" sz="1400" b="0" i="0" u="none" strike="noStrike">
                        <a:solidFill>
                          <a:srgbClr val="000000"/>
                        </a:solidFill>
                        <a:effectLst/>
                        <a:latin typeface="Calibri"/>
                      </a:endParaRPr>
                    </a:p>
                  </a:txBody>
                  <a:tcPr marL="7220" marR="7220" marT="7220" marB="0" anchor="b"/>
                </a:tc>
                <a:tc>
                  <a:txBody>
                    <a:bodyPr/>
                    <a:lstStyle/>
                    <a:p>
                      <a:pPr algn="r" fontAlgn="b"/>
                      <a:r>
                        <a:rPr lang="en-US" sz="1400" u="none" strike="noStrike">
                          <a:effectLst/>
                        </a:rPr>
                        <a:t> $ 50,000 </a:t>
                      </a:r>
                      <a:endParaRPr lang="en-US" sz="1400" b="0" i="0" u="none" strike="noStrike">
                        <a:solidFill>
                          <a:srgbClr val="000000"/>
                        </a:solidFill>
                        <a:effectLst/>
                        <a:latin typeface="Calibri"/>
                      </a:endParaRPr>
                    </a:p>
                  </a:txBody>
                  <a:tcPr marL="7220" marR="7220" marT="7220" marB="0" anchor="b"/>
                </a:tc>
                <a:tc>
                  <a:txBody>
                    <a:bodyPr/>
                    <a:lstStyle/>
                    <a:p>
                      <a:pPr algn="r" fontAlgn="b"/>
                      <a:r>
                        <a:rPr lang="en-US" sz="1400" u="none" strike="noStrike">
                          <a:effectLst/>
                        </a:rPr>
                        <a:t> $ 50,000 </a:t>
                      </a:r>
                      <a:endParaRPr lang="en-US" sz="1400" b="0" i="0" u="none" strike="noStrike">
                        <a:solidFill>
                          <a:srgbClr val="000000"/>
                        </a:solidFill>
                        <a:effectLst/>
                        <a:latin typeface="Calibri"/>
                      </a:endParaRPr>
                    </a:p>
                  </a:txBody>
                  <a:tcPr marL="7220" marR="7220" marT="7220" marB="0" anchor="b"/>
                </a:tc>
                <a:extLst>
                  <a:ext uri="{0D108BD9-81ED-4DB2-BD59-A6C34878D82A}">
                    <a16:rowId xmlns:a16="http://schemas.microsoft.com/office/drawing/2014/main" val="401104912"/>
                  </a:ext>
                </a:extLst>
              </a:tr>
              <a:tr h="317546">
                <a:tc>
                  <a:txBody>
                    <a:bodyPr/>
                    <a:lstStyle/>
                    <a:p>
                      <a:pPr algn="l" fontAlgn="b"/>
                      <a:r>
                        <a:rPr lang="en-US" sz="1400" u="none" strike="noStrike">
                          <a:effectLst/>
                        </a:rPr>
                        <a:t>Lewis County Humane Society</a:t>
                      </a:r>
                      <a:endParaRPr lang="en-US" sz="1400" b="0" i="0" u="none" strike="noStrike">
                        <a:solidFill>
                          <a:srgbClr val="000000"/>
                        </a:solidFill>
                        <a:effectLst/>
                        <a:latin typeface="Calibri" panose="020F0502020204030204" pitchFamily="34" charset="0"/>
                      </a:endParaRPr>
                    </a:p>
                  </a:txBody>
                  <a:tcPr marL="7220" marR="7220" marT="7220" marB="0" anchor="b"/>
                </a:tc>
                <a:tc>
                  <a:txBody>
                    <a:bodyPr/>
                    <a:lstStyle/>
                    <a:p>
                      <a:pPr algn="r" fontAlgn="b"/>
                      <a:r>
                        <a:rPr lang="en-US" sz="1400" u="none" strike="noStrike">
                          <a:effectLst/>
                        </a:rPr>
                        <a:t> $ 5,000   </a:t>
                      </a:r>
                      <a:endParaRPr lang="en-US" sz="1400" b="0" i="0" u="none" strike="noStrike">
                        <a:solidFill>
                          <a:srgbClr val="000000"/>
                        </a:solidFill>
                        <a:effectLst/>
                        <a:latin typeface="Calibri" panose="020F0502020204030204" pitchFamily="34" charset="0"/>
                      </a:endParaRPr>
                    </a:p>
                  </a:txBody>
                  <a:tcPr marL="7220" marR="7220" marT="7220" marB="0" anchor="b"/>
                </a:tc>
                <a:tc>
                  <a:txBody>
                    <a:bodyPr/>
                    <a:lstStyle/>
                    <a:p>
                      <a:pPr algn="r" fontAlgn="b"/>
                      <a:r>
                        <a:rPr lang="en-US" sz="1400" u="none" strike="noStrike">
                          <a:effectLst/>
                        </a:rPr>
                        <a:t> $ 20,000 </a:t>
                      </a:r>
                      <a:endParaRPr lang="en-US" sz="1400" b="0" i="0" u="none" strike="noStrike">
                        <a:solidFill>
                          <a:srgbClr val="000000"/>
                        </a:solidFill>
                        <a:effectLst/>
                        <a:latin typeface="Calibri" panose="020F0502020204030204" pitchFamily="34" charset="0"/>
                      </a:endParaRPr>
                    </a:p>
                  </a:txBody>
                  <a:tcPr marL="7220" marR="7220" marT="7220" marB="0" anchor="b"/>
                </a:tc>
                <a:tc>
                  <a:txBody>
                    <a:bodyPr/>
                    <a:lstStyle/>
                    <a:p>
                      <a:pPr algn="r" fontAlgn="b"/>
                      <a:r>
                        <a:rPr lang="en-US" sz="1400" u="none" strike="noStrike">
                          <a:effectLst/>
                        </a:rPr>
                        <a:t> $ 10,000 </a:t>
                      </a:r>
                      <a:endParaRPr lang="en-US" sz="1400" b="0" i="0" u="none" strike="noStrike">
                        <a:solidFill>
                          <a:srgbClr val="000000"/>
                        </a:solidFill>
                        <a:effectLst/>
                        <a:latin typeface="Calibri" panose="020F0502020204030204" pitchFamily="34" charset="0"/>
                      </a:endParaRPr>
                    </a:p>
                  </a:txBody>
                  <a:tcPr marL="7220" marR="7220" marT="7220" marB="0" anchor="b"/>
                </a:tc>
                <a:extLst>
                  <a:ext uri="{0D108BD9-81ED-4DB2-BD59-A6C34878D82A}">
                    <a16:rowId xmlns:a16="http://schemas.microsoft.com/office/drawing/2014/main" val="2104337463"/>
                  </a:ext>
                </a:extLst>
              </a:tr>
              <a:tr h="317546">
                <a:tc>
                  <a:txBody>
                    <a:bodyPr/>
                    <a:lstStyle/>
                    <a:p>
                      <a:pPr algn="l" fontAlgn="b"/>
                      <a:r>
                        <a:rPr lang="en-US" sz="1400" b="0" i="0" u="none" strike="noStrike">
                          <a:solidFill>
                            <a:srgbClr val="000000"/>
                          </a:solidFill>
                          <a:effectLst/>
                          <a:latin typeface="Calibri"/>
                        </a:rPr>
                        <a:t>Naturally Lewis, Inc.</a:t>
                      </a:r>
                    </a:p>
                  </a:txBody>
                  <a:tcPr marL="7220" marR="7220" marT="7220" marB="0" anchor="b"/>
                </a:tc>
                <a:tc>
                  <a:txBody>
                    <a:bodyPr/>
                    <a:lstStyle/>
                    <a:p>
                      <a:pPr algn="r" fontAlgn="b"/>
                      <a:r>
                        <a:rPr lang="en-US" sz="1400" u="none" strike="noStrike">
                          <a:effectLst/>
                        </a:rPr>
                        <a:t>$ 315,000</a:t>
                      </a:r>
                      <a:endParaRPr lang="en-US" sz="1400" b="0" i="0" u="none" strike="noStrike">
                        <a:solidFill>
                          <a:srgbClr val="000000"/>
                        </a:solidFill>
                        <a:effectLst/>
                        <a:latin typeface="Calibri"/>
                      </a:endParaRPr>
                    </a:p>
                  </a:txBody>
                  <a:tcPr marL="7220" marR="7220" marT="7220" marB="0" anchor="b"/>
                </a:tc>
                <a:tc>
                  <a:txBody>
                    <a:bodyPr/>
                    <a:lstStyle/>
                    <a:p>
                      <a:pPr algn="r" fontAlgn="b"/>
                      <a:r>
                        <a:rPr lang="en-US" sz="1400" b="0" i="0" u="none" strike="noStrike">
                          <a:solidFill>
                            <a:srgbClr val="000000"/>
                          </a:solidFill>
                          <a:effectLst/>
                          <a:latin typeface="Calibri"/>
                        </a:rPr>
                        <a:t>$</a:t>
                      </a:r>
                      <a:r>
                        <a:rPr lang="en-US" sz="1400" u="none" strike="noStrike">
                          <a:effectLst/>
                        </a:rPr>
                        <a:t> 458,391 </a:t>
                      </a:r>
                      <a:endParaRPr lang="en-US" sz="1400" b="0" i="0" u="none" strike="noStrike">
                        <a:solidFill>
                          <a:srgbClr val="000000"/>
                        </a:solidFill>
                        <a:effectLst/>
                        <a:latin typeface="Calibri"/>
                      </a:endParaRPr>
                    </a:p>
                  </a:txBody>
                  <a:tcPr marL="7220" marR="7220" marT="7220" marB="0" anchor="b"/>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400" b="0" i="0" u="none" strike="noStrike">
                          <a:solidFill>
                            <a:srgbClr val="000000"/>
                          </a:solidFill>
                          <a:effectLst/>
                          <a:latin typeface="Calibri"/>
                        </a:rPr>
                        <a:t>$</a:t>
                      </a:r>
                      <a:r>
                        <a:rPr lang="en-US" sz="1400" u="none" strike="noStrike">
                          <a:effectLst/>
                        </a:rPr>
                        <a:t> 373,000 </a:t>
                      </a:r>
                      <a:endParaRPr lang="en-US" sz="1400" b="0" i="0" u="none" strike="noStrike">
                        <a:solidFill>
                          <a:srgbClr val="000000"/>
                        </a:solidFill>
                        <a:effectLst/>
                        <a:latin typeface="Calibri"/>
                      </a:endParaRPr>
                    </a:p>
                  </a:txBody>
                  <a:tcPr marL="7220" marR="7220" marT="7220" marB="0" anchor="b"/>
                </a:tc>
                <a:extLst>
                  <a:ext uri="{0D108BD9-81ED-4DB2-BD59-A6C34878D82A}">
                    <a16:rowId xmlns:a16="http://schemas.microsoft.com/office/drawing/2014/main" val="2995725324"/>
                  </a:ext>
                </a:extLst>
              </a:tr>
              <a:tr h="317546">
                <a:tc>
                  <a:txBody>
                    <a:bodyPr/>
                    <a:lstStyle/>
                    <a:p>
                      <a:pPr algn="l" fontAlgn="b"/>
                      <a:r>
                        <a:rPr lang="en-US" sz="1400" u="none" strike="noStrike">
                          <a:effectLst/>
                        </a:rPr>
                        <a:t>Railroad Historical Society of NNY</a:t>
                      </a:r>
                    </a:p>
                  </a:txBody>
                  <a:tcPr marL="7220" marR="7220" marT="7220" marB="0" anchor="b"/>
                </a:tc>
                <a:tc>
                  <a:txBody>
                    <a:bodyPr/>
                    <a:lstStyle/>
                    <a:p>
                      <a:pPr algn="r" fontAlgn="b"/>
                      <a:r>
                        <a:rPr lang="en-US" sz="1400" u="none" strike="noStrike">
                          <a:effectLst/>
                        </a:rPr>
                        <a:t> $ 2,000 </a:t>
                      </a:r>
                      <a:endParaRPr lang="en-US" sz="1400" b="0" i="0" u="none" strike="noStrike">
                        <a:solidFill>
                          <a:srgbClr val="000000"/>
                        </a:solidFill>
                        <a:effectLst/>
                        <a:latin typeface="Calibri" panose="020F0502020204030204" pitchFamily="34" charset="0"/>
                      </a:endParaRPr>
                    </a:p>
                  </a:txBody>
                  <a:tcPr marL="7220" marR="7220" marT="7220" marB="0" anchor="b"/>
                </a:tc>
                <a:tc>
                  <a:txBody>
                    <a:bodyPr/>
                    <a:lstStyle/>
                    <a:p>
                      <a:pPr algn="r" fontAlgn="b"/>
                      <a:r>
                        <a:rPr lang="en-US" sz="1400" u="none" strike="noStrike">
                          <a:effectLst/>
                        </a:rPr>
                        <a:t> $ 3,000 </a:t>
                      </a:r>
                      <a:endParaRPr lang="en-US" sz="1400" b="0" i="0" u="none" strike="noStrike">
                        <a:solidFill>
                          <a:srgbClr val="000000"/>
                        </a:solidFill>
                        <a:effectLst/>
                        <a:latin typeface="Calibri" panose="020F0502020204030204" pitchFamily="34" charset="0"/>
                      </a:endParaRPr>
                    </a:p>
                  </a:txBody>
                  <a:tcPr marL="7220" marR="7220" marT="7220" marB="0" anchor="b"/>
                </a:tc>
                <a:tc>
                  <a:txBody>
                    <a:bodyPr/>
                    <a:lstStyle/>
                    <a:p>
                      <a:pPr algn="r" fontAlgn="b"/>
                      <a:r>
                        <a:rPr lang="en-US" sz="1400" u="none" strike="noStrike">
                          <a:effectLst/>
                        </a:rPr>
                        <a:t> $ 2,000 </a:t>
                      </a:r>
                      <a:endParaRPr lang="en-US" sz="1400" b="0" i="0" u="none" strike="noStrike">
                        <a:solidFill>
                          <a:srgbClr val="000000"/>
                        </a:solidFill>
                        <a:effectLst/>
                        <a:latin typeface="Calibri" panose="020F0502020204030204" pitchFamily="34" charset="0"/>
                      </a:endParaRPr>
                    </a:p>
                  </a:txBody>
                  <a:tcPr marL="7220" marR="7220" marT="7220" marB="0" anchor="b"/>
                </a:tc>
                <a:extLst>
                  <a:ext uri="{0D108BD9-81ED-4DB2-BD59-A6C34878D82A}">
                    <a16:rowId xmlns:a16="http://schemas.microsoft.com/office/drawing/2014/main" val="4094502820"/>
                  </a:ext>
                </a:extLst>
              </a:tr>
              <a:tr h="317546">
                <a:tc>
                  <a:txBody>
                    <a:bodyPr/>
                    <a:lstStyle/>
                    <a:p>
                      <a:pPr algn="l" fontAlgn="b"/>
                      <a:r>
                        <a:rPr lang="en-US" sz="1400" u="none" strike="noStrike">
                          <a:effectLst/>
                        </a:rPr>
                        <a:t>Lewis County Soil and Water</a:t>
                      </a:r>
                      <a:endParaRPr lang="en-US" sz="1400" b="0" i="0" u="none" strike="noStrike">
                        <a:solidFill>
                          <a:srgbClr val="000000"/>
                        </a:solidFill>
                        <a:effectLst/>
                        <a:latin typeface="Calibri" panose="020F0502020204030204" pitchFamily="34" charset="0"/>
                      </a:endParaRPr>
                    </a:p>
                  </a:txBody>
                  <a:tcPr marL="7220" marR="7220" marT="7220" marB="0" anchor="b"/>
                </a:tc>
                <a:tc>
                  <a:txBody>
                    <a:bodyPr/>
                    <a:lstStyle/>
                    <a:p>
                      <a:pPr algn="r" fontAlgn="b"/>
                      <a:r>
                        <a:rPr lang="en-US" sz="1400" u="none" strike="noStrike">
                          <a:effectLst/>
                        </a:rPr>
                        <a:t> $ 125,000 </a:t>
                      </a:r>
                      <a:endParaRPr lang="en-US" sz="1400" b="0" i="0" u="none" strike="noStrike">
                        <a:solidFill>
                          <a:srgbClr val="000000"/>
                        </a:solidFill>
                        <a:effectLst/>
                        <a:latin typeface="Calibri" panose="020F0502020204030204" pitchFamily="34" charset="0"/>
                      </a:endParaRPr>
                    </a:p>
                  </a:txBody>
                  <a:tcPr marL="7220" marR="7220" marT="7220" marB="0" anchor="b"/>
                </a:tc>
                <a:tc>
                  <a:txBody>
                    <a:bodyPr/>
                    <a:lstStyle/>
                    <a:p>
                      <a:pPr algn="r" fontAlgn="b"/>
                      <a:r>
                        <a:rPr lang="en-US" sz="1400" u="none" strike="noStrike">
                          <a:effectLst/>
                        </a:rPr>
                        <a:t> $ 140,000 </a:t>
                      </a:r>
                      <a:endParaRPr lang="en-US" sz="1400" b="0" i="0" u="none" strike="noStrike">
                        <a:solidFill>
                          <a:srgbClr val="000000"/>
                        </a:solidFill>
                        <a:effectLst/>
                        <a:latin typeface="Calibri" panose="020F0502020204030204" pitchFamily="34" charset="0"/>
                      </a:endParaRPr>
                    </a:p>
                  </a:txBody>
                  <a:tcPr marL="7220" marR="7220" marT="7220" marB="0" anchor="b"/>
                </a:tc>
                <a:tc>
                  <a:txBody>
                    <a:bodyPr/>
                    <a:lstStyle/>
                    <a:p>
                      <a:pPr algn="r" fontAlgn="b"/>
                      <a:r>
                        <a:rPr lang="en-US" sz="1400" u="none" strike="noStrike">
                          <a:effectLst/>
                        </a:rPr>
                        <a:t> $ 140,000 </a:t>
                      </a:r>
                      <a:endParaRPr lang="en-US" sz="1400" b="0" i="0" u="none" strike="noStrike">
                        <a:solidFill>
                          <a:srgbClr val="000000"/>
                        </a:solidFill>
                        <a:effectLst/>
                        <a:latin typeface="Calibri" panose="020F0502020204030204" pitchFamily="34" charset="0"/>
                      </a:endParaRPr>
                    </a:p>
                  </a:txBody>
                  <a:tcPr marL="7220" marR="7220" marT="7220" marB="0" anchor="b"/>
                </a:tc>
                <a:extLst>
                  <a:ext uri="{0D108BD9-81ED-4DB2-BD59-A6C34878D82A}">
                    <a16:rowId xmlns:a16="http://schemas.microsoft.com/office/drawing/2014/main" val="184871678"/>
                  </a:ext>
                </a:extLst>
              </a:tr>
              <a:tr h="317546">
                <a:tc>
                  <a:txBody>
                    <a:bodyPr/>
                    <a:lstStyle/>
                    <a:p>
                      <a:pPr algn="l" fontAlgn="b"/>
                      <a:r>
                        <a:rPr lang="en-US" sz="1400" u="none" strike="noStrike">
                          <a:effectLst/>
                        </a:rPr>
                        <a:t>Lyons Falls Historical Society</a:t>
                      </a:r>
                      <a:endParaRPr lang="en-US" sz="1400" b="0" i="0" u="none" strike="noStrike">
                        <a:solidFill>
                          <a:srgbClr val="000000"/>
                        </a:solidFill>
                        <a:effectLst/>
                        <a:latin typeface="Calibri" panose="020F0502020204030204" pitchFamily="34" charset="0"/>
                      </a:endParaRPr>
                    </a:p>
                  </a:txBody>
                  <a:tcPr marL="7220" marR="7220" marT="7220" marB="0" anchor="b"/>
                </a:tc>
                <a:tc>
                  <a:txBody>
                    <a:bodyPr/>
                    <a:lstStyle/>
                    <a:p>
                      <a:pPr algn="r" fontAlgn="b"/>
                      <a:r>
                        <a:rPr lang="en-US" sz="1400" u="none" strike="noStrike">
                          <a:effectLst/>
                        </a:rPr>
                        <a:t> $ 2,000 </a:t>
                      </a:r>
                      <a:endParaRPr lang="en-US" sz="1400" b="0" i="0" u="none" strike="noStrike">
                        <a:solidFill>
                          <a:srgbClr val="000000"/>
                        </a:solidFill>
                        <a:effectLst/>
                        <a:latin typeface="Calibri" panose="020F0502020204030204" pitchFamily="34" charset="0"/>
                      </a:endParaRPr>
                    </a:p>
                  </a:txBody>
                  <a:tcPr marL="7220" marR="7220" marT="7220" marB="0" anchor="b"/>
                </a:tc>
                <a:tc>
                  <a:txBody>
                    <a:bodyPr/>
                    <a:lstStyle/>
                    <a:p>
                      <a:pPr algn="r" fontAlgn="b"/>
                      <a:r>
                        <a:rPr lang="en-US" sz="1400" u="none" strike="noStrike">
                          <a:effectLst/>
                        </a:rPr>
                        <a:t> $ 2,000 </a:t>
                      </a:r>
                      <a:endParaRPr lang="en-US" sz="1400" b="0" i="0" u="none" strike="noStrike">
                        <a:solidFill>
                          <a:srgbClr val="000000"/>
                        </a:solidFill>
                        <a:effectLst/>
                        <a:latin typeface="Calibri" panose="020F0502020204030204" pitchFamily="34" charset="0"/>
                      </a:endParaRPr>
                    </a:p>
                  </a:txBody>
                  <a:tcPr marL="7220" marR="7220" marT="7220" marB="0" anchor="b"/>
                </a:tc>
                <a:tc>
                  <a:txBody>
                    <a:bodyPr/>
                    <a:lstStyle/>
                    <a:p>
                      <a:pPr algn="r" fontAlgn="b"/>
                      <a:r>
                        <a:rPr lang="en-US" sz="1400" u="none" strike="noStrike">
                          <a:effectLst/>
                        </a:rPr>
                        <a:t> $ 2,000 </a:t>
                      </a:r>
                      <a:endParaRPr lang="en-US" sz="1400" b="0" i="0" u="none" strike="noStrike">
                        <a:solidFill>
                          <a:srgbClr val="000000"/>
                        </a:solidFill>
                        <a:effectLst/>
                        <a:latin typeface="Calibri" panose="020F0502020204030204" pitchFamily="34" charset="0"/>
                      </a:endParaRPr>
                    </a:p>
                  </a:txBody>
                  <a:tcPr marL="7220" marR="7220" marT="7220" marB="0" anchor="b"/>
                </a:tc>
                <a:extLst>
                  <a:ext uri="{0D108BD9-81ED-4DB2-BD59-A6C34878D82A}">
                    <a16:rowId xmlns:a16="http://schemas.microsoft.com/office/drawing/2014/main" val="634587221"/>
                  </a:ext>
                </a:extLst>
              </a:tr>
              <a:tr h="317546">
                <a:tc>
                  <a:txBody>
                    <a:bodyPr/>
                    <a:lstStyle/>
                    <a:p>
                      <a:pPr algn="l" fontAlgn="b"/>
                      <a:r>
                        <a:rPr lang="en-US" sz="1400" u="none" strike="noStrike">
                          <a:effectLst/>
                        </a:rPr>
                        <a:t>North Country Library System</a:t>
                      </a:r>
                      <a:endParaRPr lang="en-US" sz="1400" b="0" i="0" u="none" strike="noStrike">
                        <a:solidFill>
                          <a:srgbClr val="000000"/>
                        </a:solidFill>
                        <a:effectLst/>
                        <a:latin typeface="Calibri" panose="020F0502020204030204" pitchFamily="34" charset="0"/>
                      </a:endParaRPr>
                    </a:p>
                  </a:txBody>
                  <a:tcPr marL="7220" marR="7220" marT="7220" marB="0" anchor="b"/>
                </a:tc>
                <a:tc>
                  <a:txBody>
                    <a:bodyPr/>
                    <a:lstStyle/>
                    <a:p>
                      <a:pPr algn="r" fontAlgn="b"/>
                      <a:r>
                        <a:rPr lang="en-US" sz="1400" u="none" strike="noStrike">
                          <a:effectLst/>
                        </a:rPr>
                        <a:t> $ 45,000 </a:t>
                      </a:r>
                      <a:endParaRPr lang="en-US" sz="1400" b="0" i="0" u="none" strike="noStrike">
                        <a:solidFill>
                          <a:srgbClr val="000000"/>
                        </a:solidFill>
                        <a:effectLst/>
                        <a:latin typeface="Calibri" panose="020F0502020204030204" pitchFamily="34" charset="0"/>
                      </a:endParaRPr>
                    </a:p>
                  </a:txBody>
                  <a:tcPr marL="7220" marR="7220" marT="7220" marB="0" anchor="b"/>
                </a:tc>
                <a:tc>
                  <a:txBody>
                    <a:bodyPr/>
                    <a:lstStyle/>
                    <a:p>
                      <a:pPr algn="r" fontAlgn="b"/>
                      <a:r>
                        <a:rPr lang="en-US" sz="1400" u="none" strike="noStrike">
                          <a:effectLst/>
                        </a:rPr>
                        <a:t> $ 45,000 </a:t>
                      </a:r>
                      <a:endParaRPr lang="en-US" sz="1400" b="0" i="0" u="none" strike="noStrike">
                        <a:solidFill>
                          <a:srgbClr val="000000"/>
                        </a:solidFill>
                        <a:effectLst/>
                        <a:latin typeface="Calibri" panose="020F0502020204030204" pitchFamily="34" charset="0"/>
                      </a:endParaRPr>
                    </a:p>
                  </a:txBody>
                  <a:tcPr marL="7220" marR="7220" marT="7220" marB="0" anchor="b"/>
                </a:tc>
                <a:tc>
                  <a:txBody>
                    <a:bodyPr/>
                    <a:lstStyle/>
                    <a:p>
                      <a:pPr algn="r" fontAlgn="b"/>
                      <a:r>
                        <a:rPr lang="en-US" sz="1400" u="none" strike="noStrike">
                          <a:effectLst/>
                        </a:rPr>
                        <a:t> $ 45,000 </a:t>
                      </a:r>
                      <a:endParaRPr lang="en-US" sz="1400" b="0" i="0" u="none" strike="noStrike">
                        <a:solidFill>
                          <a:srgbClr val="000000"/>
                        </a:solidFill>
                        <a:effectLst/>
                        <a:latin typeface="Calibri" panose="020F0502020204030204" pitchFamily="34" charset="0"/>
                      </a:endParaRPr>
                    </a:p>
                  </a:txBody>
                  <a:tcPr marL="7220" marR="7220" marT="7220" marB="0" anchor="b"/>
                </a:tc>
                <a:extLst>
                  <a:ext uri="{0D108BD9-81ED-4DB2-BD59-A6C34878D82A}">
                    <a16:rowId xmlns:a16="http://schemas.microsoft.com/office/drawing/2014/main" val="2708598708"/>
                  </a:ext>
                </a:extLst>
              </a:tr>
              <a:tr h="317546">
                <a:tc>
                  <a:txBody>
                    <a:bodyPr/>
                    <a:lstStyle/>
                    <a:p>
                      <a:pPr algn="l" fontAlgn="b"/>
                      <a:r>
                        <a:rPr lang="en-US" sz="1400" u="none" strike="noStrike">
                          <a:effectLst/>
                        </a:rPr>
                        <a:t>Old Tyme Fiddlers Association</a:t>
                      </a:r>
                      <a:endParaRPr lang="en-US" sz="1400" b="0" i="0" u="none" strike="noStrike">
                        <a:solidFill>
                          <a:srgbClr val="000000"/>
                        </a:solidFill>
                        <a:effectLst/>
                        <a:latin typeface="Calibri" panose="020F0502020204030204" pitchFamily="34" charset="0"/>
                      </a:endParaRPr>
                    </a:p>
                  </a:txBody>
                  <a:tcPr marL="7220" marR="7220" marT="7220" marB="0" anchor="b"/>
                </a:tc>
                <a:tc>
                  <a:txBody>
                    <a:bodyPr/>
                    <a:lstStyle/>
                    <a:p>
                      <a:pPr algn="r" fontAlgn="b"/>
                      <a:r>
                        <a:rPr lang="en-US" sz="1400" u="none" strike="noStrike">
                          <a:effectLst/>
                        </a:rPr>
                        <a:t>$ 2,000           </a:t>
                      </a:r>
                      <a:endParaRPr lang="en-US" sz="1400" b="0" i="0" u="none" strike="noStrike">
                        <a:solidFill>
                          <a:srgbClr val="000000"/>
                        </a:solidFill>
                        <a:effectLst/>
                        <a:latin typeface="Calibri" panose="020F0502020204030204" pitchFamily="34" charset="0"/>
                      </a:endParaRPr>
                    </a:p>
                  </a:txBody>
                  <a:tcPr marL="7220" marR="7220" marT="7220" marB="0" anchor="b"/>
                </a:tc>
                <a:tc>
                  <a:txBody>
                    <a:bodyPr/>
                    <a:lstStyle/>
                    <a:p>
                      <a:pPr algn="r" fontAlgn="b"/>
                      <a:r>
                        <a:rPr lang="en-US" sz="1400" u="none" strike="noStrike">
                          <a:effectLst/>
                        </a:rPr>
                        <a:t> $ 2,000 </a:t>
                      </a:r>
                      <a:endParaRPr lang="en-US" sz="1400" b="0" i="0" u="none" strike="noStrike">
                        <a:solidFill>
                          <a:srgbClr val="000000"/>
                        </a:solidFill>
                        <a:effectLst/>
                        <a:latin typeface="Calibri" panose="020F0502020204030204" pitchFamily="34" charset="0"/>
                      </a:endParaRPr>
                    </a:p>
                  </a:txBody>
                  <a:tcPr marL="7220" marR="7220" marT="7220" marB="0" anchor="b"/>
                </a:tc>
                <a:tc>
                  <a:txBody>
                    <a:bodyPr/>
                    <a:lstStyle/>
                    <a:p>
                      <a:pPr algn="r" fontAlgn="b"/>
                      <a:r>
                        <a:rPr lang="en-US" sz="1400" u="none" strike="noStrike">
                          <a:effectLst/>
                        </a:rPr>
                        <a:t> $ 2,000 </a:t>
                      </a:r>
                      <a:endParaRPr lang="en-US" sz="1400" b="0" i="0" u="none" strike="noStrike">
                        <a:solidFill>
                          <a:srgbClr val="000000"/>
                        </a:solidFill>
                        <a:effectLst/>
                        <a:latin typeface="Calibri" panose="020F0502020204030204" pitchFamily="34" charset="0"/>
                      </a:endParaRPr>
                    </a:p>
                  </a:txBody>
                  <a:tcPr marL="7220" marR="7220" marT="7220" marB="0" anchor="b"/>
                </a:tc>
                <a:extLst>
                  <a:ext uri="{0D108BD9-81ED-4DB2-BD59-A6C34878D82A}">
                    <a16:rowId xmlns:a16="http://schemas.microsoft.com/office/drawing/2014/main" val="136383966"/>
                  </a:ext>
                </a:extLst>
              </a:tr>
              <a:tr h="317546">
                <a:tc>
                  <a:txBody>
                    <a:bodyPr/>
                    <a:lstStyle/>
                    <a:p>
                      <a:pPr algn="l" fontAlgn="b"/>
                      <a:r>
                        <a:rPr lang="en-US" sz="1400" u="none" strike="noStrike">
                          <a:effectLst/>
                        </a:rPr>
                        <a:t>Lewis County Food Pantries</a:t>
                      </a:r>
                    </a:p>
                  </a:txBody>
                  <a:tcPr marL="7220" marR="7220" marT="7220" marB="0" anchor="b"/>
                </a:tc>
                <a:tc>
                  <a:txBody>
                    <a:bodyPr/>
                    <a:lstStyle/>
                    <a:p>
                      <a:pPr algn="r" fontAlgn="b"/>
                      <a:r>
                        <a:rPr lang="en-US" sz="1400" u="none" strike="noStrike">
                          <a:effectLst/>
                        </a:rPr>
                        <a:t> $ 9,000 </a:t>
                      </a:r>
                      <a:endParaRPr lang="en-US" sz="1400" b="0" i="0" u="none" strike="noStrike">
                        <a:solidFill>
                          <a:srgbClr val="000000"/>
                        </a:solidFill>
                        <a:effectLst/>
                        <a:latin typeface="Calibri"/>
                      </a:endParaRPr>
                    </a:p>
                  </a:txBody>
                  <a:tcPr marL="7220" marR="7220" marT="7220" marB="0" anchor="b"/>
                </a:tc>
                <a:tc>
                  <a:txBody>
                    <a:bodyPr/>
                    <a:lstStyle/>
                    <a:p>
                      <a:pPr algn="r" fontAlgn="b"/>
                      <a:r>
                        <a:rPr lang="en-US" sz="1400" u="none" strike="noStrike">
                          <a:effectLst/>
                        </a:rPr>
                        <a:t> $ 9,000 </a:t>
                      </a:r>
                      <a:endParaRPr lang="en-US" sz="1400" b="0" i="0" u="none" strike="noStrike">
                        <a:solidFill>
                          <a:srgbClr val="000000"/>
                        </a:solidFill>
                        <a:effectLst/>
                        <a:latin typeface="Calibri"/>
                      </a:endParaRPr>
                    </a:p>
                  </a:txBody>
                  <a:tcPr marL="7220" marR="7220" marT="7220" marB="0" anchor="b"/>
                </a:tc>
                <a:tc>
                  <a:txBody>
                    <a:bodyPr/>
                    <a:lstStyle/>
                    <a:p>
                      <a:pPr algn="r" fontAlgn="b"/>
                      <a:r>
                        <a:rPr lang="en-US" sz="1400" u="none" strike="noStrike">
                          <a:effectLst/>
                        </a:rPr>
                        <a:t> $ 9,000 </a:t>
                      </a:r>
                      <a:endParaRPr lang="en-US" sz="1400" b="0" i="0" u="none" strike="noStrike">
                        <a:solidFill>
                          <a:srgbClr val="000000"/>
                        </a:solidFill>
                        <a:effectLst/>
                        <a:latin typeface="Calibri"/>
                      </a:endParaRPr>
                    </a:p>
                  </a:txBody>
                  <a:tcPr marL="7220" marR="7220" marT="7220" marB="0" anchor="b"/>
                </a:tc>
                <a:extLst>
                  <a:ext uri="{0D108BD9-81ED-4DB2-BD59-A6C34878D82A}">
                    <a16:rowId xmlns:a16="http://schemas.microsoft.com/office/drawing/2014/main" val="3533936278"/>
                  </a:ext>
                </a:extLst>
              </a:tr>
            </a:tbl>
          </a:graphicData>
        </a:graphic>
      </p:graphicFrame>
    </p:spTree>
    <p:extLst>
      <p:ext uri="{BB962C8B-B14F-4D97-AF65-F5344CB8AC3E}">
        <p14:creationId xmlns:p14="http://schemas.microsoft.com/office/powerpoint/2010/main" val="599084248"/>
      </p:ext>
    </p:extLst>
  </p:cSld>
  <p:clrMapOvr>
    <a:masterClrMapping/>
  </p:clrMapOvr>
  <p:extLst>
    <p:ext uri="{6950BFC3-D8DA-4A85-94F7-54DA5524770B}">
      <p188:commentRel xmlns:p188="http://schemas.microsoft.com/office/powerpoint/2018/8/main" r:id="rId3"/>
    </p:ext>
  </p:extLs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logo with a leaf and text&#10;&#10;Description automatically generated">
            <a:extLst>
              <a:ext uri="{FF2B5EF4-FFF2-40B4-BE49-F238E27FC236}">
                <a16:creationId xmlns:a16="http://schemas.microsoft.com/office/drawing/2014/main" id="{BE16DC62-EFEB-ECAD-4BF3-F6967F68F6FA}"/>
              </a:ext>
            </a:extLst>
          </p:cNvPr>
          <p:cNvPicPr>
            <a:picLocks noChangeAspect="1"/>
          </p:cNvPicPr>
          <p:nvPr/>
        </p:nvPicPr>
        <p:blipFill>
          <a:blip r:embed="rId3"/>
          <a:stretch>
            <a:fillRect/>
          </a:stretch>
        </p:blipFill>
        <p:spPr>
          <a:xfrm>
            <a:off x="9653587" y="5359105"/>
            <a:ext cx="2400491" cy="927365"/>
          </a:xfrm>
          <a:prstGeom prst="rect">
            <a:avLst/>
          </a:prstGeom>
        </p:spPr>
      </p:pic>
      <p:sp>
        <p:nvSpPr>
          <p:cNvPr id="4" name="TextBox 3">
            <a:extLst>
              <a:ext uri="{FF2B5EF4-FFF2-40B4-BE49-F238E27FC236}">
                <a16:creationId xmlns:a16="http://schemas.microsoft.com/office/drawing/2014/main" id="{F6AE648E-21F6-BF34-B8E0-FCB544D898C7}"/>
              </a:ext>
            </a:extLst>
          </p:cNvPr>
          <p:cNvSpPr txBox="1"/>
          <p:nvPr/>
        </p:nvSpPr>
        <p:spPr>
          <a:xfrm>
            <a:off x="824412" y="447675"/>
            <a:ext cx="5181600" cy="769441"/>
          </a:xfrm>
          <a:prstGeom prst="rect">
            <a:avLst/>
          </a:prstGeom>
          <a:noFill/>
        </p:spPr>
        <p:txBody>
          <a:bodyPr wrap="square" rtlCol="0">
            <a:spAutoFit/>
          </a:bodyPr>
          <a:lstStyle/>
          <a:p>
            <a:r>
              <a:rPr lang="en-US" sz="4400">
                <a:solidFill>
                  <a:srgbClr val="00557A"/>
                </a:solidFill>
                <a:latin typeface="Museo Slab 500" panose="02000000000000000000" pitchFamily="50" charset="0"/>
              </a:rPr>
              <a:t>Capital Transfers</a:t>
            </a:r>
          </a:p>
        </p:txBody>
      </p:sp>
      <p:pic>
        <p:nvPicPr>
          <p:cNvPr id="6" name="Picture 5">
            <a:extLst>
              <a:ext uri="{FF2B5EF4-FFF2-40B4-BE49-F238E27FC236}">
                <a16:creationId xmlns:a16="http://schemas.microsoft.com/office/drawing/2014/main" id="{1688A1CB-E3FC-38FC-8272-E534A42BE11A}"/>
              </a:ext>
            </a:extLst>
          </p:cNvPr>
          <p:cNvPicPr>
            <a:picLocks noChangeAspect="1"/>
          </p:cNvPicPr>
          <p:nvPr/>
        </p:nvPicPr>
        <p:blipFill>
          <a:blip r:embed="rId4"/>
          <a:stretch>
            <a:fillRect/>
          </a:stretch>
        </p:blipFill>
        <p:spPr>
          <a:xfrm>
            <a:off x="248963" y="1568917"/>
            <a:ext cx="11821527" cy="3147461"/>
          </a:xfrm>
          <a:prstGeom prst="rect">
            <a:avLst/>
          </a:prstGeom>
        </p:spPr>
      </p:pic>
    </p:spTree>
    <p:extLst>
      <p:ext uri="{BB962C8B-B14F-4D97-AF65-F5344CB8AC3E}">
        <p14:creationId xmlns:p14="http://schemas.microsoft.com/office/powerpoint/2010/main" val="236552316"/>
      </p:ext>
    </p:extLst>
  </p:cSld>
  <p:clrMapOvr>
    <a:masterClrMapping/>
  </p:clrMapOvr>
  <p:extLst>
    <p:ext uri="{6950BFC3-D8DA-4A85-94F7-54DA5524770B}">
      <p188:commentRel xmlns:p188="http://schemas.microsoft.com/office/powerpoint/2018/8/main" r:id="rId2"/>
    </p:ext>
  </p:extLs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C2579-181B-6AF9-11FF-0C0A88FD417F}"/>
              </a:ext>
            </a:extLst>
          </p:cNvPr>
          <p:cNvSpPr>
            <a:spLocks noGrp="1"/>
          </p:cNvSpPr>
          <p:nvPr>
            <p:ph type="title"/>
          </p:nvPr>
        </p:nvSpPr>
        <p:spPr/>
        <p:txBody>
          <a:bodyPr>
            <a:normAutofit/>
          </a:bodyPr>
          <a:lstStyle/>
          <a:p>
            <a:r>
              <a:rPr lang="en-US" sz="4400">
                <a:solidFill>
                  <a:srgbClr val="00557A"/>
                </a:solidFill>
                <a:latin typeface="Museo Slab 500"/>
              </a:rPr>
              <a:t>Continuing Our Momentum in 2026</a:t>
            </a:r>
            <a:endParaRPr lang="en-US" sz="4400">
              <a:solidFill>
                <a:srgbClr val="00557A"/>
              </a:solidFill>
              <a:latin typeface="Museo Slab 500" panose="02000000000000000000" pitchFamily="50" charset="0"/>
            </a:endParaRPr>
          </a:p>
        </p:txBody>
      </p:sp>
      <p:sp>
        <p:nvSpPr>
          <p:cNvPr id="3" name="Content Placeholder 2">
            <a:extLst>
              <a:ext uri="{FF2B5EF4-FFF2-40B4-BE49-F238E27FC236}">
                <a16:creationId xmlns:a16="http://schemas.microsoft.com/office/drawing/2014/main" id="{1C18B976-E558-F125-6098-61CCAA9B81B5}"/>
              </a:ext>
            </a:extLst>
          </p:cNvPr>
          <p:cNvSpPr>
            <a:spLocks noGrp="1"/>
          </p:cNvSpPr>
          <p:nvPr>
            <p:ph sz="half" idx="1"/>
          </p:nvPr>
        </p:nvSpPr>
        <p:spPr/>
        <p:txBody>
          <a:bodyPr vert="horz" lIns="0" tIns="45720" rIns="0" bIns="45720" rtlCol="0" anchor="t">
            <a:normAutofit fontScale="92500" lnSpcReduction="10000"/>
          </a:bodyPr>
          <a:lstStyle/>
          <a:p>
            <a:pPr marL="0" indent="0">
              <a:buNone/>
            </a:pPr>
            <a:r>
              <a:rPr lang="en-US" sz="1800" b="1">
                <a:latin typeface="Public Sans"/>
              </a:rPr>
              <a:t>Budget Funding</a:t>
            </a:r>
          </a:p>
          <a:p>
            <a:r>
              <a:rPr lang="en-US" sz="1800">
                <a:latin typeface="Public Sans"/>
              </a:rPr>
              <a:t>Courthouse Parking Lot: $50,000</a:t>
            </a:r>
            <a:endParaRPr lang="en-US" sz="1800">
              <a:latin typeface="Public Sans" pitchFamily="2" charset="0"/>
              <a:cs typeface="Calibri"/>
            </a:endParaRPr>
          </a:p>
          <a:p>
            <a:r>
              <a:rPr lang="en-US" sz="1800">
                <a:latin typeface="Public Sans"/>
              </a:rPr>
              <a:t>Jail Medical Software: $49,700</a:t>
            </a:r>
            <a:endParaRPr lang="en-US" sz="1800">
              <a:latin typeface="Public Sans"/>
              <a:cs typeface="Calibri"/>
            </a:endParaRPr>
          </a:p>
          <a:p>
            <a:r>
              <a:rPr lang="en-US" sz="1800">
                <a:latin typeface="Public Sans"/>
                <a:cs typeface="Calibri"/>
              </a:rPr>
              <a:t>Data Analytics Dashboards: $60,000</a:t>
            </a:r>
            <a:endParaRPr lang="en-US" sz="1800">
              <a:latin typeface="Public Sans" pitchFamily="2" charset="0"/>
              <a:cs typeface="Calibri"/>
            </a:endParaRPr>
          </a:p>
          <a:p>
            <a:endParaRPr lang="en-US" sz="1800">
              <a:latin typeface="Public Sans" pitchFamily="2" charset="0"/>
              <a:cs typeface="Calibri"/>
            </a:endParaRPr>
          </a:p>
          <a:p>
            <a:endParaRPr lang="en-US">
              <a:ea typeface="Calibri" panose="020F0502020204030204"/>
              <a:cs typeface="Calibri"/>
            </a:endParaRPr>
          </a:p>
          <a:p>
            <a:pPr marL="0" indent="0">
              <a:buNone/>
            </a:pPr>
            <a:endParaRPr lang="en-US"/>
          </a:p>
          <a:p>
            <a:pPr marL="0" indent="0">
              <a:buNone/>
            </a:pPr>
            <a:endParaRPr lang="en-US">
              <a:ea typeface="Calibri" panose="020F0502020204030204"/>
              <a:cs typeface="Calibri"/>
            </a:endParaRPr>
          </a:p>
        </p:txBody>
      </p:sp>
      <p:sp>
        <p:nvSpPr>
          <p:cNvPr id="4" name="Content Placeholder 3">
            <a:extLst>
              <a:ext uri="{FF2B5EF4-FFF2-40B4-BE49-F238E27FC236}">
                <a16:creationId xmlns:a16="http://schemas.microsoft.com/office/drawing/2014/main" id="{792770C4-EA3A-A194-D212-2E4D81129C8B}"/>
              </a:ext>
            </a:extLst>
          </p:cNvPr>
          <p:cNvSpPr>
            <a:spLocks noGrp="1"/>
          </p:cNvSpPr>
          <p:nvPr>
            <p:ph sz="half" idx="2"/>
          </p:nvPr>
        </p:nvSpPr>
        <p:spPr/>
        <p:txBody>
          <a:bodyPr vert="horz" lIns="0" tIns="45720" rIns="0" bIns="45720" rtlCol="0" anchor="t">
            <a:normAutofit fontScale="92500" lnSpcReduction="10000"/>
          </a:bodyPr>
          <a:lstStyle/>
          <a:p>
            <a:pPr marL="0" indent="0">
              <a:buNone/>
            </a:pPr>
            <a:r>
              <a:rPr lang="en-US" sz="1800" b="1">
                <a:latin typeface="Public Sans"/>
                <a:cs typeface="Calibri"/>
              </a:rPr>
              <a:t>Bridge NY Funds</a:t>
            </a:r>
          </a:p>
          <a:p>
            <a:pPr marL="383540" lvl="1">
              <a:buFont typeface="Arial" panose="020B0604020202020204" pitchFamily="34" charset="0"/>
              <a:buChar char="•"/>
            </a:pPr>
            <a:r>
              <a:rPr lang="en-US" sz="1600">
                <a:latin typeface="Public Sans"/>
              </a:rPr>
              <a:t>Pine Grove Rd Culvert at Number 4 Rd </a:t>
            </a:r>
          </a:p>
          <a:p>
            <a:pPr marL="383540" lvl="1">
              <a:buFont typeface="Arial" panose="020B0604020202020204" pitchFamily="34" charset="0"/>
              <a:buChar char="•"/>
            </a:pPr>
            <a:r>
              <a:rPr lang="en-US" sz="1600">
                <a:latin typeface="Public Sans"/>
              </a:rPr>
              <a:t>Woodbattle Road</a:t>
            </a:r>
          </a:p>
          <a:p>
            <a:pPr marL="383540" lvl="1">
              <a:buFont typeface="Arial" panose="020B0604020202020204" pitchFamily="34" charset="0"/>
              <a:buChar char="•"/>
            </a:pPr>
            <a:r>
              <a:rPr lang="en-US" sz="1600">
                <a:latin typeface="Public Sans"/>
              </a:rPr>
              <a:t>Marshey Road</a:t>
            </a:r>
          </a:p>
          <a:p>
            <a:pPr marL="383540" lvl="1">
              <a:lnSpc>
                <a:spcPct val="100000"/>
              </a:lnSpc>
              <a:buFont typeface="Arial" panose="020B0604020202020204" pitchFamily="34" charset="0"/>
              <a:buChar char="•"/>
            </a:pPr>
            <a:r>
              <a:rPr lang="en-US" sz="1600">
                <a:latin typeface="Public Sans"/>
              </a:rPr>
              <a:t>Erie Canal Road-New Bremen</a:t>
            </a:r>
          </a:p>
          <a:p>
            <a:pPr marL="383540" lvl="1">
              <a:lnSpc>
                <a:spcPct val="100000"/>
              </a:lnSpc>
              <a:buFont typeface="Arial" panose="020B0604020202020204" pitchFamily="34" charset="0"/>
              <a:buChar char="•"/>
            </a:pPr>
            <a:r>
              <a:rPr lang="en-US" sz="1600">
                <a:latin typeface="Public Sans"/>
              </a:rPr>
              <a:t>Boshart Road-Lowville</a:t>
            </a:r>
          </a:p>
          <a:p>
            <a:pPr marL="383540" lvl="1">
              <a:lnSpc>
                <a:spcPct val="100000"/>
              </a:lnSpc>
              <a:buFont typeface="Arial" panose="020B0604020202020204" pitchFamily="34" charset="0"/>
              <a:buChar char="•"/>
            </a:pPr>
            <a:r>
              <a:rPr lang="en-US" sz="1600">
                <a:latin typeface="Public Sans"/>
              </a:rPr>
              <a:t>Eatonville Road-Greig</a:t>
            </a:r>
          </a:p>
          <a:p>
            <a:pPr marL="383540" lvl="1">
              <a:lnSpc>
                <a:spcPct val="100000"/>
              </a:lnSpc>
              <a:buFont typeface="Arial" panose="020B0604020202020204" pitchFamily="34" charset="0"/>
              <a:buChar char="•"/>
            </a:pPr>
            <a:r>
              <a:rPr lang="en-US" sz="1600">
                <a:latin typeface="Public Sans"/>
                <a:cs typeface="Calibri"/>
              </a:rPr>
              <a:t>Kotel Road-Watson</a:t>
            </a:r>
          </a:p>
          <a:p>
            <a:r>
              <a:rPr lang="en-US" sz="1800" b="1">
                <a:latin typeface="Public Sans"/>
                <a:cs typeface="Calibri"/>
              </a:rPr>
              <a:t>CHIPS</a:t>
            </a:r>
          </a:p>
          <a:p>
            <a:pPr marL="383540" lvl="1">
              <a:buFont typeface="Arial" panose="020B0604020202020204" pitchFamily="34" charset="0"/>
              <a:buChar char="•"/>
            </a:pPr>
            <a:r>
              <a:rPr lang="en-US" sz="1600">
                <a:latin typeface="Public Sans"/>
                <a:cs typeface="Calibri"/>
              </a:rPr>
              <a:t>Paving </a:t>
            </a:r>
          </a:p>
          <a:p>
            <a:pPr marL="566420" lvl="2">
              <a:buFont typeface="Arial" panose="020B0604020202020204" pitchFamily="34" charset="0"/>
              <a:buChar char="•"/>
            </a:pPr>
            <a:r>
              <a:rPr lang="en-US" sz="1200">
                <a:latin typeface="Public Sans"/>
                <a:cs typeface="Calibri"/>
              </a:rPr>
              <a:t>Number 3 Road from Village to Rice Road</a:t>
            </a:r>
          </a:p>
          <a:p>
            <a:pPr marL="566420" lvl="2">
              <a:buFont typeface="Arial" panose="020B0604020202020204" pitchFamily="34" charset="0"/>
              <a:buChar char="•"/>
            </a:pPr>
            <a:r>
              <a:rPr lang="en-US" sz="1200">
                <a:latin typeface="Public Sans"/>
                <a:cs typeface="Calibri"/>
              </a:rPr>
              <a:t>Lee Road Towns of Martinsburg/Turin</a:t>
            </a:r>
          </a:p>
          <a:p>
            <a:pPr marL="383540" lvl="1">
              <a:buFont typeface="Arial" panose="020B0604020202020204" pitchFamily="34" charset="0"/>
              <a:buChar char="•"/>
            </a:pPr>
            <a:r>
              <a:rPr lang="en-US" sz="1600">
                <a:latin typeface="Public Sans"/>
                <a:cs typeface="Calibri"/>
              </a:rPr>
              <a:t>Complete Streets</a:t>
            </a:r>
          </a:p>
          <a:p>
            <a:pPr marL="566420" lvl="2">
              <a:buFont typeface="Arial" panose="020B0604020202020204" pitchFamily="34" charset="0"/>
              <a:buChar char="•"/>
            </a:pPr>
            <a:r>
              <a:rPr lang="en-US" sz="1200" err="1">
                <a:latin typeface="Public Sans"/>
                <a:cs typeface="Calibri"/>
              </a:rPr>
              <a:t>Constableville</a:t>
            </a:r>
            <a:endParaRPr lang="en-US" sz="1200">
              <a:latin typeface="Public Sans"/>
              <a:cs typeface="Calibri"/>
            </a:endParaRPr>
          </a:p>
          <a:p>
            <a:endParaRPr lang="en-US" sz="1900">
              <a:latin typeface="Public Sans" pitchFamily="2" charset="0"/>
              <a:cs typeface="Calibri"/>
            </a:endParaRPr>
          </a:p>
          <a:p>
            <a:endParaRPr lang="en-US" sz="1900">
              <a:latin typeface="Public Sans" pitchFamily="2" charset="0"/>
              <a:cs typeface="Calibri"/>
            </a:endParaRPr>
          </a:p>
          <a:p>
            <a:endParaRPr lang="en-US">
              <a:cs typeface="Calibri"/>
            </a:endParaRPr>
          </a:p>
        </p:txBody>
      </p:sp>
      <p:pic>
        <p:nvPicPr>
          <p:cNvPr id="5" name="Picture 4" descr="A logo with a leaf and text&#10;&#10;Description automatically generated">
            <a:extLst>
              <a:ext uri="{FF2B5EF4-FFF2-40B4-BE49-F238E27FC236}">
                <a16:creationId xmlns:a16="http://schemas.microsoft.com/office/drawing/2014/main" id="{1BCC23F2-DEAD-E8E4-1562-9FFC4DD27C50}"/>
              </a:ext>
            </a:extLst>
          </p:cNvPr>
          <p:cNvPicPr>
            <a:picLocks noChangeAspect="1"/>
          </p:cNvPicPr>
          <p:nvPr/>
        </p:nvPicPr>
        <p:blipFill>
          <a:blip r:embed="rId3"/>
          <a:stretch>
            <a:fillRect/>
          </a:stretch>
        </p:blipFill>
        <p:spPr>
          <a:xfrm>
            <a:off x="10072687" y="5482930"/>
            <a:ext cx="2000441" cy="774965"/>
          </a:xfrm>
          <a:prstGeom prst="rect">
            <a:avLst/>
          </a:prstGeom>
        </p:spPr>
      </p:pic>
    </p:spTree>
    <p:extLst>
      <p:ext uri="{BB962C8B-B14F-4D97-AF65-F5344CB8AC3E}">
        <p14:creationId xmlns:p14="http://schemas.microsoft.com/office/powerpoint/2010/main" val="1700968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2"/>
    </p:ext>
  </p:extLs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2BDCD51C-7605-F469-8EB2-978906E4FC11}"/>
              </a:ext>
            </a:extLst>
          </p:cNvPr>
          <p:cNvSpPr>
            <a:spLocks noGrp="1"/>
          </p:cNvSpPr>
          <p:nvPr>
            <p:ph type="title"/>
          </p:nvPr>
        </p:nvSpPr>
        <p:spPr>
          <a:xfrm>
            <a:off x="492370" y="605896"/>
            <a:ext cx="3084844" cy="5646208"/>
          </a:xfrm>
        </p:spPr>
        <p:txBody>
          <a:bodyPr anchor="ctr">
            <a:normAutofit/>
          </a:bodyPr>
          <a:lstStyle/>
          <a:p>
            <a:pPr algn="ctr"/>
            <a:r>
              <a:rPr lang="en-US" sz="3600">
                <a:solidFill>
                  <a:srgbClr val="FFFFFF"/>
                </a:solidFill>
                <a:latin typeface="Museo Slab 500" panose="02000000000000000000" pitchFamily="50" charset="0"/>
              </a:rPr>
              <a:t>2026 </a:t>
            </a:r>
            <a:br>
              <a:rPr lang="en-US" sz="3600">
                <a:solidFill>
                  <a:srgbClr val="FFFFFF"/>
                </a:solidFill>
                <a:latin typeface="Museo Slab 500" panose="02000000000000000000" pitchFamily="50" charset="0"/>
              </a:rPr>
            </a:br>
            <a:r>
              <a:rPr lang="en-US" sz="3600">
                <a:solidFill>
                  <a:srgbClr val="FFFFFF"/>
                </a:solidFill>
                <a:latin typeface="Museo Slab 500" panose="02000000000000000000" pitchFamily="50" charset="0"/>
              </a:rPr>
              <a:t>Budget </a:t>
            </a:r>
            <a:br>
              <a:rPr lang="en-US" sz="3600">
                <a:solidFill>
                  <a:srgbClr val="FFFFFF"/>
                </a:solidFill>
                <a:latin typeface="Museo Slab 500" panose="02000000000000000000" pitchFamily="50" charset="0"/>
              </a:rPr>
            </a:br>
            <a:r>
              <a:rPr lang="en-US" sz="3600">
                <a:solidFill>
                  <a:srgbClr val="FFFFFF"/>
                </a:solidFill>
                <a:latin typeface="Museo Slab 500" panose="02000000000000000000" pitchFamily="50" charset="0"/>
              </a:rPr>
              <a:t>Goals</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4574DA51-217D-E196-E793-B279AFD494E9}"/>
              </a:ext>
            </a:extLst>
          </p:cNvPr>
          <p:cNvSpPr>
            <a:spLocks noGrp="1"/>
          </p:cNvSpPr>
          <p:nvPr>
            <p:ph idx="1"/>
          </p:nvPr>
        </p:nvSpPr>
        <p:spPr>
          <a:xfrm>
            <a:off x="4885093" y="1592897"/>
            <a:ext cx="6413663" cy="3672206"/>
          </a:xfrm>
        </p:spPr>
        <p:txBody>
          <a:bodyPr anchor="t">
            <a:normAutofit/>
          </a:bodyPr>
          <a:lstStyle/>
          <a:p>
            <a:pPr marL="383540" lvl="1">
              <a:buFont typeface="Arial" panose="020B0604020202020204" pitchFamily="34" charset="0"/>
              <a:buChar char="•"/>
            </a:pPr>
            <a:r>
              <a:rPr lang="en-US" sz="2400">
                <a:latin typeface="Public Sans"/>
              </a:rPr>
              <a:t>Eliminate through attrition 5 to 8 additional FTE’s</a:t>
            </a:r>
          </a:p>
          <a:p>
            <a:pPr marL="383540" lvl="1">
              <a:buFont typeface="Arial" panose="020B0604020202020204" pitchFamily="34" charset="0"/>
              <a:buChar char="•"/>
            </a:pPr>
            <a:r>
              <a:rPr lang="en-US" sz="2400">
                <a:latin typeface="Public Sans"/>
              </a:rPr>
              <a:t>Eliminate 3 to 5 additional pieces of equipment</a:t>
            </a:r>
            <a:endParaRPr lang="en-US" sz="1600">
              <a:latin typeface="Public Sans"/>
            </a:endParaRPr>
          </a:p>
          <a:p>
            <a:pPr marL="383540" lvl="1">
              <a:buFont typeface="Arial" panose="020B0604020202020204" pitchFamily="34" charset="0"/>
              <a:buChar char="•"/>
            </a:pPr>
            <a:r>
              <a:rPr lang="en-US" sz="2400">
                <a:latin typeface="Public Sans"/>
              </a:rPr>
              <a:t>Need to build the fund balance to absorb unanticipated expenses</a:t>
            </a:r>
          </a:p>
          <a:p>
            <a:pPr marL="383540" lvl="1">
              <a:buFont typeface="Arial" panose="020B0604020202020204" pitchFamily="34" charset="0"/>
              <a:buChar char="•"/>
            </a:pPr>
            <a:r>
              <a:rPr lang="en-US" sz="2400">
                <a:latin typeface="Public Sans"/>
              </a:rPr>
              <a:t>Must always focus on growing revenue</a:t>
            </a:r>
          </a:p>
          <a:p>
            <a:pPr marL="566420" lvl="2">
              <a:buFont typeface="Arial" panose="020B0604020202020204" pitchFamily="34" charset="0"/>
              <a:buChar char="•"/>
            </a:pPr>
            <a:r>
              <a:rPr lang="en-US" sz="2000" b="1">
                <a:latin typeface="Public Sans"/>
              </a:rPr>
              <a:t>The best way to contain taxes is to </a:t>
            </a:r>
            <a:r>
              <a:rPr lang="en-US" sz="2000" b="1" i="1" u="sng">
                <a:latin typeface="Public Sans"/>
              </a:rPr>
              <a:t>expand the tax base (property taxes)</a:t>
            </a:r>
          </a:p>
          <a:p>
            <a:pPr marL="566420" lvl="2">
              <a:buFont typeface="Arial" panose="020B0604020202020204" pitchFamily="34" charset="0"/>
              <a:buChar char="•"/>
            </a:pPr>
            <a:r>
              <a:rPr lang="en-US" sz="2000" b="1" i="1" u="sng">
                <a:latin typeface="Public Sans"/>
              </a:rPr>
              <a:t>Increase Economic Activity (sales tax )</a:t>
            </a:r>
            <a:endParaRPr lang="en-US"/>
          </a:p>
          <a:p>
            <a:endParaRPr lang="en-US"/>
          </a:p>
          <a:p>
            <a:endParaRPr lang="en-US"/>
          </a:p>
          <a:p>
            <a:pPr marL="383540" lvl="1"/>
            <a:endParaRPr lang="en-US">
              <a:cs typeface="Calibri" panose="020F0502020204030204"/>
            </a:endParaRPr>
          </a:p>
          <a:p>
            <a:endParaRPr lang="en-US"/>
          </a:p>
          <a:p>
            <a:endParaRPr lang="en-US"/>
          </a:p>
        </p:txBody>
      </p:sp>
      <p:pic>
        <p:nvPicPr>
          <p:cNvPr id="5" name="Picture 4" descr="A logo with a leaf and text&#10;&#10;Description automatically generated">
            <a:extLst>
              <a:ext uri="{FF2B5EF4-FFF2-40B4-BE49-F238E27FC236}">
                <a16:creationId xmlns:a16="http://schemas.microsoft.com/office/drawing/2014/main" id="{7D8AC764-A3D7-E00D-E3F1-07FC510FC598}"/>
              </a:ext>
            </a:extLst>
          </p:cNvPr>
          <p:cNvPicPr>
            <a:picLocks noChangeAspect="1"/>
          </p:cNvPicPr>
          <p:nvPr/>
        </p:nvPicPr>
        <p:blipFill>
          <a:blip r:embed="rId2"/>
          <a:stretch>
            <a:fillRect/>
          </a:stretch>
        </p:blipFill>
        <p:spPr>
          <a:xfrm>
            <a:off x="9501187" y="5768680"/>
            <a:ext cx="2400491" cy="927365"/>
          </a:xfrm>
          <a:prstGeom prst="rect">
            <a:avLst/>
          </a:prstGeom>
        </p:spPr>
      </p:pic>
    </p:spTree>
    <p:extLst>
      <p:ext uri="{BB962C8B-B14F-4D97-AF65-F5344CB8AC3E}">
        <p14:creationId xmlns:p14="http://schemas.microsoft.com/office/powerpoint/2010/main" val="3715546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EEDB6-1FD1-438A-AFE0-E272D951C5E8}"/>
              </a:ext>
            </a:extLst>
          </p:cNvPr>
          <p:cNvSpPr>
            <a:spLocks noGrp="1"/>
          </p:cNvSpPr>
          <p:nvPr>
            <p:ph type="title"/>
          </p:nvPr>
        </p:nvSpPr>
        <p:spPr/>
        <p:txBody>
          <a:bodyPr/>
          <a:lstStyle/>
          <a:p>
            <a:r>
              <a:rPr lang="en-US">
                <a:solidFill>
                  <a:srgbClr val="00557A"/>
                </a:solidFill>
                <a:latin typeface="Museo Slab 500" panose="02000000000000000000" pitchFamily="50" charset="0"/>
              </a:rPr>
              <a:t>Questions &amp; Discussion</a:t>
            </a:r>
            <a:r>
              <a:rPr lang="en-US"/>
              <a:t>	</a:t>
            </a:r>
          </a:p>
        </p:txBody>
      </p:sp>
      <p:sp>
        <p:nvSpPr>
          <p:cNvPr id="3" name="Content Placeholder 2">
            <a:extLst>
              <a:ext uri="{FF2B5EF4-FFF2-40B4-BE49-F238E27FC236}">
                <a16:creationId xmlns:a16="http://schemas.microsoft.com/office/drawing/2014/main" id="{87E18D63-A7E2-49B0-944E-D57A2BE5A1B7}"/>
              </a:ext>
            </a:extLst>
          </p:cNvPr>
          <p:cNvSpPr>
            <a:spLocks noGrp="1"/>
          </p:cNvSpPr>
          <p:nvPr>
            <p:ph idx="1"/>
          </p:nvPr>
        </p:nvSpPr>
        <p:spPr>
          <a:xfrm>
            <a:off x="1184148" y="1853128"/>
            <a:ext cx="10058400" cy="4376956"/>
          </a:xfrm>
        </p:spPr>
        <p:txBody>
          <a:bodyPr vert="horz" lIns="0" tIns="45720" rIns="0" bIns="45720" rtlCol="0" anchor="t">
            <a:normAutofit/>
          </a:bodyPr>
          <a:lstStyle/>
          <a:p>
            <a:pPr marL="0" indent="0">
              <a:buNone/>
            </a:pPr>
            <a:r>
              <a:rPr lang="en-US" sz="1800" u="sng">
                <a:latin typeface="Public Sans"/>
              </a:rPr>
              <a:t>Tax Rate</a:t>
            </a:r>
          </a:p>
          <a:p>
            <a:pPr marL="383540" lvl="1">
              <a:buFont typeface="Arial" panose="020B0604020202020204" pitchFamily="34" charset="0"/>
              <a:buChar char="•"/>
            </a:pPr>
            <a:r>
              <a:rPr lang="en-US" sz="1600">
                <a:latin typeface="Public Sans"/>
              </a:rPr>
              <a:t>Slight decrease from last year</a:t>
            </a:r>
            <a:endParaRPr lang="en-US" sz="1800">
              <a:latin typeface="Public Sans"/>
            </a:endParaRPr>
          </a:p>
          <a:p>
            <a:pPr marL="0" indent="0">
              <a:buNone/>
            </a:pPr>
            <a:r>
              <a:rPr lang="en-US" sz="1800" u="sng">
                <a:latin typeface="Public Sans"/>
              </a:rPr>
              <a:t>General Fund Balance</a:t>
            </a:r>
          </a:p>
          <a:p>
            <a:pPr marL="383540" lvl="1">
              <a:buFont typeface="Arial" panose="020B0604020202020204" pitchFamily="34" charset="0"/>
              <a:buChar char="•"/>
            </a:pPr>
            <a:r>
              <a:rPr lang="en-US" sz="1600">
                <a:latin typeface="Public Sans"/>
              </a:rPr>
              <a:t>Need to protect the Fund Balance</a:t>
            </a:r>
          </a:p>
          <a:p>
            <a:pPr marL="383540" lvl="1">
              <a:buFont typeface="Arial" panose="020B0604020202020204" pitchFamily="34" charset="0"/>
              <a:buChar char="•"/>
            </a:pPr>
            <a:endParaRPr lang="en-US" sz="1600">
              <a:latin typeface="Public Sans" pitchFamily="2" charset="0"/>
            </a:endParaRPr>
          </a:p>
          <a:p>
            <a:pPr marL="0" marR="0" lvl="0" indent="0" algn="l" defTabSz="914400" rtl="0" eaLnBrk="1" fontAlgn="auto" latinLnBrk="0" hangingPunct="1">
              <a:lnSpc>
                <a:spcPct val="90000"/>
              </a:lnSpc>
              <a:spcBef>
                <a:spcPts val="1200"/>
              </a:spcBef>
              <a:spcAft>
                <a:spcPts val="200"/>
              </a:spcAft>
              <a:buClr>
                <a:srgbClr val="007365"/>
              </a:buClr>
              <a:buSzPct val="100000"/>
              <a:buFont typeface="Calibri" panose="020F0502020204030204" pitchFamily="34" charset="0"/>
              <a:buNone/>
              <a:tabLst/>
              <a:defRPr/>
            </a:pPr>
            <a:r>
              <a:rPr kumimoji="0" lang="en-US" sz="1800" b="0" i="0" u="sng" strike="noStrike" kern="1200" cap="none" spc="0" normalizeH="0" baseline="0" noProof="0">
                <a:ln>
                  <a:noFill/>
                </a:ln>
                <a:solidFill>
                  <a:prstClr val="black">
                    <a:lumMod val="75000"/>
                    <a:lumOff val="25000"/>
                  </a:prstClr>
                </a:solidFill>
                <a:effectLst/>
                <a:uLnTx/>
                <a:uFillTx/>
                <a:latin typeface="Public Sans"/>
              </a:rPr>
              <a:t>Levy</a:t>
            </a:r>
            <a:endParaRPr lang="en-US" sz="1600">
              <a:solidFill>
                <a:prstClr val="black">
                  <a:lumMod val="75000"/>
                  <a:lumOff val="25000"/>
                </a:prstClr>
              </a:solidFill>
              <a:latin typeface="Public Sans"/>
            </a:endParaRPr>
          </a:p>
          <a:p>
            <a:pPr marL="383540" marR="0" lvl="1" indent="-182880" algn="l" defTabSz="914400" rtl="0" eaLnBrk="1" fontAlgn="auto" latinLnBrk="0" hangingPunct="1">
              <a:lnSpc>
                <a:spcPct val="90000"/>
              </a:lnSpc>
              <a:spcBef>
                <a:spcPts val="200"/>
              </a:spcBef>
              <a:spcAft>
                <a:spcPts val="400"/>
              </a:spcAft>
              <a:buClr>
                <a:srgbClr val="007365"/>
              </a:buClr>
              <a:buSzTx/>
              <a:buFont typeface="Arial" panose="020B0604020202020204" pitchFamily="34" charset="0"/>
              <a:buChar char="•"/>
              <a:tabLst/>
              <a:defRPr/>
            </a:pPr>
            <a:r>
              <a:rPr kumimoji="0" lang="en-US" sz="1600" b="0" i="0" u="none" strike="noStrike" kern="1200" cap="none" spc="0" normalizeH="0" baseline="0" noProof="0">
                <a:ln>
                  <a:noFill/>
                </a:ln>
                <a:solidFill>
                  <a:prstClr val="black">
                    <a:lumMod val="75000"/>
                    <a:lumOff val="25000"/>
                  </a:prstClr>
                </a:solidFill>
                <a:effectLst/>
                <a:uLnTx/>
                <a:uFillTx/>
                <a:latin typeface="Public Sans"/>
                <a:ea typeface="+mn-ea"/>
                <a:cs typeface="+mn-cs"/>
              </a:rPr>
              <a:t>Stays under the 2% tax cap</a:t>
            </a:r>
          </a:p>
          <a:p>
            <a:pPr marL="0" indent="0">
              <a:buNone/>
            </a:pPr>
            <a:endParaRPr lang="en-US" sz="1800" u="sng">
              <a:latin typeface="Public Sans" pitchFamily="2" charset="0"/>
            </a:endParaRPr>
          </a:p>
          <a:p>
            <a:pPr marL="0" indent="0">
              <a:buNone/>
            </a:pPr>
            <a:r>
              <a:rPr lang="en-US" sz="1800" u="sng">
                <a:latin typeface="Public Sans"/>
              </a:rPr>
              <a:t>Additional Legislator Input</a:t>
            </a:r>
          </a:p>
        </p:txBody>
      </p:sp>
      <p:pic>
        <p:nvPicPr>
          <p:cNvPr id="4" name="Picture 3" descr="A logo with a leaf and text&#10;&#10;Description automatically generated">
            <a:extLst>
              <a:ext uri="{FF2B5EF4-FFF2-40B4-BE49-F238E27FC236}">
                <a16:creationId xmlns:a16="http://schemas.microsoft.com/office/drawing/2014/main" id="{D929961A-476D-2B2E-EEB4-0C9BA1BC0E11}"/>
              </a:ext>
            </a:extLst>
          </p:cNvPr>
          <p:cNvPicPr>
            <a:picLocks noChangeAspect="1"/>
          </p:cNvPicPr>
          <p:nvPr/>
        </p:nvPicPr>
        <p:blipFill>
          <a:blip r:embed="rId2"/>
          <a:stretch>
            <a:fillRect/>
          </a:stretch>
        </p:blipFill>
        <p:spPr>
          <a:xfrm>
            <a:off x="9644062" y="5302719"/>
            <a:ext cx="2400491" cy="927365"/>
          </a:xfrm>
          <a:prstGeom prst="rect">
            <a:avLst/>
          </a:prstGeom>
        </p:spPr>
      </p:pic>
    </p:spTree>
    <p:extLst>
      <p:ext uri="{BB962C8B-B14F-4D97-AF65-F5344CB8AC3E}">
        <p14:creationId xmlns:p14="http://schemas.microsoft.com/office/powerpoint/2010/main" val="3395710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04B7B833-19DA-47F9-83EE-AD63A7F8EAF2}"/>
              </a:ext>
            </a:extLst>
          </p:cNvPr>
          <p:cNvSpPr>
            <a:spLocks noGrp="1"/>
          </p:cNvSpPr>
          <p:nvPr>
            <p:ph type="title"/>
          </p:nvPr>
        </p:nvSpPr>
        <p:spPr>
          <a:xfrm>
            <a:off x="492370" y="516835"/>
            <a:ext cx="3084844" cy="5772840"/>
          </a:xfrm>
        </p:spPr>
        <p:txBody>
          <a:bodyPr anchor="ctr">
            <a:normAutofit/>
          </a:bodyPr>
          <a:lstStyle/>
          <a:p>
            <a:pPr algn="ctr"/>
            <a:r>
              <a:rPr lang="en-US" sz="3600">
                <a:solidFill>
                  <a:srgbClr val="FFFFFF"/>
                </a:solidFill>
                <a:latin typeface="Museo Slab 500" panose="02000000000000000000" pitchFamily="50" charset="0"/>
              </a:rPr>
              <a:t>2026 </a:t>
            </a:r>
            <a:br>
              <a:rPr lang="en-US" sz="3600">
                <a:solidFill>
                  <a:srgbClr val="FFFFFF"/>
                </a:solidFill>
                <a:latin typeface="Museo Slab 500" panose="02000000000000000000" pitchFamily="50" charset="0"/>
              </a:rPr>
            </a:br>
            <a:r>
              <a:rPr lang="en-US" sz="3600">
                <a:solidFill>
                  <a:srgbClr val="FFFFFF"/>
                </a:solidFill>
                <a:latin typeface="Museo Slab 500" panose="02000000000000000000" pitchFamily="50" charset="0"/>
              </a:rPr>
              <a:t>Budget Workshop</a:t>
            </a:r>
          </a:p>
        </p:txBody>
      </p:sp>
      <p:sp>
        <p:nvSpPr>
          <p:cNvPr id="14" name="Rectangle 13">
            <a:extLst>
              <a:ext uri="{FF2B5EF4-FFF2-40B4-BE49-F238E27FC236}">
                <a16:creationId xmlns:a16="http://schemas.microsoft.com/office/drawing/2014/main" id="{6669F804-A677-4B75-95F4-A5E4426FB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15" name="Content Placeholder 2">
            <a:extLst>
              <a:ext uri="{FF2B5EF4-FFF2-40B4-BE49-F238E27FC236}">
                <a16:creationId xmlns:a16="http://schemas.microsoft.com/office/drawing/2014/main" id="{C5D18AD6-1DA8-96C6-FAC5-D59FF47B6234}"/>
              </a:ext>
            </a:extLst>
          </p:cNvPr>
          <p:cNvGraphicFramePr>
            <a:graphicFrameLocks noGrp="1"/>
          </p:cNvGraphicFramePr>
          <p:nvPr>
            <p:ph idx="1"/>
            <p:extLst>
              <p:ext uri="{D42A27DB-BD31-4B8C-83A1-F6EECF244321}">
                <p14:modId xmlns:p14="http://schemas.microsoft.com/office/powerpoint/2010/main" val="808413851"/>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A logo with a leaf and text&#10;&#10;Description automatically generated">
            <a:extLst>
              <a:ext uri="{FF2B5EF4-FFF2-40B4-BE49-F238E27FC236}">
                <a16:creationId xmlns:a16="http://schemas.microsoft.com/office/drawing/2014/main" id="{A9AFA275-388D-7375-E8A7-67169EB9E75E}"/>
              </a:ext>
            </a:extLst>
          </p:cNvPr>
          <p:cNvPicPr>
            <a:picLocks noChangeAspect="1"/>
          </p:cNvPicPr>
          <p:nvPr/>
        </p:nvPicPr>
        <p:blipFill>
          <a:blip r:embed="rId7"/>
          <a:stretch>
            <a:fillRect/>
          </a:stretch>
        </p:blipFill>
        <p:spPr>
          <a:xfrm>
            <a:off x="9501187" y="5768680"/>
            <a:ext cx="2400491" cy="927365"/>
          </a:xfrm>
          <a:prstGeom prst="rect">
            <a:avLst/>
          </a:prstGeom>
        </p:spPr>
      </p:pic>
    </p:spTree>
    <p:extLst>
      <p:ext uri="{BB962C8B-B14F-4D97-AF65-F5344CB8AC3E}">
        <p14:creationId xmlns:p14="http://schemas.microsoft.com/office/powerpoint/2010/main" val="119586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4D609-5B21-49AC-F18B-45BE87F574A7}"/>
              </a:ext>
            </a:extLst>
          </p:cNvPr>
          <p:cNvSpPr>
            <a:spLocks noGrp="1"/>
          </p:cNvSpPr>
          <p:nvPr>
            <p:ph type="title"/>
          </p:nvPr>
        </p:nvSpPr>
        <p:spPr/>
        <p:txBody>
          <a:bodyPr/>
          <a:lstStyle/>
          <a:p>
            <a:r>
              <a:rPr lang="en-US">
                <a:solidFill>
                  <a:srgbClr val="00557A"/>
                </a:solidFill>
                <a:latin typeface="Museo Slab 500"/>
                <a:ea typeface="Calibri Light"/>
                <a:cs typeface="Calibri Light"/>
              </a:rPr>
              <a:t>Tapped In Lewis County Podcast </a:t>
            </a:r>
            <a:endParaRPr lang="en-US">
              <a:solidFill>
                <a:srgbClr val="00557A"/>
              </a:solidFill>
              <a:latin typeface="Museo Slab 500"/>
            </a:endParaRPr>
          </a:p>
        </p:txBody>
      </p:sp>
      <p:sp>
        <p:nvSpPr>
          <p:cNvPr id="3" name="Content Placeholder 2">
            <a:extLst>
              <a:ext uri="{FF2B5EF4-FFF2-40B4-BE49-F238E27FC236}">
                <a16:creationId xmlns:a16="http://schemas.microsoft.com/office/drawing/2014/main" id="{B7BAE2F5-5E65-00C8-0EE7-69A1562447E3}"/>
              </a:ext>
            </a:extLst>
          </p:cNvPr>
          <p:cNvSpPr>
            <a:spLocks noGrp="1"/>
          </p:cNvSpPr>
          <p:nvPr>
            <p:ph idx="1"/>
          </p:nvPr>
        </p:nvSpPr>
        <p:spPr>
          <a:xfrm>
            <a:off x="5584613" y="1951567"/>
            <a:ext cx="6407151" cy="3832860"/>
          </a:xfrm>
        </p:spPr>
        <p:txBody>
          <a:bodyPr vert="horz" lIns="0" tIns="45720" rIns="0" bIns="45720" rtlCol="0" anchor="t">
            <a:normAutofit/>
          </a:bodyPr>
          <a:lstStyle/>
          <a:p>
            <a:r>
              <a:rPr lang="en-US" sz="1800">
                <a:solidFill>
                  <a:srgbClr val="00557A"/>
                </a:solidFill>
                <a:latin typeface="Public Sans"/>
                <a:ea typeface="Segoe UI Historic"/>
                <a:cs typeface="Segoe UI Historic"/>
              </a:rPr>
              <a:t>Ever wonder where your tax dollars go or how county decisions are made? This episode of our podcast pulls back the curtain on county finances—breaking down the budget and explaining how choices at the top impact your everyday life. </a:t>
            </a:r>
            <a:endParaRPr lang="en-US">
              <a:ea typeface="Calibri" panose="020F0502020204030204"/>
              <a:cs typeface="Calibri" panose="020F0502020204030204"/>
            </a:endParaRPr>
          </a:p>
          <a:p>
            <a:r>
              <a:rPr lang="en-US" sz="1800">
                <a:solidFill>
                  <a:srgbClr val="00557A"/>
                </a:solidFill>
                <a:latin typeface="Public Sans"/>
                <a:ea typeface="Segoe UI Historic"/>
                <a:cs typeface="Segoe UI Historic"/>
              </a:rPr>
              <a:t>The podcast is available on our website as well as your favorite streaming service! </a:t>
            </a:r>
            <a:endParaRPr lang="en-US" sz="1800">
              <a:solidFill>
                <a:srgbClr val="00557A"/>
              </a:solidFill>
              <a:latin typeface="Public Sans"/>
            </a:endParaRPr>
          </a:p>
          <a:p>
            <a:r>
              <a:rPr lang="en-US" sz="1600">
                <a:solidFill>
                  <a:srgbClr val="00557A"/>
                </a:solidFill>
                <a:latin typeface="Public Sans"/>
                <a:ea typeface="Segoe UI Historic"/>
                <a:cs typeface="Segoe UI Historic"/>
              </a:rPr>
              <a:t>Click here to give it a listen: </a:t>
            </a:r>
            <a:r>
              <a:rPr lang="en-US" sz="1600">
                <a:solidFill>
                  <a:srgbClr val="00557A"/>
                </a:solidFill>
                <a:latin typeface="Public Sans"/>
                <a:ea typeface="Segoe UI Historic"/>
                <a:cs typeface="Segoe UI Historic"/>
                <a:hlinkClick r:id="rId2"/>
              </a:rPr>
              <a:t>Your Tax Dollars at Work: Inside the County Budget </a:t>
            </a:r>
            <a:endParaRPr lang="en-US" sz="1600">
              <a:solidFill>
                <a:srgbClr val="00557A"/>
              </a:solidFill>
              <a:latin typeface="Public Sans"/>
              <a:ea typeface="Calibri"/>
              <a:cs typeface="Calibri"/>
            </a:endParaRPr>
          </a:p>
        </p:txBody>
      </p:sp>
      <p:pic>
        <p:nvPicPr>
          <p:cNvPr id="4" name="Picture 3">
            <a:extLst>
              <a:ext uri="{FF2B5EF4-FFF2-40B4-BE49-F238E27FC236}">
                <a16:creationId xmlns:a16="http://schemas.microsoft.com/office/drawing/2014/main" id="{3671E809-8AC9-F89B-D42D-927171CBD700}"/>
              </a:ext>
            </a:extLst>
          </p:cNvPr>
          <p:cNvPicPr>
            <a:picLocks noChangeAspect="1"/>
          </p:cNvPicPr>
          <p:nvPr/>
        </p:nvPicPr>
        <p:blipFill>
          <a:blip r:embed="rId3"/>
          <a:stretch>
            <a:fillRect/>
          </a:stretch>
        </p:blipFill>
        <p:spPr>
          <a:xfrm>
            <a:off x="1095402" y="1947332"/>
            <a:ext cx="4243864" cy="3556001"/>
          </a:xfrm>
          <a:prstGeom prst="rect">
            <a:avLst/>
          </a:prstGeom>
        </p:spPr>
      </p:pic>
      <p:pic>
        <p:nvPicPr>
          <p:cNvPr id="6" name="Picture 5" descr="A logo with a leaf and text&#10;&#10;Description automatically generated">
            <a:extLst>
              <a:ext uri="{FF2B5EF4-FFF2-40B4-BE49-F238E27FC236}">
                <a16:creationId xmlns:a16="http://schemas.microsoft.com/office/drawing/2014/main" id="{BB4D5901-4168-C554-D7B0-5BFBC97CD34D}"/>
              </a:ext>
            </a:extLst>
          </p:cNvPr>
          <p:cNvPicPr>
            <a:picLocks noChangeAspect="1"/>
          </p:cNvPicPr>
          <p:nvPr/>
        </p:nvPicPr>
        <p:blipFill>
          <a:blip r:embed="rId4"/>
          <a:stretch>
            <a:fillRect/>
          </a:stretch>
        </p:blipFill>
        <p:spPr>
          <a:xfrm>
            <a:off x="9585854" y="5324180"/>
            <a:ext cx="2400491" cy="927365"/>
          </a:xfrm>
          <a:prstGeom prst="rect">
            <a:avLst/>
          </a:prstGeom>
        </p:spPr>
      </p:pic>
    </p:spTree>
    <p:extLst>
      <p:ext uri="{BB962C8B-B14F-4D97-AF65-F5344CB8AC3E}">
        <p14:creationId xmlns:p14="http://schemas.microsoft.com/office/powerpoint/2010/main" val="555671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17E538B-9BE9-6C9D-A0D3-47EE53BFC35E}"/>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79F9D65-75C5-BD73-9754-C8F392D4D2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2B6C407-CE98-99A2-1254-CBCE9E063D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4E811D67-18BC-0144-D207-FEE67B9FA397}"/>
              </a:ext>
            </a:extLst>
          </p:cNvPr>
          <p:cNvSpPr>
            <a:spLocks noGrp="1"/>
          </p:cNvSpPr>
          <p:nvPr>
            <p:ph type="title"/>
          </p:nvPr>
        </p:nvSpPr>
        <p:spPr>
          <a:xfrm>
            <a:off x="492370" y="516835"/>
            <a:ext cx="3084844" cy="5772840"/>
          </a:xfrm>
        </p:spPr>
        <p:txBody>
          <a:bodyPr anchor="ctr">
            <a:normAutofit/>
          </a:bodyPr>
          <a:lstStyle/>
          <a:p>
            <a:pPr algn="ctr"/>
            <a:r>
              <a:rPr lang="en-US" sz="3600">
                <a:solidFill>
                  <a:srgbClr val="FFFFFF"/>
                </a:solidFill>
                <a:latin typeface="Museo Slab 500"/>
              </a:rPr>
              <a:t>2026 </a:t>
            </a:r>
            <a:br>
              <a:rPr lang="en-US" sz="3600">
                <a:latin typeface="Museo Slab 500" panose="02000000000000000000" pitchFamily="50" charset="0"/>
              </a:rPr>
            </a:br>
            <a:r>
              <a:rPr lang="en-US" sz="3600">
                <a:solidFill>
                  <a:srgbClr val="FFFFFF"/>
                </a:solidFill>
                <a:latin typeface="Museo Slab 500"/>
              </a:rPr>
              <a:t>Budget</a:t>
            </a:r>
            <a:br>
              <a:rPr lang="en-US" sz="3600">
                <a:latin typeface="Museo Slab 500" panose="02000000000000000000" pitchFamily="50" charset="0"/>
              </a:rPr>
            </a:br>
            <a:r>
              <a:rPr lang="en-US" sz="3600">
                <a:solidFill>
                  <a:srgbClr val="FFFFFF"/>
                </a:solidFill>
                <a:latin typeface="Museo Slab 500"/>
              </a:rPr>
              <a:t>Public Dashboards</a:t>
            </a:r>
          </a:p>
        </p:txBody>
      </p:sp>
      <p:sp>
        <p:nvSpPr>
          <p:cNvPr id="14" name="Rectangle 13">
            <a:extLst>
              <a:ext uri="{FF2B5EF4-FFF2-40B4-BE49-F238E27FC236}">
                <a16:creationId xmlns:a16="http://schemas.microsoft.com/office/drawing/2014/main" id="{A1F0F239-4181-2FBF-ADD0-495029DE6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TextBox 3">
            <a:extLst>
              <a:ext uri="{FF2B5EF4-FFF2-40B4-BE49-F238E27FC236}">
                <a16:creationId xmlns:a16="http://schemas.microsoft.com/office/drawing/2014/main" id="{5EC202D1-14B9-E753-772D-AC5DD62E3EB0}"/>
              </a:ext>
            </a:extLst>
          </p:cNvPr>
          <p:cNvSpPr txBox="1"/>
          <p:nvPr/>
        </p:nvSpPr>
        <p:spPr>
          <a:xfrm rot="10800000" flipV="1">
            <a:off x="219075" y="4868198"/>
            <a:ext cx="3698695" cy="646331"/>
          </a:xfrm>
          <a:prstGeom prst="rect">
            <a:avLst/>
          </a:prstGeom>
          <a:noFill/>
        </p:spPr>
        <p:txBody>
          <a:bodyPr wrap="square" lIns="91440" tIns="45720" rIns="91440" bIns="45720" anchor="t">
            <a:spAutoFit/>
          </a:bodyPr>
          <a:lstStyle/>
          <a:p>
            <a:r>
              <a:rPr lang="en-US">
                <a:ea typeface="+mn-lt"/>
                <a:cs typeface="+mn-lt"/>
                <a:hlinkClick r:id="rId2"/>
              </a:rPr>
              <a:t>Budget Data Transparency - Power BI Report - Lewis County, NY</a:t>
            </a:r>
          </a:p>
        </p:txBody>
      </p:sp>
      <p:pic>
        <p:nvPicPr>
          <p:cNvPr id="5" name="Picture 4">
            <a:extLst>
              <a:ext uri="{FF2B5EF4-FFF2-40B4-BE49-F238E27FC236}">
                <a16:creationId xmlns:a16="http://schemas.microsoft.com/office/drawing/2014/main" id="{6E14BB86-C03D-885A-7E7F-F554DE6E45A2}"/>
              </a:ext>
            </a:extLst>
          </p:cNvPr>
          <p:cNvPicPr>
            <a:picLocks noChangeAspect="1"/>
          </p:cNvPicPr>
          <p:nvPr/>
        </p:nvPicPr>
        <p:blipFill>
          <a:blip r:embed="rId3"/>
          <a:stretch>
            <a:fillRect/>
          </a:stretch>
        </p:blipFill>
        <p:spPr>
          <a:xfrm>
            <a:off x="4883086" y="-6206"/>
            <a:ext cx="4530272" cy="6902141"/>
          </a:xfrm>
          <a:prstGeom prst="rect">
            <a:avLst/>
          </a:prstGeom>
        </p:spPr>
      </p:pic>
    </p:spTree>
    <p:extLst>
      <p:ext uri="{BB962C8B-B14F-4D97-AF65-F5344CB8AC3E}">
        <p14:creationId xmlns:p14="http://schemas.microsoft.com/office/powerpoint/2010/main" val="1136532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F560607-B0FA-2C47-6BAE-BE5259C83A38}"/>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9F0D128-0A06-33E2-B876-46E0618C2C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A1FCE5C-8AD9-90BB-6FB1-76FB7FCE8E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F1BAD05B-C39E-C473-163B-4E0C33E45395}"/>
              </a:ext>
            </a:extLst>
          </p:cNvPr>
          <p:cNvSpPr>
            <a:spLocks noGrp="1"/>
          </p:cNvSpPr>
          <p:nvPr>
            <p:ph type="title"/>
          </p:nvPr>
        </p:nvSpPr>
        <p:spPr>
          <a:xfrm>
            <a:off x="492370" y="516835"/>
            <a:ext cx="3084844" cy="5772840"/>
          </a:xfrm>
        </p:spPr>
        <p:txBody>
          <a:bodyPr anchor="ctr">
            <a:normAutofit/>
          </a:bodyPr>
          <a:lstStyle/>
          <a:p>
            <a:pPr algn="ctr"/>
            <a:r>
              <a:rPr lang="en-US" sz="3600">
                <a:solidFill>
                  <a:srgbClr val="FFFFFF"/>
                </a:solidFill>
                <a:latin typeface="Museo Slab 500"/>
              </a:rPr>
              <a:t>2026 </a:t>
            </a:r>
            <a:br>
              <a:rPr lang="en-US" sz="3600">
                <a:latin typeface="Museo Slab 500" panose="02000000000000000000" pitchFamily="50" charset="0"/>
              </a:rPr>
            </a:br>
            <a:r>
              <a:rPr lang="en-US" sz="3600">
                <a:solidFill>
                  <a:srgbClr val="FFFFFF"/>
                </a:solidFill>
                <a:latin typeface="Museo Slab 500"/>
              </a:rPr>
              <a:t>Budget</a:t>
            </a:r>
            <a:br>
              <a:rPr lang="en-US" sz="3600">
                <a:latin typeface="Museo Slab 500" panose="02000000000000000000" pitchFamily="50" charset="0"/>
              </a:rPr>
            </a:br>
            <a:r>
              <a:rPr lang="en-US" sz="3600">
                <a:solidFill>
                  <a:srgbClr val="FFFFFF"/>
                </a:solidFill>
                <a:latin typeface="Museo Slab 500"/>
              </a:rPr>
              <a:t>Public Dashboards</a:t>
            </a:r>
          </a:p>
        </p:txBody>
      </p:sp>
      <p:sp>
        <p:nvSpPr>
          <p:cNvPr id="14" name="Rectangle 13">
            <a:extLst>
              <a:ext uri="{FF2B5EF4-FFF2-40B4-BE49-F238E27FC236}">
                <a16:creationId xmlns:a16="http://schemas.microsoft.com/office/drawing/2014/main" id="{3CF7AD64-BFA2-5F3B-8933-448F7F5D0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4" name="Picture 3">
            <a:extLst>
              <a:ext uri="{FF2B5EF4-FFF2-40B4-BE49-F238E27FC236}">
                <a16:creationId xmlns:a16="http://schemas.microsoft.com/office/drawing/2014/main" id="{FA0EC783-3CB6-F189-A2B7-54709E4556FF}"/>
              </a:ext>
            </a:extLst>
          </p:cNvPr>
          <p:cNvPicPr>
            <a:picLocks noChangeAspect="1"/>
          </p:cNvPicPr>
          <p:nvPr/>
        </p:nvPicPr>
        <p:blipFill>
          <a:blip r:embed="rId2"/>
          <a:stretch>
            <a:fillRect/>
          </a:stretch>
        </p:blipFill>
        <p:spPr>
          <a:xfrm>
            <a:off x="4386384" y="159297"/>
            <a:ext cx="7523310" cy="6487916"/>
          </a:xfrm>
          <a:prstGeom prst="rect">
            <a:avLst/>
          </a:prstGeom>
        </p:spPr>
      </p:pic>
    </p:spTree>
    <p:extLst>
      <p:ext uri="{BB962C8B-B14F-4D97-AF65-F5344CB8AC3E}">
        <p14:creationId xmlns:p14="http://schemas.microsoft.com/office/powerpoint/2010/main" val="2224326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1300E-CB87-2153-800B-9D5462265A04}"/>
              </a:ext>
            </a:extLst>
          </p:cNvPr>
          <p:cNvSpPr>
            <a:spLocks noGrp="1"/>
          </p:cNvSpPr>
          <p:nvPr>
            <p:ph type="title"/>
          </p:nvPr>
        </p:nvSpPr>
        <p:spPr/>
        <p:txBody>
          <a:bodyPr>
            <a:normAutofit/>
          </a:bodyPr>
          <a:lstStyle/>
          <a:p>
            <a:r>
              <a:rPr lang="en-US" sz="4400">
                <a:solidFill>
                  <a:srgbClr val="00557A"/>
                </a:solidFill>
                <a:latin typeface="Museo Slab 500" panose="02000000000000000000" pitchFamily="50" charset="0"/>
              </a:rPr>
              <a:t>Fiscal Targets Est. 2023</a:t>
            </a:r>
          </a:p>
        </p:txBody>
      </p:sp>
      <p:graphicFrame>
        <p:nvGraphicFramePr>
          <p:cNvPr id="21" name="Content Placeholder 2">
            <a:extLst>
              <a:ext uri="{FF2B5EF4-FFF2-40B4-BE49-F238E27FC236}">
                <a16:creationId xmlns:a16="http://schemas.microsoft.com/office/drawing/2014/main" id="{CEB97842-E0D0-D374-2A2A-15B793E37B38}"/>
              </a:ext>
            </a:extLst>
          </p:cNvPr>
          <p:cNvGraphicFramePr>
            <a:graphicFrameLocks noGrp="1"/>
          </p:cNvGraphicFramePr>
          <p:nvPr>
            <p:ph idx="1"/>
            <p:extLst>
              <p:ext uri="{D42A27DB-BD31-4B8C-83A1-F6EECF244321}">
                <p14:modId xmlns:p14="http://schemas.microsoft.com/office/powerpoint/2010/main" val="3510229593"/>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Graphic 2" descr="Checkmark with solid fill">
            <a:extLst>
              <a:ext uri="{FF2B5EF4-FFF2-40B4-BE49-F238E27FC236}">
                <a16:creationId xmlns:a16="http://schemas.microsoft.com/office/drawing/2014/main" id="{092A65DA-593F-8730-8F5A-0351104C22F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0514" y="1998785"/>
            <a:ext cx="914400" cy="914400"/>
          </a:xfrm>
          <a:prstGeom prst="rect">
            <a:avLst/>
          </a:prstGeom>
        </p:spPr>
      </p:pic>
      <p:pic>
        <p:nvPicPr>
          <p:cNvPr id="4" name="Graphic 3" descr="Checkmark with solid fill">
            <a:extLst>
              <a:ext uri="{FF2B5EF4-FFF2-40B4-BE49-F238E27FC236}">
                <a16:creationId xmlns:a16="http://schemas.microsoft.com/office/drawing/2014/main" id="{50E94E7E-96CD-8698-EDC1-4E617A9074A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7506" y="2754159"/>
            <a:ext cx="914400" cy="914400"/>
          </a:xfrm>
          <a:prstGeom prst="rect">
            <a:avLst/>
          </a:prstGeom>
        </p:spPr>
      </p:pic>
      <p:pic>
        <p:nvPicPr>
          <p:cNvPr id="5" name="Graphic 4" descr="Checkmark with solid fill">
            <a:extLst>
              <a:ext uri="{FF2B5EF4-FFF2-40B4-BE49-F238E27FC236}">
                <a16:creationId xmlns:a16="http://schemas.microsoft.com/office/drawing/2014/main" id="{D7082091-4A15-7368-EC47-B0985C0E7CC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7506" y="3534355"/>
            <a:ext cx="914400" cy="914400"/>
          </a:xfrm>
          <a:prstGeom prst="rect">
            <a:avLst/>
          </a:prstGeom>
        </p:spPr>
      </p:pic>
      <p:pic>
        <p:nvPicPr>
          <p:cNvPr id="6" name="Graphic 5" descr="Checkmark with solid fill">
            <a:extLst>
              <a:ext uri="{FF2B5EF4-FFF2-40B4-BE49-F238E27FC236}">
                <a16:creationId xmlns:a16="http://schemas.microsoft.com/office/drawing/2014/main" id="{4E882302-D247-2D4C-5164-DC032363B44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7506" y="4314551"/>
            <a:ext cx="914400" cy="914400"/>
          </a:xfrm>
          <a:prstGeom prst="rect">
            <a:avLst/>
          </a:prstGeom>
        </p:spPr>
      </p:pic>
      <p:pic>
        <p:nvPicPr>
          <p:cNvPr id="7" name="Graphic 6" descr="Checkmark with solid fill">
            <a:extLst>
              <a:ext uri="{FF2B5EF4-FFF2-40B4-BE49-F238E27FC236}">
                <a16:creationId xmlns:a16="http://schemas.microsoft.com/office/drawing/2014/main" id="{0C769489-0BE6-7462-0986-F847EACDFB6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0514" y="5073417"/>
            <a:ext cx="914400" cy="914400"/>
          </a:xfrm>
          <a:prstGeom prst="rect">
            <a:avLst/>
          </a:prstGeom>
        </p:spPr>
      </p:pic>
      <p:pic>
        <p:nvPicPr>
          <p:cNvPr id="8" name="Picture 7" descr="A logo with a leaf and text&#10;&#10;Description automatically generated">
            <a:extLst>
              <a:ext uri="{FF2B5EF4-FFF2-40B4-BE49-F238E27FC236}">
                <a16:creationId xmlns:a16="http://schemas.microsoft.com/office/drawing/2014/main" id="{F6E8BF0A-B6BE-84E5-030B-A0486FDA9DB1}"/>
              </a:ext>
            </a:extLst>
          </p:cNvPr>
          <p:cNvPicPr>
            <a:picLocks noChangeAspect="1"/>
          </p:cNvPicPr>
          <p:nvPr/>
        </p:nvPicPr>
        <p:blipFill>
          <a:blip r:embed="rId9"/>
          <a:stretch>
            <a:fillRect/>
          </a:stretch>
        </p:blipFill>
        <p:spPr>
          <a:xfrm>
            <a:off x="9833395" y="143176"/>
            <a:ext cx="2149055" cy="830229"/>
          </a:xfrm>
          <a:prstGeom prst="rect">
            <a:avLst/>
          </a:prstGeom>
        </p:spPr>
      </p:pic>
    </p:spTree>
    <p:extLst>
      <p:ext uri="{BB962C8B-B14F-4D97-AF65-F5344CB8AC3E}">
        <p14:creationId xmlns:p14="http://schemas.microsoft.com/office/powerpoint/2010/main" val="1939114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558FED-BA03-E961-4EF5-E1E33053BA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513132-71F8-1E3F-FE3F-E6B0590B7AA3}"/>
              </a:ext>
            </a:extLst>
          </p:cNvPr>
          <p:cNvSpPr>
            <a:spLocks noGrp="1"/>
          </p:cNvSpPr>
          <p:nvPr>
            <p:ph type="title"/>
          </p:nvPr>
        </p:nvSpPr>
        <p:spPr/>
        <p:txBody>
          <a:bodyPr>
            <a:normAutofit/>
          </a:bodyPr>
          <a:lstStyle/>
          <a:p>
            <a:r>
              <a:rPr lang="en-US" sz="4400">
                <a:solidFill>
                  <a:srgbClr val="00557A"/>
                </a:solidFill>
                <a:latin typeface="Museo Slab 500"/>
              </a:rPr>
              <a:t>Maintain a debt Limit of no more than 50% of constitutional limit</a:t>
            </a:r>
          </a:p>
        </p:txBody>
      </p:sp>
      <p:sp>
        <p:nvSpPr>
          <p:cNvPr id="3" name="Content Placeholder 2">
            <a:extLst>
              <a:ext uri="{FF2B5EF4-FFF2-40B4-BE49-F238E27FC236}">
                <a16:creationId xmlns:a16="http://schemas.microsoft.com/office/drawing/2014/main" id="{A6F47E70-54AB-5F2C-F332-EBD91DC9B893}"/>
              </a:ext>
            </a:extLst>
          </p:cNvPr>
          <p:cNvSpPr>
            <a:spLocks noGrp="1"/>
          </p:cNvSpPr>
          <p:nvPr>
            <p:ph idx="1"/>
          </p:nvPr>
        </p:nvSpPr>
        <p:spPr/>
        <p:txBody>
          <a:bodyPr vert="horz" lIns="0" tIns="45720" rIns="0" bIns="45720" rtlCol="0" anchor="t">
            <a:normAutofit/>
          </a:bodyPr>
          <a:lstStyle/>
          <a:p>
            <a:pPr marL="383540" lvl="1">
              <a:buFont typeface="Arial" panose="020B0604020202020204" pitchFamily="34" charset="0"/>
              <a:buChar char="•"/>
            </a:pPr>
            <a:r>
              <a:rPr lang="en-US">
                <a:latin typeface="Public Sans"/>
              </a:rPr>
              <a:t>2008 Court House Bond= $5,475,000 (Matures 2037)</a:t>
            </a:r>
            <a:endParaRPr lang="en-US">
              <a:latin typeface="Public Sans"/>
              <a:cs typeface="Calibri"/>
            </a:endParaRPr>
          </a:p>
          <a:p>
            <a:pPr marL="383540" lvl="1">
              <a:buFont typeface="Arial" panose="020B0604020202020204" pitchFamily="34" charset="0"/>
              <a:buChar char="•"/>
            </a:pPr>
            <a:r>
              <a:rPr lang="en-US">
                <a:latin typeface="Public Sans"/>
              </a:rPr>
              <a:t>2022 Building Projects Bond = $16,270,000 (Matures 2042)</a:t>
            </a:r>
            <a:endParaRPr lang="en-US">
              <a:latin typeface="Public Sans"/>
              <a:cs typeface="Calibri"/>
            </a:endParaRPr>
          </a:p>
          <a:p>
            <a:r>
              <a:rPr lang="en-US" b="1">
                <a:latin typeface="Public Sans"/>
              </a:rPr>
              <a:t>Total Debt = $21,745,000</a:t>
            </a:r>
            <a:endParaRPr lang="en-US" b="1">
              <a:latin typeface="Public Sans" pitchFamily="2" charset="0"/>
            </a:endParaRPr>
          </a:p>
          <a:p>
            <a:pPr marL="383540" lvl="1">
              <a:buFont typeface="Arial" panose="020B0604020202020204" pitchFamily="34" charset="0"/>
              <a:buChar char="•"/>
            </a:pPr>
            <a:endParaRPr lang="en-US">
              <a:latin typeface="Public Sans" pitchFamily="2" charset="0"/>
            </a:endParaRPr>
          </a:p>
          <a:p>
            <a:pPr marL="383540" lvl="1">
              <a:buFont typeface="Arial" panose="020B0604020202020204" pitchFamily="34" charset="0"/>
              <a:buChar char="•"/>
            </a:pPr>
            <a:r>
              <a:rPr lang="en-US">
                <a:latin typeface="Public Sans"/>
              </a:rPr>
              <a:t>In New York State, there are constitutional limits to how much debt a local government or school district can incur.</a:t>
            </a:r>
          </a:p>
          <a:p>
            <a:pPr marL="383540" lvl="1">
              <a:buFont typeface="Arial" panose="020B0604020202020204" pitchFamily="34" charset="0"/>
              <a:buChar char="•"/>
            </a:pPr>
            <a:r>
              <a:rPr lang="en-US">
                <a:latin typeface="Public Sans"/>
              </a:rPr>
              <a:t>The debt limit is 7% percent of the five-year average full valuation of taxable property within a municipality.</a:t>
            </a:r>
          </a:p>
          <a:p>
            <a:pPr marL="383540" lvl="1">
              <a:buFont typeface="Arial" panose="020B0604020202020204" pitchFamily="34" charset="0"/>
              <a:buChar char="•"/>
            </a:pPr>
            <a:r>
              <a:rPr lang="en-US">
                <a:latin typeface="Public Sans"/>
              </a:rPr>
              <a:t>$3,364,635,305 x 7% = 235,524,471</a:t>
            </a:r>
          </a:p>
          <a:p>
            <a:pPr marL="383540" lvl="1">
              <a:buFont typeface="Arial" panose="020B0604020202020204" pitchFamily="34" charset="0"/>
              <a:buChar char="•"/>
            </a:pPr>
            <a:r>
              <a:rPr lang="en-US">
                <a:latin typeface="Public Sans"/>
              </a:rPr>
              <a:t>If we include the Hospital, the total Debt is approximately $51,900,000</a:t>
            </a:r>
          </a:p>
        </p:txBody>
      </p:sp>
      <p:pic>
        <p:nvPicPr>
          <p:cNvPr id="4" name="Picture 3" descr="A logo with a leaf and text&#10;&#10;Description automatically generated">
            <a:extLst>
              <a:ext uri="{FF2B5EF4-FFF2-40B4-BE49-F238E27FC236}">
                <a16:creationId xmlns:a16="http://schemas.microsoft.com/office/drawing/2014/main" id="{17695EA0-098B-D488-C976-CEB96C8F1F9E}"/>
              </a:ext>
            </a:extLst>
          </p:cNvPr>
          <p:cNvPicPr>
            <a:picLocks noChangeAspect="1"/>
          </p:cNvPicPr>
          <p:nvPr/>
        </p:nvPicPr>
        <p:blipFill>
          <a:blip r:embed="rId3"/>
          <a:stretch>
            <a:fillRect/>
          </a:stretch>
        </p:blipFill>
        <p:spPr>
          <a:xfrm>
            <a:off x="9539287" y="5311480"/>
            <a:ext cx="2400491" cy="927365"/>
          </a:xfrm>
          <a:prstGeom prst="rect">
            <a:avLst/>
          </a:prstGeom>
        </p:spPr>
      </p:pic>
      <p:pic>
        <p:nvPicPr>
          <p:cNvPr id="5" name="Graphic 4" descr="Checkmark with solid fill">
            <a:extLst>
              <a:ext uri="{FF2B5EF4-FFF2-40B4-BE49-F238E27FC236}">
                <a16:creationId xmlns:a16="http://schemas.microsoft.com/office/drawing/2014/main" id="{0E4AE29C-953C-33B7-21BD-47731C0290A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56228" y="1533459"/>
            <a:ext cx="1824303" cy="1824303"/>
          </a:xfrm>
          <a:prstGeom prst="rect">
            <a:avLst/>
          </a:prstGeom>
        </p:spPr>
      </p:pic>
    </p:spTree>
    <p:extLst>
      <p:ext uri="{BB962C8B-B14F-4D97-AF65-F5344CB8AC3E}">
        <p14:creationId xmlns:p14="http://schemas.microsoft.com/office/powerpoint/2010/main" val="148785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Lewis County NY">
      <a:dk1>
        <a:sysClr val="windowText" lastClr="000000"/>
      </a:dk1>
      <a:lt1>
        <a:sysClr val="window" lastClr="FFFFFF"/>
      </a:lt1>
      <a:dk2>
        <a:srgbClr val="00557A"/>
      </a:dk2>
      <a:lt2>
        <a:srgbClr val="F2F2F2"/>
      </a:lt2>
      <a:accent1>
        <a:srgbClr val="007365"/>
      </a:accent1>
      <a:accent2>
        <a:srgbClr val="23B573"/>
      </a:accent2>
      <a:accent3>
        <a:srgbClr val="BBD871"/>
      </a:accent3>
      <a:accent4>
        <a:srgbClr val="00557A"/>
      </a:accent4>
      <a:accent5>
        <a:srgbClr val="26A1D0"/>
      </a:accent5>
      <a:accent6>
        <a:srgbClr val="26A1D0"/>
      </a:accent6>
      <a:hlink>
        <a:srgbClr val="00557A"/>
      </a:hlink>
      <a:folHlink>
        <a:srgbClr val="00557A"/>
      </a:folHlink>
    </a:clrScheme>
    <a:fontScheme name="Public Sans">
      <a:majorFont>
        <a:latin typeface="Public Sans"/>
        <a:ea typeface=""/>
        <a:cs typeface=""/>
      </a:majorFont>
      <a:minorFont>
        <a:latin typeface="Public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trospect">
  <a:themeElements>
    <a:clrScheme name="Custom 2">
      <a:dk1>
        <a:sysClr val="windowText" lastClr="000000"/>
      </a:dk1>
      <a:lt1>
        <a:sysClr val="window" lastClr="FFFFFF"/>
      </a:lt1>
      <a:dk2>
        <a:srgbClr val="0E2841"/>
      </a:dk2>
      <a:lt2>
        <a:srgbClr val="E8E8E8"/>
      </a:lt2>
      <a:accent1>
        <a:srgbClr val="007365"/>
      </a:accent1>
      <a:accent2>
        <a:srgbClr val="00557A"/>
      </a:accent2>
      <a:accent3>
        <a:srgbClr val="71C276"/>
      </a:accent3>
      <a:accent4>
        <a:srgbClr val="26A1D0"/>
      </a:accent4>
      <a:accent5>
        <a:srgbClr val="007365"/>
      </a:accent5>
      <a:accent6>
        <a:srgbClr val="BBD871"/>
      </a:accent6>
      <a:hlink>
        <a:srgbClr val="A6C9EB"/>
      </a:hlink>
      <a:folHlink>
        <a:srgbClr val="96607D"/>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2169</Words>
  <Application>Microsoft Office PowerPoint</Application>
  <PresentationFormat>Widescreen</PresentationFormat>
  <Paragraphs>597</Paragraphs>
  <Slides>38</Slides>
  <Notes>15</Notes>
  <HiddenSlides>2</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38</vt:i4>
      </vt:variant>
    </vt:vector>
  </HeadingPairs>
  <TitlesOfParts>
    <vt:vector size="49" baseType="lpstr">
      <vt:lpstr>Aptos</vt:lpstr>
      <vt:lpstr>Arial</vt:lpstr>
      <vt:lpstr>Calibri</vt:lpstr>
      <vt:lpstr>Calibri Light</vt:lpstr>
      <vt:lpstr>Halis R Book</vt:lpstr>
      <vt:lpstr>Halis R ExtraLight</vt:lpstr>
      <vt:lpstr>Museo Slab 500</vt:lpstr>
      <vt:lpstr>Public Sans</vt:lpstr>
      <vt:lpstr>Wingdings</vt:lpstr>
      <vt:lpstr>Office Theme</vt:lpstr>
      <vt:lpstr>Retrospect</vt:lpstr>
      <vt:lpstr>2026 Tentative Budget</vt:lpstr>
      <vt:lpstr>2026 Budget Overview</vt:lpstr>
      <vt:lpstr>2026 Budget Process </vt:lpstr>
      <vt:lpstr>2026  Budget Workshop</vt:lpstr>
      <vt:lpstr>Tapped In Lewis County Podcast </vt:lpstr>
      <vt:lpstr>2026  Budget Public Dashboards</vt:lpstr>
      <vt:lpstr>2026  Budget Public Dashboards</vt:lpstr>
      <vt:lpstr>Fiscal Targets Est. 2023</vt:lpstr>
      <vt:lpstr>Maintain a debt Limit of no more than 50% of constitutional limit</vt:lpstr>
      <vt:lpstr>Fund Balance Summary </vt:lpstr>
      <vt:lpstr>Fund Balance Target 10% to 30% of Operating Budget</vt:lpstr>
      <vt:lpstr>PowerPoint Presentation</vt:lpstr>
      <vt:lpstr>PowerPoint Presentation</vt:lpstr>
      <vt:lpstr>PowerPoint Presentation</vt:lpstr>
      <vt:lpstr>2026  Budget Drivers</vt:lpstr>
      <vt:lpstr>Budget Summary </vt:lpstr>
      <vt:lpstr>Revenue</vt:lpstr>
      <vt:lpstr>PowerPoint Presentation</vt:lpstr>
      <vt:lpstr>Property Value</vt:lpstr>
      <vt:lpstr>PowerPoint Presentation</vt:lpstr>
      <vt:lpstr>Levy</vt:lpstr>
      <vt:lpstr>PowerPoint Presentation</vt:lpstr>
      <vt:lpstr>Tax Rate</vt:lpstr>
      <vt:lpstr>PowerPoint Presentation</vt:lpstr>
      <vt:lpstr>PowerPoint Presentation</vt:lpstr>
      <vt:lpstr>PowerPoint Presentation</vt:lpstr>
      <vt:lpstr>Budget Summary</vt:lpstr>
      <vt:lpstr>Budget Details Expenses </vt:lpstr>
      <vt:lpstr>Labor Totals</vt:lpstr>
      <vt:lpstr>Labor Impact $14,969 Decrease</vt:lpstr>
      <vt:lpstr>Contingency</vt:lpstr>
      <vt:lpstr>Budget Changes – No Tax Impact</vt:lpstr>
      <vt:lpstr>Outside Agencies (Non-Departmental)</vt:lpstr>
      <vt:lpstr>Outside Agencies (Non-Departmental)</vt:lpstr>
      <vt:lpstr>PowerPoint Presentation</vt:lpstr>
      <vt:lpstr>Continuing Our Momentum in 2026</vt:lpstr>
      <vt:lpstr>2026  Budget  Goals</vt:lpstr>
      <vt:lpstr>Questions &amp; Discussion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Piche</dc:creator>
  <cp:lastModifiedBy>Conner Biolsi</cp:lastModifiedBy>
  <cp:revision>2</cp:revision>
  <cp:lastPrinted>2021-10-18T12:54:50Z</cp:lastPrinted>
  <dcterms:created xsi:type="dcterms:W3CDTF">2020-10-20T00:55:35Z</dcterms:created>
  <dcterms:modified xsi:type="dcterms:W3CDTF">2025-11-21T21:13:53Z</dcterms:modified>
</cp:coreProperties>
</file>