
<file path=[Content_Types].xml><?xml version="1.0" encoding="utf-8"?>
<Types xmlns="http://schemas.openxmlformats.org/package/2006/content-types">
  <Default Extension="1" ContentType="image/jpeg"/>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75" r:id="rId11"/>
    <p:sldId id="270" r:id="rId12"/>
    <p:sldId id="271" r:id="rId13"/>
    <p:sldId id="272" r:id="rId14"/>
    <p:sldId id="273" r:id="rId15"/>
    <p:sldId id="274"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A1D0"/>
    <a:srgbClr val="00557A"/>
    <a:srgbClr val="FFFFFF"/>
    <a:srgbClr val="22B5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8BAFE-3750-4C54-A690-01657820CE4F}" v="8" dt="2022-03-09T20:50:12.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snapToObjects="1">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7D20F4-09E1-4A44-A248-52A34FE13105}"/>
              </a:ext>
            </a:extLst>
          </p:cNvPr>
          <p:cNvSpPr/>
          <p:nvPr userDrawn="1"/>
        </p:nvSpPr>
        <p:spPr>
          <a:xfrm>
            <a:off x="0" y="-69574"/>
            <a:ext cx="7583557" cy="6927574"/>
          </a:xfrm>
          <a:prstGeom prst="rect">
            <a:avLst/>
          </a:prstGeom>
          <a:solidFill>
            <a:srgbClr val="0055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4402C-EF5C-0841-A32F-70DF3124FFA7}"/>
              </a:ext>
            </a:extLst>
          </p:cNvPr>
          <p:cNvSpPr>
            <a:spLocks noGrp="1"/>
          </p:cNvSpPr>
          <p:nvPr>
            <p:ph type="ctrTitle" hasCustomPrompt="1"/>
          </p:nvPr>
        </p:nvSpPr>
        <p:spPr>
          <a:xfrm>
            <a:off x="1177787" y="1560443"/>
            <a:ext cx="5227983" cy="1949520"/>
          </a:xfrm>
        </p:spPr>
        <p:txBody>
          <a:bodyPr anchor="b">
            <a:normAutofit/>
          </a:bodyPr>
          <a:lstStyle>
            <a:lvl1pPr algn="ctr">
              <a:defRPr sz="4000">
                <a:solidFill>
                  <a:schemeClr val="bg1"/>
                </a:solidFill>
                <a:latin typeface="Museo Slab 500" panose="02000000000000000000"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739B311C-E9D9-FE48-9DDD-168AB15D417C}"/>
              </a:ext>
            </a:extLst>
          </p:cNvPr>
          <p:cNvSpPr>
            <a:spLocks noGrp="1"/>
          </p:cNvSpPr>
          <p:nvPr>
            <p:ph type="subTitle" idx="1"/>
          </p:nvPr>
        </p:nvSpPr>
        <p:spPr>
          <a:xfrm>
            <a:off x="1177787" y="4019480"/>
            <a:ext cx="5227983" cy="1655762"/>
          </a:xfrm>
        </p:spPr>
        <p:txBody>
          <a:bodyPr/>
          <a:lstStyle>
            <a:lvl1pPr marL="0" indent="0" algn="ctr">
              <a:buNone/>
              <a:defRPr sz="2400" b="0" i="0">
                <a:solidFill>
                  <a:schemeClr val="bg1"/>
                </a:solidFill>
                <a:latin typeface="Halis R ExtraLight" panose="02000505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79796C93-4D83-ED46-B9C8-4A06613CD01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023101" y="2716248"/>
            <a:ext cx="3685194" cy="1425504"/>
          </a:xfrm>
          <a:prstGeom prst="rect">
            <a:avLst/>
          </a:prstGeom>
        </p:spPr>
      </p:pic>
    </p:spTree>
    <p:extLst>
      <p:ext uri="{BB962C8B-B14F-4D97-AF65-F5344CB8AC3E}">
        <p14:creationId xmlns:p14="http://schemas.microsoft.com/office/powerpoint/2010/main" val="253431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Light Blue">
    <p:bg>
      <p:bgPr>
        <a:solidFill>
          <a:srgbClr val="26A1D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19D241-1816-2B45-929E-3567C02A1AEB}"/>
              </a:ext>
            </a:extLst>
          </p:cNvPr>
          <p:cNvSpPr/>
          <p:nvPr userDrawn="1"/>
        </p:nvSpPr>
        <p:spPr>
          <a:xfrm>
            <a:off x="1777448" y="662227"/>
            <a:ext cx="8637105" cy="5533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2527852" y="1180131"/>
            <a:ext cx="7136296" cy="3600591"/>
          </a:xfrm>
        </p:spPr>
        <p:txBody>
          <a:bodyPr>
            <a:normAutofit/>
          </a:bodyPr>
          <a:lstStyle>
            <a:lvl1pPr algn="ctr">
              <a:defRPr sz="2400">
                <a:solidFill>
                  <a:srgbClr val="00557A"/>
                </a:solidFill>
              </a:defRPr>
            </a:lvl1pPr>
          </a:lstStyle>
          <a:p>
            <a:r>
              <a:rPr lang="en-US" dirty="0"/>
              <a:t>“Quote”</a:t>
            </a:r>
          </a:p>
        </p:txBody>
      </p:sp>
    </p:spTree>
    <p:extLst>
      <p:ext uri="{BB962C8B-B14F-4D97-AF65-F5344CB8AC3E}">
        <p14:creationId xmlns:p14="http://schemas.microsoft.com/office/powerpoint/2010/main" val="190626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ta - No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280F41A-3710-1645-B7B6-5E809811D780}"/>
              </a:ext>
            </a:extLst>
          </p:cNvPr>
          <p:cNvPicPr>
            <a:picLocks noChangeAspect="1"/>
          </p:cNvPicPr>
          <p:nvPr userDrawn="1"/>
        </p:nvPicPr>
        <p:blipFill>
          <a:blip r:embed="rId2"/>
          <a:stretch>
            <a:fillRect/>
          </a:stretch>
        </p:blipFill>
        <p:spPr>
          <a:xfrm>
            <a:off x="0" y="6381750"/>
            <a:ext cx="12192000" cy="476250"/>
          </a:xfrm>
          <a:prstGeom prst="rect">
            <a:avLst/>
          </a:prstGeom>
        </p:spPr>
      </p:pic>
      <p:sp>
        <p:nvSpPr>
          <p:cNvPr id="3" name="Chart Placeholder 2">
            <a:extLst>
              <a:ext uri="{FF2B5EF4-FFF2-40B4-BE49-F238E27FC236}">
                <a16:creationId xmlns:a16="http://schemas.microsoft.com/office/drawing/2014/main" id="{E1E4129F-DABD-C54F-9452-47154682CC26}"/>
              </a:ext>
            </a:extLst>
          </p:cNvPr>
          <p:cNvSpPr>
            <a:spLocks noGrp="1"/>
          </p:cNvSpPr>
          <p:nvPr>
            <p:ph type="chart" sz="quarter" idx="10"/>
          </p:nvPr>
        </p:nvSpPr>
        <p:spPr>
          <a:xfrm>
            <a:off x="942975" y="735013"/>
            <a:ext cx="10306050" cy="5199062"/>
          </a:xfrm>
        </p:spPr>
        <p:txBody>
          <a:bodyPr/>
          <a:lstStyle/>
          <a:p>
            <a:r>
              <a:rPr lang="en-US"/>
              <a:t>Click icon to add chart</a:t>
            </a:r>
          </a:p>
        </p:txBody>
      </p:sp>
    </p:spTree>
    <p:extLst>
      <p:ext uri="{BB962C8B-B14F-4D97-AF65-F5344CB8AC3E}">
        <p14:creationId xmlns:p14="http://schemas.microsoft.com/office/powerpoint/2010/main" val="1232671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with Text -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71A175-C2AD-C94A-8018-43CAFC7583CD}"/>
              </a:ext>
            </a:extLst>
          </p:cNvPr>
          <p:cNvSpPr/>
          <p:nvPr userDrawn="1"/>
        </p:nvSpPr>
        <p:spPr>
          <a:xfrm>
            <a:off x="8219661" y="0"/>
            <a:ext cx="3972339" cy="6857999"/>
          </a:xfrm>
          <a:prstGeom prst="rect">
            <a:avLst/>
          </a:prstGeom>
          <a:solidFill>
            <a:srgbClr val="22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rt Placeholder 2">
            <a:extLst>
              <a:ext uri="{FF2B5EF4-FFF2-40B4-BE49-F238E27FC236}">
                <a16:creationId xmlns:a16="http://schemas.microsoft.com/office/drawing/2014/main" id="{AF916BFB-BB97-A446-B6A7-AA7303A97EC3}"/>
              </a:ext>
            </a:extLst>
          </p:cNvPr>
          <p:cNvSpPr>
            <a:spLocks noGrp="1"/>
          </p:cNvSpPr>
          <p:nvPr>
            <p:ph type="chart" sz="quarter" idx="10"/>
          </p:nvPr>
        </p:nvSpPr>
        <p:spPr>
          <a:xfrm>
            <a:off x="457200" y="477838"/>
            <a:ext cx="7254875" cy="5902325"/>
          </a:xfrm>
        </p:spPr>
        <p:txBody>
          <a:bodyPr/>
          <a:lstStyle/>
          <a:p>
            <a:r>
              <a:rPr lang="en-US"/>
              <a:t>Click icon to add chart</a:t>
            </a:r>
          </a:p>
        </p:txBody>
      </p:sp>
    </p:spTree>
    <p:extLst>
      <p:ext uri="{BB962C8B-B14F-4D97-AF65-F5344CB8AC3E}">
        <p14:creationId xmlns:p14="http://schemas.microsoft.com/office/powerpoint/2010/main" val="2801338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ata with Text - Dark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71A175-C2AD-C94A-8018-43CAFC7583CD}"/>
              </a:ext>
            </a:extLst>
          </p:cNvPr>
          <p:cNvSpPr/>
          <p:nvPr userDrawn="1"/>
        </p:nvSpPr>
        <p:spPr>
          <a:xfrm>
            <a:off x="8219661" y="0"/>
            <a:ext cx="3972339" cy="6857999"/>
          </a:xfrm>
          <a:prstGeom prst="rect">
            <a:avLst/>
          </a:prstGeom>
          <a:solidFill>
            <a:srgbClr val="00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art Placeholder 2">
            <a:extLst>
              <a:ext uri="{FF2B5EF4-FFF2-40B4-BE49-F238E27FC236}">
                <a16:creationId xmlns:a16="http://schemas.microsoft.com/office/drawing/2014/main" id="{B340D2C9-BCF0-DF45-8073-E9D469C30F86}"/>
              </a:ext>
            </a:extLst>
          </p:cNvPr>
          <p:cNvSpPr>
            <a:spLocks noGrp="1"/>
          </p:cNvSpPr>
          <p:nvPr>
            <p:ph type="chart" sz="quarter" idx="10"/>
          </p:nvPr>
        </p:nvSpPr>
        <p:spPr>
          <a:xfrm>
            <a:off x="457200" y="477838"/>
            <a:ext cx="7254875" cy="5902325"/>
          </a:xfrm>
        </p:spPr>
        <p:txBody>
          <a:bodyPr/>
          <a:lstStyle/>
          <a:p>
            <a:r>
              <a:rPr lang="en-US"/>
              <a:t>Click icon to add chart</a:t>
            </a:r>
          </a:p>
        </p:txBody>
      </p:sp>
    </p:spTree>
    <p:extLst>
      <p:ext uri="{BB962C8B-B14F-4D97-AF65-F5344CB8AC3E}">
        <p14:creationId xmlns:p14="http://schemas.microsoft.com/office/powerpoint/2010/main" val="3046023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with Text -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71A175-C2AD-C94A-8018-43CAFC7583CD}"/>
              </a:ext>
            </a:extLst>
          </p:cNvPr>
          <p:cNvSpPr/>
          <p:nvPr userDrawn="1"/>
        </p:nvSpPr>
        <p:spPr>
          <a:xfrm>
            <a:off x="8219661" y="0"/>
            <a:ext cx="3972339" cy="6857999"/>
          </a:xfrm>
          <a:prstGeom prst="rect">
            <a:avLst/>
          </a:prstGeom>
          <a:solidFill>
            <a:srgbClr val="26A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art Placeholder 2">
            <a:extLst>
              <a:ext uri="{FF2B5EF4-FFF2-40B4-BE49-F238E27FC236}">
                <a16:creationId xmlns:a16="http://schemas.microsoft.com/office/drawing/2014/main" id="{482E0283-14ED-3A4D-9E48-DF781E3403A8}"/>
              </a:ext>
            </a:extLst>
          </p:cNvPr>
          <p:cNvSpPr>
            <a:spLocks noGrp="1"/>
          </p:cNvSpPr>
          <p:nvPr>
            <p:ph type="chart" sz="quarter" idx="10"/>
          </p:nvPr>
        </p:nvSpPr>
        <p:spPr>
          <a:xfrm>
            <a:off x="457200" y="477838"/>
            <a:ext cx="7254875" cy="5902325"/>
          </a:xfrm>
        </p:spPr>
        <p:txBody>
          <a:bodyPr/>
          <a:lstStyle/>
          <a:p>
            <a:r>
              <a:rPr lang="en-US"/>
              <a:t>Click icon to add chart</a:t>
            </a:r>
          </a:p>
        </p:txBody>
      </p:sp>
    </p:spTree>
    <p:extLst>
      <p:ext uri="{BB962C8B-B14F-4D97-AF65-F5344CB8AC3E}">
        <p14:creationId xmlns:p14="http://schemas.microsoft.com/office/powerpoint/2010/main" val="1062505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557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6B298B-A4A5-D04C-866D-48B4216B2B87}"/>
              </a:ext>
            </a:extLst>
          </p:cNvPr>
          <p:cNvSpPr txBox="1"/>
          <p:nvPr userDrawn="1"/>
        </p:nvSpPr>
        <p:spPr>
          <a:xfrm>
            <a:off x="2952750" y="2743200"/>
            <a:ext cx="6286500" cy="861774"/>
          </a:xfrm>
          <a:prstGeom prst="rect">
            <a:avLst/>
          </a:prstGeom>
          <a:noFill/>
        </p:spPr>
        <p:txBody>
          <a:bodyPr wrap="square" rtlCol="0">
            <a:spAutoFit/>
          </a:bodyPr>
          <a:lstStyle/>
          <a:p>
            <a:pPr algn="ctr"/>
            <a:r>
              <a:rPr lang="en-US" sz="5000" dirty="0">
                <a:solidFill>
                  <a:schemeClr val="bg1"/>
                </a:solidFill>
                <a:latin typeface="Museo Slab 500" panose="02000000000000000000" pitchFamily="2" charset="77"/>
              </a:rPr>
              <a:t>THANK YOU</a:t>
            </a:r>
          </a:p>
        </p:txBody>
      </p:sp>
      <p:pic>
        <p:nvPicPr>
          <p:cNvPr id="3" name="Picture 2">
            <a:extLst>
              <a:ext uri="{FF2B5EF4-FFF2-40B4-BE49-F238E27FC236}">
                <a16:creationId xmlns:a16="http://schemas.microsoft.com/office/drawing/2014/main" id="{3AF00F9D-8773-1F45-ACB3-E00B6DACBD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68720" y="5451891"/>
            <a:ext cx="2054561" cy="794744"/>
          </a:xfrm>
          <a:prstGeom prst="rect">
            <a:avLst/>
          </a:prstGeom>
        </p:spPr>
      </p:pic>
    </p:spTree>
    <p:extLst>
      <p:ext uri="{BB962C8B-B14F-4D97-AF65-F5344CB8AC3E}">
        <p14:creationId xmlns:p14="http://schemas.microsoft.com/office/powerpoint/2010/main" val="106298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 Bottom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838200" y="464515"/>
            <a:ext cx="10515600" cy="688423"/>
          </a:xfrm>
        </p:spPr>
        <p:txBody>
          <a:bodyPr>
            <a:normAutofit/>
          </a:bodyPr>
          <a:lstStyle>
            <a:lvl1pPr>
              <a:defRPr sz="3200">
                <a:solidFill>
                  <a:srgbClr val="00557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275364B-D83E-A049-8103-7E8BE260FF87}"/>
              </a:ext>
            </a:extLst>
          </p:cNvPr>
          <p:cNvSpPr>
            <a:spLocks noGrp="1"/>
          </p:cNvSpPr>
          <p:nvPr>
            <p:ph idx="1"/>
          </p:nvPr>
        </p:nvSpPr>
        <p:spPr/>
        <p:txBody>
          <a:bodyPr/>
          <a:lstStyle>
            <a:lvl1pPr>
              <a:defRPr>
                <a:solidFill>
                  <a:srgbClr val="00557A"/>
                </a:solidFill>
              </a:defRPr>
            </a:lvl1pPr>
            <a:lvl2pPr>
              <a:defRPr>
                <a:solidFill>
                  <a:srgbClr val="00557A"/>
                </a:solidFill>
              </a:defRPr>
            </a:lvl2pPr>
            <a:lvl3pPr>
              <a:defRPr>
                <a:solidFill>
                  <a:srgbClr val="00557A"/>
                </a:solidFill>
              </a:defRPr>
            </a:lvl3pPr>
            <a:lvl4pPr>
              <a:defRPr>
                <a:solidFill>
                  <a:srgbClr val="00557A"/>
                </a:solidFill>
              </a:defRPr>
            </a:lvl4pPr>
            <a:lvl5pPr>
              <a:defRPr>
                <a:solidFill>
                  <a:srgbClr val="00557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A38E51E5-58F3-1C40-BC6D-0D1A782438C3}"/>
              </a:ext>
            </a:extLst>
          </p:cNvPr>
          <p:cNvPicPr>
            <a:picLocks noChangeAspect="1"/>
          </p:cNvPicPr>
          <p:nvPr userDrawn="1"/>
        </p:nvPicPr>
        <p:blipFill>
          <a:blip r:embed="rId2"/>
          <a:stretch>
            <a:fillRect/>
          </a:stretch>
        </p:blipFill>
        <p:spPr>
          <a:xfrm>
            <a:off x="0" y="6381750"/>
            <a:ext cx="12192000" cy="476250"/>
          </a:xfrm>
          <a:prstGeom prst="rect">
            <a:avLst/>
          </a:prstGeom>
        </p:spPr>
      </p:pic>
      <p:sp>
        <p:nvSpPr>
          <p:cNvPr id="8" name="Rectangle 7">
            <a:extLst>
              <a:ext uri="{FF2B5EF4-FFF2-40B4-BE49-F238E27FC236}">
                <a16:creationId xmlns:a16="http://schemas.microsoft.com/office/drawing/2014/main" id="{9FDD0CD4-4D87-4642-8B5D-17EF8D4CD881}"/>
              </a:ext>
            </a:extLst>
          </p:cNvPr>
          <p:cNvSpPr/>
          <p:nvPr userDrawn="1"/>
        </p:nvSpPr>
        <p:spPr>
          <a:xfrm>
            <a:off x="838200" y="1331843"/>
            <a:ext cx="881270" cy="89452"/>
          </a:xfrm>
          <a:prstGeom prst="rect">
            <a:avLst/>
          </a:prstGeom>
          <a:solidFill>
            <a:srgbClr val="26A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46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838200" y="464515"/>
            <a:ext cx="5257800" cy="688423"/>
          </a:xfrm>
        </p:spPr>
        <p:txBody>
          <a:bodyPr>
            <a:normAutofit/>
          </a:bodyPr>
          <a:lstStyle>
            <a:lvl1pPr>
              <a:defRPr sz="3200">
                <a:solidFill>
                  <a:srgbClr val="00557A"/>
                </a:solidFill>
              </a:defRPr>
            </a:lvl1pPr>
          </a:lstStyle>
          <a:p>
            <a:r>
              <a:rPr lang="en-US" dirty="0"/>
              <a:t>TITLE</a:t>
            </a:r>
          </a:p>
        </p:txBody>
      </p:sp>
      <p:sp>
        <p:nvSpPr>
          <p:cNvPr id="3" name="Content Placeholder 2">
            <a:extLst>
              <a:ext uri="{FF2B5EF4-FFF2-40B4-BE49-F238E27FC236}">
                <a16:creationId xmlns:a16="http://schemas.microsoft.com/office/drawing/2014/main" id="{D275364B-D83E-A049-8103-7E8BE260FF87}"/>
              </a:ext>
            </a:extLst>
          </p:cNvPr>
          <p:cNvSpPr>
            <a:spLocks noGrp="1"/>
          </p:cNvSpPr>
          <p:nvPr>
            <p:ph idx="1"/>
          </p:nvPr>
        </p:nvSpPr>
        <p:spPr>
          <a:xfrm>
            <a:off x="838200" y="1825625"/>
            <a:ext cx="5257800" cy="4351338"/>
          </a:xfrm>
        </p:spPr>
        <p:txBody>
          <a:bodyPr/>
          <a:lstStyle>
            <a:lvl1pPr>
              <a:defRPr>
                <a:solidFill>
                  <a:srgbClr val="00557A"/>
                </a:solidFill>
              </a:defRPr>
            </a:lvl1pPr>
            <a:lvl2pPr>
              <a:defRPr>
                <a:solidFill>
                  <a:srgbClr val="00557A"/>
                </a:solidFill>
              </a:defRPr>
            </a:lvl2pPr>
            <a:lvl3pPr>
              <a:defRPr>
                <a:solidFill>
                  <a:srgbClr val="00557A"/>
                </a:solidFill>
              </a:defRPr>
            </a:lvl3pPr>
            <a:lvl4pPr>
              <a:defRPr>
                <a:solidFill>
                  <a:srgbClr val="00557A"/>
                </a:solidFill>
              </a:defRPr>
            </a:lvl4pPr>
            <a:lvl5pPr>
              <a:defRPr>
                <a:solidFill>
                  <a:srgbClr val="00557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9FDD0CD4-4D87-4642-8B5D-17EF8D4CD881}"/>
              </a:ext>
            </a:extLst>
          </p:cNvPr>
          <p:cNvSpPr/>
          <p:nvPr userDrawn="1"/>
        </p:nvSpPr>
        <p:spPr>
          <a:xfrm>
            <a:off x="838200" y="1331843"/>
            <a:ext cx="881270" cy="89452"/>
          </a:xfrm>
          <a:prstGeom prst="rect">
            <a:avLst/>
          </a:prstGeom>
          <a:solidFill>
            <a:srgbClr val="26A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CE6AB676-293E-2A48-9C76-28F330C3FE79}"/>
              </a:ext>
            </a:extLst>
          </p:cNvPr>
          <p:cNvSpPr>
            <a:spLocks noGrp="1"/>
          </p:cNvSpPr>
          <p:nvPr>
            <p:ph type="pic" sz="quarter" idx="10"/>
          </p:nvPr>
        </p:nvSpPr>
        <p:spPr>
          <a:xfrm>
            <a:off x="6438900" y="0"/>
            <a:ext cx="5753100" cy="6858000"/>
          </a:xfrm>
        </p:spPr>
        <p:txBody>
          <a:bodyPr/>
          <a:lstStyle/>
          <a:p>
            <a:r>
              <a:rPr lang="en-US"/>
              <a:t>Click icon to add picture</a:t>
            </a:r>
            <a:endParaRPr lang="en-US" dirty="0"/>
          </a:p>
        </p:txBody>
      </p:sp>
    </p:spTree>
    <p:extLst>
      <p:ext uri="{BB962C8B-B14F-4D97-AF65-F5344CB8AC3E}">
        <p14:creationId xmlns:p14="http://schemas.microsoft.com/office/powerpoint/2010/main" val="92968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Idea &amp; Photo - Dar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1013791" y="643417"/>
            <a:ext cx="5257800" cy="688423"/>
          </a:xfrm>
        </p:spPr>
        <p:txBody>
          <a:bodyPr>
            <a:normAutofit/>
          </a:bodyPr>
          <a:lstStyle>
            <a:lvl1pPr algn="ctr">
              <a:defRPr sz="3200">
                <a:solidFill>
                  <a:srgbClr val="00557A"/>
                </a:solidFill>
              </a:defRPr>
            </a:lvl1pPr>
          </a:lstStyle>
          <a:p>
            <a:r>
              <a:rPr lang="en-US" dirty="0"/>
              <a:t>Title</a:t>
            </a:r>
          </a:p>
        </p:txBody>
      </p:sp>
      <p:sp>
        <p:nvSpPr>
          <p:cNvPr id="3" name="Content Placeholder 2">
            <a:extLst>
              <a:ext uri="{FF2B5EF4-FFF2-40B4-BE49-F238E27FC236}">
                <a16:creationId xmlns:a16="http://schemas.microsoft.com/office/drawing/2014/main" id="{D275364B-D83E-A049-8103-7E8BE260FF87}"/>
              </a:ext>
            </a:extLst>
          </p:cNvPr>
          <p:cNvSpPr>
            <a:spLocks noGrp="1"/>
          </p:cNvSpPr>
          <p:nvPr>
            <p:ph idx="1"/>
          </p:nvPr>
        </p:nvSpPr>
        <p:spPr>
          <a:xfrm>
            <a:off x="1013791" y="1825625"/>
            <a:ext cx="5257800" cy="4351338"/>
          </a:xfrm>
        </p:spPr>
        <p:txBody>
          <a:bodyPr>
            <a:normAutofit/>
          </a:bodyPr>
          <a:lstStyle>
            <a:lvl1pPr marL="0" indent="0" algn="ctr">
              <a:buNone/>
              <a:defRPr sz="2400">
                <a:solidFill>
                  <a:srgbClr val="00557A"/>
                </a:solidFill>
              </a:defRPr>
            </a:lvl1pPr>
            <a:lvl2pPr>
              <a:defRPr>
                <a:solidFill>
                  <a:srgbClr val="00557A"/>
                </a:solidFill>
              </a:defRPr>
            </a:lvl2pPr>
            <a:lvl3pPr>
              <a:defRPr>
                <a:solidFill>
                  <a:srgbClr val="00557A"/>
                </a:solidFill>
              </a:defRPr>
            </a:lvl3pPr>
            <a:lvl4pPr>
              <a:defRPr>
                <a:solidFill>
                  <a:srgbClr val="00557A"/>
                </a:solidFill>
              </a:defRPr>
            </a:lvl4pPr>
            <a:lvl5pPr>
              <a:defRPr>
                <a:solidFill>
                  <a:srgbClr val="00557A"/>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9FDD0CD4-4D87-4642-8B5D-17EF8D4CD881}"/>
              </a:ext>
            </a:extLst>
          </p:cNvPr>
          <p:cNvSpPr/>
          <p:nvPr userDrawn="1"/>
        </p:nvSpPr>
        <p:spPr>
          <a:xfrm>
            <a:off x="3202056" y="1510745"/>
            <a:ext cx="881270" cy="89452"/>
          </a:xfrm>
          <a:prstGeom prst="rect">
            <a:avLst/>
          </a:prstGeom>
          <a:solidFill>
            <a:srgbClr val="26A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F398BCE-51ED-F449-9C44-6A3E1C79E23E}"/>
              </a:ext>
            </a:extLst>
          </p:cNvPr>
          <p:cNvSpPr/>
          <p:nvPr userDrawn="1"/>
        </p:nvSpPr>
        <p:spPr>
          <a:xfrm>
            <a:off x="357809" y="367748"/>
            <a:ext cx="6569765" cy="6162261"/>
          </a:xfrm>
          <a:prstGeom prst="rect">
            <a:avLst/>
          </a:prstGeom>
          <a:noFill/>
          <a:ln w="57150">
            <a:solidFill>
              <a:srgbClr val="005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24696081-777A-7348-AEBA-B65866FE6B98}"/>
              </a:ext>
            </a:extLst>
          </p:cNvPr>
          <p:cNvSpPr>
            <a:spLocks noGrp="1"/>
          </p:cNvSpPr>
          <p:nvPr>
            <p:ph type="pic" sz="quarter" idx="10"/>
          </p:nvPr>
        </p:nvSpPr>
        <p:spPr>
          <a:xfrm>
            <a:off x="7267575" y="0"/>
            <a:ext cx="5946775" cy="6858000"/>
          </a:xfrm>
        </p:spPr>
        <p:txBody>
          <a:bodyPr/>
          <a:lstStyle/>
          <a:p>
            <a:r>
              <a:rPr lang="en-US"/>
              <a:t>Click icon to add picture</a:t>
            </a:r>
            <a:endParaRPr lang="en-US" dirty="0"/>
          </a:p>
        </p:txBody>
      </p:sp>
    </p:spTree>
    <p:extLst>
      <p:ext uri="{BB962C8B-B14F-4D97-AF65-F5344CB8AC3E}">
        <p14:creationId xmlns:p14="http://schemas.microsoft.com/office/powerpoint/2010/main" val="1928926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Idea &amp; Photo -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1013791" y="643417"/>
            <a:ext cx="5257800" cy="688423"/>
          </a:xfrm>
        </p:spPr>
        <p:txBody>
          <a:bodyPr>
            <a:normAutofit/>
          </a:bodyPr>
          <a:lstStyle>
            <a:lvl1pPr algn="ctr">
              <a:defRPr sz="3200">
                <a:solidFill>
                  <a:srgbClr val="00557A"/>
                </a:solidFill>
              </a:defRPr>
            </a:lvl1pPr>
          </a:lstStyle>
          <a:p>
            <a:r>
              <a:rPr lang="en-US" dirty="0"/>
              <a:t>Title</a:t>
            </a:r>
          </a:p>
        </p:txBody>
      </p:sp>
      <p:sp>
        <p:nvSpPr>
          <p:cNvPr id="3" name="Content Placeholder 2">
            <a:extLst>
              <a:ext uri="{FF2B5EF4-FFF2-40B4-BE49-F238E27FC236}">
                <a16:creationId xmlns:a16="http://schemas.microsoft.com/office/drawing/2014/main" id="{D275364B-D83E-A049-8103-7E8BE260FF87}"/>
              </a:ext>
            </a:extLst>
          </p:cNvPr>
          <p:cNvSpPr>
            <a:spLocks noGrp="1"/>
          </p:cNvSpPr>
          <p:nvPr>
            <p:ph idx="1"/>
          </p:nvPr>
        </p:nvSpPr>
        <p:spPr>
          <a:xfrm>
            <a:off x="1013791" y="1825625"/>
            <a:ext cx="5257800" cy="4351338"/>
          </a:xfrm>
        </p:spPr>
        <p:txBody>
          <a:bodyPr>
            <a:normAutofit/>
          </a:bodyPr>
          <a:lstStyle>
            <a:lvl1pPr marL="0" indent="0" algn="ctr">
              <a:buNone/>
              <a:defRPr sz="2400">
                <a:solidFill>
                  <a:srgbClr val="00557A"/>
                </a:solidFill>
              </a:defRPr>
            </a:lvl1pPr>
            <a:lvl2pPr>
              <a:defRPr>
                <a:solidFill>
                  <a:srgbClr val="00557A"/>
                </a:solidFill>
              </a:defRPr>
            </a:lvl2pPr>
            <a:lvl3pPr>
              <a:defRPr>
                <a:solidFill>
                  <a:srgbClr val="00557A"/>
                </a:solidFill>
              </a:defRPr>
            </a:lvl3pPr>
            <a:lvl4pPr>
              <a:defRPr>
                <a:solidFill>
                  <a:srgbClr val="00557A"/>
                </a:solidFill>
              </a:defRPr>
            </a:lvl4pPr>
            <a:lvl5pPr>
              <a:defRPr>
                <a:solidFill>
                  <a:srgbClr val="00557A"/>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9FDD0CD4-4D87-4642-8B5D-17EF8D4CD881}"/>
              </a:ext>
            </a:extLst>
          </p:cNvPr>
          <p:cNvSpPr/>
          <p:nvPr userDrawn="1"/>
        </p:nvSpPr>
        <p:spPr>
          <a:xfrm>
            <a:off x="3202056" y="1510745"/>
            <a:ext cx="881270" cy="89452"/>
          </a:xfrm>
          <a:prstGeom prst="rect">
            <a:avLst/>
          </a:prstGeom>
          <a:solidFill>
            <a:srgbClr val="26A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F398BCE-51ED-F449-9C44-6A3E1C79E23E}"/>
              </a:ext>
            </a:extLst>
          </p:cNvPr>
          <p:cNvSpPr/>
          <p:nvPr userDrawn="1"/>
        </p:nvSpPr>
        <p:spPr>
          <a:xfrm>
            <a:off x="357809" y="367748"/>
            <a:ext cx="6569765" cy="6162261"/>
          </a:xfrm>
          <a:prstGeom prst="rect">
            <a:avLst/>
          </a:prstGeom>
          <a:noFill/>
          <a:ln w="57150">
            <a:solidFill>
              <a:srgbClr val="26A1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a:extLst>
              <a:ext uri="{FF2B5EF4-FFF2-40B4-BE49-F238E27FC236}">
                <a16:creationId xmlns:a16="http://schemas.microsoft.com/office/drawing/2014/main" id="{B7F42146-0200-6548-BA88-028A3CB8DF41}"/>
              </a:ext>
            </a:extLst>
          </p:cNvPr>
          <p:cNvSpPr>
            <a:spLocks noGrp="1"/>
          </p:cNvSpPr>
          <p:nvPr>
            <p:ph type="pic" sz="quarter" idx="10"/>
          </p:nvPr>
        </p:nvSpPr>
        <p:spPr>
          <a:xfrm>
            <a:off x="7267575" y="0"/>
            <a:ext cx="5946775" cy="6858000"/>
          </a:xfrm>
        </p:spPr>
        <p:txBody>
          <a:bodyPr/>
          <a:lstStyle/>
          <a:p>
            <a:r>
              <a:rPr lang="en-US"/>
              <a:t>Click icon to add picture</a:t>
            </a:r>
            <a:endParaRPr lang="en-US" dirty="0"/>
          </a:p>
        </p:txBody>
      </p:sp>
    </p:spTree>
    <p:extLst>
      <p:ext uri="{BB962C8B-B14F-4D97-AF65-F5344CB8AC3E}">
        <p14:creationId xmlns:p14="http://schemas.microsoft.com/office/powerpoint/2010/main" val="167161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Idea &amp; Photo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1013791" y="643417"/>
            <a:ext cx="5257800" cy="688423"/>
          </a:xfrm>
        </p:spPr>
        <p:txBody>
          <a:bodyPr>
            <a:normAutofit/>
          </a:bodyPr>
          <a:lstStyle>
            <a:lvl1pPr algn="ctr">
              <a:defRPr sz="3200">
                <a:solidFill>
                  <a:srgbClr val="00557A"/>
                </a:solidFill>
              </a:defRPr>
            </a:lvl1pPr>
          </a:lstStyle>
          <a:p>
            <a:r>
              <a:rPr lang="en-US" dirty="0"/>
              <a:t>Title</a:t>
            </a:r>
          </a:p>
        </p:txBody>
      </p:sp>
      <p:sp>
        <p:nvSpPr>
          <p:cNvPr id="3" name="Content Placeholder 2">
            <a:extLst>
              <a:ext uri="{FF2B5EF4-FFF2-40B4-BE49-F238E27FC236}">
                <a16:creationId xmlns:a16="http://schemas.microsoft.com/office/drawing/2014/main" id="{D275364B-D83E-A049-8103-7E8BE260FF87}"/>
              </a:ext>
            </a:extLst>
          </p:cNvPr>
          <p:cNvSpPr>
            <a:spLocks noGrp="1"/>
          </p:cNvSpPr>
          <p:nvPr>
            <p:ph idx="1"/>
          </p:nvPr>
        </p:nvSpPr>
        <p:spPr>
          <a:xfrm>
            <a:off x="1013791" y="1825625"/>
            <a:ext cx="5257800" cy="4351338"/>
          </a:xfrm>
        </p:spPr>
        <p:txBody>
          <a:bodyPr>
            <a:normAutofit/>
          </a:bodyPr>
          <a:lstStyle>
            <a:lvl1pPr marL="0" indent="0" algn="ctr">
              <a:buNone/>
              <a:defRPr sz="2400">
                <a:solidFill>
                  <a:srgbClr val="00557A"/>
                </a:solidFill>
              </a:defRPr>
            </a:lvl1pPr>
            <a:lvl2pPr>
              <a:defRPr>
                <a:solidFill>
                  <a:srgbClr val="00557A"/>
                </a:solidFill>
              </a:defRPr>
            </a:lvl2pPr>
            <a:lvl3pPr>
              <a:defRPr>
                <a:solidFill>
                  <a:srgbClr val="00557A"/>
                </a:solidFill>
              </a:defRPr>
            </a:lvl3pPr>
            <a:lvl4pPr>
              <a:defRPr>
                <a:solidFill>
                  <a:srgbClr val="00557A"/>
                </a:solidFill>
              </a:defRPr>
            </a:lvl4pPr>
            <a:lvl5pPr>
              <a:defRPr>
                <a:solidFill>
                  <a:srgbClr val="00557A"/>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9FDD0CD4-4D87-4642-8B5D-17EF8D4CD881}"/>
              </a:ext>
            </a:extLst>
          </p:cNvPr>
          <p:cNvSpPr/>
          <p:nvPr userDrawn="1"/>
        </p:nvSpPr>
        <p:spPr>
          <a:xfrm>
            <a:off x="3202056" y="1510745"/>
            <a:ext cx="881270" cy="89452"/>
          </a:xfrm>
          <a:prstGeom prst="rect">
            <a:avLst/>
          </a:prstGeom>
          <a:solidFill>
            <a:srgbClr val="26A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F398BCE-51ED-F449-9C44-6A3E1C79E23E}"/>
              </a:ext>
            </a:extLst>
          </p:cNvPr>
          <p:cNvSpPr/>
          <p:nvPr userDrawn="1"/>
        </p:nvSpPr>
        <p:spPr>
          <a:xfrm>
            <a:off x="357809" y="367748"/>
            <a:ext cx="6569765" cy="6162261"/>
          </a:xfrm>
          <a:prstGeom prst="rect">
            <a:avLst/>
          </a:prstGeom>
          <a:noFill/>
          <a:ln w="57150">
            <a:solidFill>
              <a:srgbClr val="22B5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9">
            <a:extLst>
              <a:ext uri="{FF2B5EF4-FFF2-40B4-BE49-F238E27FC236}">
                <a16:creationId xmlns:a16="http://schemas.microsoft.com/office/drawing/2014/main" id="{75D75CA0-3BEE-7043-980E-115724761A24}"/>
              </a:ext>
            </a:extLst>
          </p:cNvPr>
          <p:cNvSpPr>
            <a:spLocks noGrp="1"/>
          </p:cNvSpPr>
          <p:nvPr>
            <p:ph type="pic" sz="quarter" idx="10"/>
          </p:nvPr>
        </p:nvSpPr>
        <p:spPr>
          <a:xfrm>
            <a:off x="7267575" y="0"/>
            <a:ext cx="5946775" cy="6858000"/>
          </a:xfrm>
        </p:spPr>
        <p:txBody>
          <a:bodyPr/>
          <a:lstStyle/>
          <a:p>
            <a:r>
              <a:rPr lang="en-US"/>
              <a:t>Click icon to add picture</a:t>
            </a:r>
            <a:endParaRPr lang="en-US" dirty="0"/>
          </a:p>
        </p:txBody>
      </p:sp>
    </p:spTree>
    <p:extLst>
      <p:ext uri="{BB962C8B-B14F-4D97-AF65-F5344CB8AC3E}">
        <p14:creationId xmlns:p14="http://schemas.microsoft.com/office/powerpoint/2010/main" val="160285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Text Overla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3A75B3-31B6-8C41-A01C-327324A09A70}"/>
              </a:ext>
            </a:extLst>
          </p:cNvPr>
          <p:cNvSpPr>
            <a:spLocks noGrp="1"/>
          </p:cNvSpPr>
          <p:nvPr>
            <p:ph type="pic" sz="quarter" idx="10"/>
          </p:nvPr>
        </p:nvSpPr>
        <p:spPr>
          <a:xfrm>
            <a:off x="0" y="0"/>
            <a:ext cx="12192000" cy="6858000"/>
          </a:xfrm>
        </p:spPr>
        <p:txBody>
          <a:bodyPr/>
          <a:lstStyle/>
          <a:p>
            <a:r>
              <a:rPr lang="en-US"/>
              <a:t>Click icon to add picture</a:t>
            </a:r>
          </a:p>
        </p:txBody>
      </p:sp>
      <p:sp>
        <p:nvSpPr>
          <p:cNvPr id="6" name="Rectangle 5">
            <a:extLst>
              <a:ext uri="{FF2B5EF4-FFF2-40B4-BE49-F238E27FC236}">
                <a16:creationId xmlns:a16="http://schemas.microsoft.com/office/drawing/2014/main" id="{7F398BCE-51ED-F449-9C44-6A3E1C79E23E}"/>
              </a:ext>
            </a:extLst>
          </p:cNvPr>
          <p:cNvSpPr/>
          <p:nvPr userDrawn="1"/>
        </p:nvSpPr>
        <p:spPr>
          <a:xfrm>
            <a:off x="388455" y="347870"/>
            <a:ext cx="11415091" cy="6162261"/>
          </a:xfrm>
          <a:prstGeom prst="rect">
            <a:avLst/>
          </a:prstGeom>
          <a:solidFill>
            <a:srgbClr val="FFFFFF">
              <a:alpha val="74902"/>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938696" y="643417"/>
            <a:ext cx="10314609" cy="688423"/>
          </a:xfrm>
        </p:spPr>
        <p:txBody>
          <a:bodyPr>
            <a:normAutofit/>
          </a:bodyPr>
          <a:lstStyle>
            <a:lvl1pPr algn="ctr">
              <a:defRPr sz="3200">
                <a:solidFill>
                  <a:srgbClr val="00557A"/>
                </a:solidFill>
              </a:defRPr>
            </a:lvl1pPr>
          </a:lstStyle>
          <a:p>
            <a:r>
              <a:rPr lang="en-US" dirty="0"/>
              <a:t>Title</a:t>
            </a:r>
          </a:p>
        </p:txBody>
      </p:sp>
      <p:sp>
        <p:nvSpPr>
          <p:cNvPr id="3" name="Content Placeholder 2">
            <a:extLst>
              <a:ext uri="{FF2B5EF4-FFF2-40B4-BE49-F238E27FC236}">
                <a16:creationId xmlns:a16="http://schemas.microsoft.com/office/drawing/2014/main" id="{D275364B-D83E-A049-8103-7E8BE260FF87}"/>
              </a:ext>
            </a:extLst>
          </p:cNvPr>
          <p:cNvSpPr>
            <a:spLocks noGrp="1"/>
          </p:cNvSpPr>
          <p:nvPr>
            <p:ph idx="1"/>
          </p:nvPr>
        </p:nvSpPr>
        <p:spPr>
          <a:xfrm>
            <a:off x="938696" y="1825625"/>
            <a:ext cx="10314609" cy="4351338"/>
          </a:xfrm>
        </p:spPr>
        <p:txBody>
          <a:bodyPr>
            <a:normAutofit/>
          </a:bodyPr>
          <a:lstStyle>
            <a:lvl1pPr marL="0" indent="0" algn="ctr">
              <a:buNone/>
              <a:defRPr sz="2400">
                <a:solidFill>
                  <a:srgbClr val="00557A"/>
                </a:solidFill>
              </a:defRPr>
            </a:lvl1pPr>
            <a:lvl2pPr>
              <a:defRPr>
                <a:solidFill>
                  <a:srgbClr val="00557A"/>
                </a:solidFill>
              </a:defRPr>
            </a:lvl2pPr>
            <a:lvl3pPr>
              <a:defRPr>
                <a:solidFill>
                  <a:srgbClr val="00557A"/>
                </a:solidFill>
              </a:defRPr>
            </a:lvl3pPr>
            <a:lvl4pPr>
              <a:defRPr>
                <a:solidFill>
                  <a:srgbClr val="00557A"/>
                </a:solidFill>
              </a:defRPr>
            </a:lvl4pPr>
            <a:lvl5pPr>
              <a:defRPr>
                <a:solidFill>
                  <a:srgbClr val="00557A"/>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9FDD0CD4-4D87-4642-8B5D-17EF8D4CD881}"/>
              </a:ext>
            </a:extLst>
          </p:cNvPr>
          <p:cNvSpPr/>
          <p:nvPr userDrawn="1"/>
        </p:nvSpPr>
        <p:spPr>
          <a:xfrm>
            <a:off x="5655365" y="1510745"/>
            <a:ext cx="881270" cy="89452"/>
          </a:xfrm>
          <a:prstGeom prst="rect">
            <a:avLst/>
          </a:prstGeom>
          <a:solidFill>
            <a:srgbClr val="26A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13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 Green">
    <p:bg>
      <p:bgPr>
        <a:solidFill>
          <a:srgbClr val="22B57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19D241-1816-2B45-929E-3567C02A1AEB}"/>
              </a:ext>
            </a:extLst>
          </p:cNvPr>
          <p:cNvSpPr/>
          <p:nvPr userDrawn="1"/>
        </p:nvSpPr>
        <p:spPr>
          <a:xfrm>
            <a:off x="1777448" y="662227"/>
            <a:ext cx="8637105" cy="5533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2527852" y="1180131"/>
            <a:ext cx="7136296" cy="3600591"/>
          </a:xfrm>
        </p:spPr>
        <p:txBody>
          <a:bodyPr>
            <a:normAutofit/>
          </a:bodyPr>
          <a:lstStyle>
            <a:lvl1pPr algn="ctr">
              <a:defRPr sz="2400">
                <a:solidFill>
                  <a:srgbClr val="00557A"/>
                </a:solidFill>
              </a:defRPr>
            </a:lvl1pPr>
          </a:lstStyle>
          <a:p>
            <a:r>
              <a:rPr lang="en-US" dirty="0"/>
              <a:t>“Quote”</a:t>
            </a:r>
          </a:p>
        </p:txBody>
      </p:sp>
    </p:spTree>
    <p:extLst>
      <p:ext uri="{BB962C8B-B14F-4D97-AF65-F5344CB8AC3E}">
        <p14:creationId xmlns:p14="http://schemas.microsoft.com/office/powerpoint/2010/main" val="395073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 Dark Blue">
    <p:bg>
      <p:bgPr>
        <a:solidFill>
          <a:srgbClr val="00557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19D241-1816-2B45-929E-3567C02A1AEB}"/>
              </a:ext>
            </a:extLst>
          </p:cNvPr>
          <p:cNvSpPr/>
          <p:nvPr userDrawn="1"/>
        </p:nvSpPr>
        <p:spPr>
          <a:xfrm>
            <a:off x="1777448" y="662227"/>
            <a:ext cx="8637105" cy="5533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B461A-CACC-CD49-8A41-AA9D594805B5}"/>
              </a:ext>
            </a:extLst>
          </p:cNvPr>
          <p:cNvSpPr>
            <a:spLocks noGrp="1"/>
          </p:cNvSpPr>
          <p:nvPr>
            <p:ph type="title" hasCustomPrompt="1"/>
          </p:nvPr>
        </p:nvSpPr>
        <p:spPr>
          <a:xfrm>
            <a:off x="2527852" y="1180131"/>
            <a:ext cx="7136296" cy="3600591"/>
          </a:xfrm>
        </p:spPr>
        <p:txBody>
          <a:bodyPr>
            <a:normAutofit/>
          </a:bodyPr>
          <a:lstStyle>
            <a:lvl1pPr algn="ctr">
              <a:defRPr sz="2400">
                <a:solidFill>
                  <a:srgbClr val="00557A"/>
                </a:solidFill>
              </a:defRPr>
            </a:lvl1pPr>
          </a:lstStyle>
          <a:p>
            <a:r>
              <a:rPr lang="en-US" dirty="0"/>
              <a:t>“Quote”</a:t>
            </a:r>
          </a:p>
        </p:txBody>
      </p:sp>
    </p:spTree>
    <p:extLst>
      <p:ext uri="{BB962C8B-B14F-4D97-AF65-F5344CB8AC3E}">
        <p14:creationId xmlns:p14="http://schemas.microsoft.com/office/powerpoint/2010/main" val="268028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D9215-91B1-3E48-B646-B3A14AAFE0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CF61C5-E48E-C04B-9D71-B88B984A9D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592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70" r:id="rId7"/>
    <p:sldLayoutId id="2147483664" r:id="rId8"/>
    <p:sldLayoutId id="2147483665" r:id="rId9"/>
    <p:sldLayoutId id="2147483666" r:id="rId10"/>
    <p:sldLayoutId id="2147483651" r:id="rId11"/>
    <p:sldLayoutId id="2147483669" r:id="rId12"/>
    <p:sldLayoutId id="2147483668" r:id="rId13"/>
    <p:sldLayoutId id="2147483667" r:id="rId14"/>
    <p:sldLayoutId id="2147483671" r:id="rId15"/>
  </p:sldLayoutIdLst>
  <p:txStyles>
    <p:titleStyle>
      <a:lvl1pPr algn="l" defTabSz="914400" rtl="0" eaLnBrk="1" latinLnBrk="0" hangingPunct="1">
        <a:lnSpc>
          <a:spcPct val="90000"/>
        </a:lnSpc>
        <a:spcBef>
          <a:spcPct val="0"/>
        </a:spcBef>
        <a:buNone/>
        <a:defRPr sz="4400" kern="1200">
          <a:solidFill>
            <a:srgbClr val="00557A"/>
          </a:solidFill>
          <a:latin typeface="Museo Slab 500"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57A"/>
          </a:solidFill>
          <a:latin typeface="Halis R Book"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57A"/>
          </a:solidFill>
          <a:latin typeface="Halis R Book"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57A"/>
          </a:solidFill>
          <a:latin typeface="Halis R Book"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57A"/>
          </a:solidFill>
          <a:latin typeface="Halis R Book"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57A"/>
          </a:solidFill>
          <a:latin typeface="Halis R Book"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dentist-dental-tooth-health-2351844/" TargetMode="External"/><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archives.gov/veterans/military-service-records/index.html"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120360673@N04/13290844495" TargetMode="External"/><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osc.state.ny.us/sites/default/files/retirement/documents/pdf/2019-10/rs4531.pdf" TargetMode="External"/><Relationship Id="rId2" Type="http://schemas.openxmlformats.org/officeDocument/2006/relationships/hyperlink" Target="https://www.osc.state.ny.us/sites/default/files/retirement/documents/pdf/2018-06/rs6370.pdf" TargetMode="External"/><Relationship Id="rId1" Type="http://schemas.openxmlformats.org/officeDocument/2006/relationships/slideLayout" Target="../slideLayouts/slideLayout2.xml"/><Relationship Id="rId4" Type="http://schemas.openxmlformats.org/officeDocument/2006/relationships/hyperlink" Target="https://www.osc.state.ny.us/retirement/retirees/taxes-and-your-pensio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atisfyingretirement.blogspot.com/2013/11/retirement-advice-how-is-retirement.html" TargetMode="External"/><Relationship Id="rId2" Type="http://schemas.openxmlformats.org/officeDocument/2006/relationships/image" Target="../media/image16.jpg"/><Relationship Id="rId1" Type="http://schemas.openxmlformats.org/officeDocument/2006/relationships/slideLayout" Target="../slideLayouts/slideLayout10.xml"/><Relationship Id="rId4" Type="http://schemas.openxmlformats.org/officeDocument/2006/relationships/hyperlink" Target="https://creativecommons.org/licenses/by-nd/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s://web.osc.state.ny.us/retire/sign-in.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osc.state.ny.us/retirement/members/member-annual-statement" TargetMode="Externa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www.finsmes.com/2019/03/national-councils-begin-getting-behind-employer-sponsored-retirement-plan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tisfyingretirement.blogspot.com/" TargetMode="External"/><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hyperlink" Target="https://creativecommons.org/licenses/by-nd/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knowthymoney.com/2015/08/e-commerce-payment-gateway-study.html" TargetMode="External"/><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atisfyingretirement.blogspot.com/2018/06/worst-mistakes-in-retirement.html" TargetMode="External"/><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hyperlink" Target="https://creativecommons.org/licenses/by-nd/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osc.state.ny.us/retirement/members/estimate-your-pension" TargetMode="Externa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hyperlink" Target="https://www.osc.state.ny.us/sites/default/files/retirement/documents/pdf/2019-05/rs6030.pdf" TargetMode="External"/><Relationship Id="rId2" Type="http://schemas.openxmlformats.org/officeDocument/2006/relationships/hyperlink" Target="https://www.osc.state.ny.us/retirement/contact-us"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rawpixel.com/search/heart" TargetMode="External"/><Relationship Id="rId2" Type="http://schemas.openxmlformats.org/officeDocument/2006/relationships/image" Target="../media/image13.1"/><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BF05-E940-924D-BDC1-2EA8FBA3AE58}"/>
              </a:ext>
            </a:extLst>
          </p:cNvPr>
          <p:cNvSpPr>
            <a:spLocks noGrp="1"/>
          </p:cNvSpPr>
          <p:nvPr>
            <p:ph type="ctrTitle"/>
          </p:nvPr>
        </p:nvSpPr>
        <p:spPr>
          <a:xfrm>
            <a:off x="1177787" y="1639955"/>
            <a:ext cx="5227983" cy="1371600"/>
          </a:xfrm>
        </p:spPr>
        <p:txBody>
          <a:bodyPr>
            <a:normAutofit/>
          </a:bodyPr>
          <a:lstStyle/>
          <a:p>
            <a:r>
              <a:rPr lang="en-US" dirty="0"/>
              <a:t>Let’s Talk Retirement</a:t>
            </a:r>
          </a:p>
        </p:txBody>
      </p:sp>
    </p:spTree>
    <p:extLst>
      <p:ext uri="{BB962C8B-B14F-4D97-AF65-F5344CB8AC3E}">
        <p14:creationId xmlns:p14="http://schemas.microsoft.com/office/powerpoint/2010/main" val="304954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FEEA6B-352D-9166-F1E5-E7CB80E42AC0}"/>
              </a:ext>
            </a:extLst>
          </p:cNvPr>
          <p:cNvSpPr txBox="1">
            <a:spLocks/>
          </p:cNvSpPr>
          <p:nvPr/>
        </p:nvSpPr>
        <p:spPr>
          <a:xfrm>
            <a:off x="460695" y="620785"/>
            <a:ext cx="10515600" cy="55605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57A"/>
                </a:solidFill>
                <a:latin typeface="Halis R Book"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57A"/>
                </a:solidFill>
                <a:latin typeface="Halis R Book"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57A"/>
                </a:solidFill>
                <a:latin typeface="Halis R Book"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57A"/>
                </a:solidFill>
                <a:latin typeface="Halis R Book"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57A"/>
                </a:solidFill>
                <a:latin typeface="Halis R Book"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500"/>
              </a:spcBef>
              <a:buFont typeface="Arial" panose="020B0604020202020204" pitchFamily="34" charset="0"/>
              <a:buNone/>
            </a:pPr>
            <a:r>
              <a:rPr lang="en-US" sz="1800" b="1" i="1" kern="0" dirty="0">
                <a:latin typeface="+mj-lt"/>
                <a:ea typeface="Times New Roman" panose="02020603050405020304" pitchFamily="18" charset="0"/>
                <a:cs typeface="Times New Roman" panose="02020603050405020304" pitchFamily="18" charset="0"/>
              </a:rPr>
              <a:t>Dental Insurance</a:t>
            </a:r>
            <a:endParaRPr lang="en-US" sz="1800" b="1" i="1" kern="100" dirty="0">
              <a:latin typeface="+mj-lt"/>
              <a:ea typeface="Calibri" panose="020F0502020204030204" pitchFamily="34" charset="0"/>
              <a:cs typeface="Times New Roman" panose="02020603050405020304" pitchFamily="18" charset="0"/>
            </a:endParaRPr>
          </a:p>
          <a:p>
            <a:pPr marL="0" indent="0">
              <a:spcBef>
                <a:spcPts val="750"/>
              </a:spcBef>
              <a:spcAft>
                <a:spcPts val="750"/>
              </a:spcAft>
              <a:buFont typeface="Arial" panose="020B0604020202020204" pitchFamily="34" charset="0"/>
              <a:buNone/>
            </a:pPr>
            <a:r>
              <a:rPr lang="en-US" sz="1600" dirty="0"/>
              <a:t>You will no longer be eligible for dental insurance. </a:t>
            </a:r>
          </a:p>
          <a:p>
            <a:pPr>
              <a:spcBef>
                <a:spcPts val="750"/>
              </a:spcBef>
              <a:spcAft>
                <a:spcPts val="750"/>
              </a:spcAft>
              <a:buFont typeface="Wingdings" panose="05000000000000000000" pitchFamily="2" charset="2"/>
              <a:buChar char="Ø"/>
            </a:pPr>
            <a:r>
              <a:rPr lang="en-US" sz="1600" dirty="0"/>
              <a:t>Under the COBRA law, you will be offered continued dental coverage through CSEA or Guardian by paying the full premium.</a:t>
            </a:r>
          </a:p>
          <a:p>
            <a:pPr>
              <a:spcBef>
                <a:spcPts val="750"/>
              </a:spcBef>
              <a:spcAft>
                <a:spcPts val="750"/>
              </a:spcAft>
              <a:buFont typeface="Wingdings" panose="05000000000000000000" pitchFamily="2" charset="2"/>
              <a:buChar char="Ø"/>
            </a:pPr>
            <a:r>
              <a:rPr lang="en-US" sz="1600" dirty="0"/>
              <a:t>If you do not wish continuation of coverage, your dental insurance will end on the last day of the month you retire. </a:t>
            </a:r>
          </a:p>
          <a:p>
            <a:pPr>
              <a:spcBef>
                <a:spcPts val="750"/>
              </a:spcBef>
              <a:spcAft>
                <a:spcPts val="750"/>
              </a:spcAft>
              <a:buFont typeface="Wingdings" panose="05000000000000000000" pitchFamily="2" charset="2"/>
              <a:buChar char="Ø"/>
            </a:pPr>
            <a:r>
              <a:rPr lang="en-US" sz="1600" dirty="0"/>
              <a:t>If applicable, a refund will be processed for any dental deductions taken in error.</a:t>
            </a:r>
          </a:p>
          <a:p>
            <a:pPr marL="0" indent="0">
              <a:spcBef>
                <a:spcPts val="1500"/>
              </a:spcBef>
              <a:spcAft>
                <a:spcPts val="750"/>
              </a:spcAft>
              <a:buNone/>
            </a:pPr>
            <a:r>
              <a:rPr lang="en-US" sz="1800" b="1" i="1" kern="0" dirty="0">
                <a:latin typeface="+mj-lt"/>
                <a:cs typeface="Times New Roman" panose="02020603050405020304" pitchFamily="18" charset="0"/>
              </a:rPr>
              <a:t>Other Insurance</a:t>
            </a:r>
          </a:p>
          <a:p>
            <a:pPr marL="0" indent="0">
              <a:spcBef>
                <a:spcPts val="750"/>
              </a:spcBef>
              <a:spcAft>
                <a:spcPts val="750"/>
              </a:spcAft>
              <a:buNone/>
            </a:pPr>
            <a:r>
              <a:rPr lang="en-US" sz="1600" dirty="0"/>
              <a:t>You will need to notify Aflac or Pearl Carroll of your retirement. </a:t>
            </a:r>
          </a:p>
          <a:p>
            <a:pPr marL="0" indent="0">
              <a:spcBef>
                <a:spcPts val="1500"/>
              </a:spcBef>
              <a:spcAft>
                <a:spcPts val="750"/>
              </a:spcAft>
              <a:buNone/>
            </a:pPr>
            <a:r>
              <a:rPr lang="en-US" sz="1800" b="1" i="1" kern="0" dirty="0">
                <a:latin typeface="+mj-lt"/>
                <a:cs typeface="Times New Roman" panose="02020603050405020304" pitchFamily="18" charset="0"/>
              </a:rPr>
              <a:t>As a Retiree</a:t>
            </a:r>
          </a:p>
          <a:p>
            <a:pPr marL="0" indent="0">
              <a:spcBef>
                <a:spcPts val="1500"/>
              </a:spcBef>
              <a:spcAft>
                <a:spcPts val="750"/>
              </a:spcAft>
              <a:buNone/>
            </a:pPr>
            <a:r>
              <a:rPr lang="en-US" sz="1600" dirty="0"/>
              <a:t>Lewis County </a:t>
            </a:r>
            <a:r>
              <a:rPr lang="en-US" sz="1600" i="1" dirty="0">
                <a:effectLst>
                  <a:outerShdw blurRad="38100" dist="38100" dir="2700000" algn="tl">
                    <a:srgbClr val="000000">
                      <a:alpha val="43137"/>
                    </a:srgbClr>
                  </a:outerShdw>
                </a:effectLst>
              </a:rPr>
              <a:t>requires </a:t>
            </a:r>
            <a:r>
              <a:rPr lang="en-US" sz="1600" dirty="0"/>
              <a:t>that you and your dependents sign up for </a:t>
            </a:r>
            <a:r>
              <a:rPr lang="en-US" sz="1600" b="1" dirty="0"/>
              <a:t>both Part A &amp; Part B </a:t>
            </a:r>
            <a:r>
              <a:rPr lang="en-US" sz="1600" dirty="0"/>
              <a:t>of Medicare when eligible (usually at age 65). If you do not enroll in Part B, you will be subject to penalties. </a:t>
            </a:r>
            <a:endParaRPr lang="en-US" sz="1600" i="1" dirty="0">
              <a:effectLst>
                <a:outerShdw blurRad="38100" dist="38100" dir="2700000" algn="tl">
                  <a:srgbClr val="000000">
                    <a:alpha val="43137"/>
                  </a:srgbClr>
                </a:outerShdw>
              </a:effectLst>
            </a:endParaRPr>
          </a:p>
        </p:txBody>
      </p:sp>
      <p:pic>
        <p:nvPicPr>
          <p:cNvPr id="12" name="Picture 11" descr="Diagram&#10;&#10;Description automatically generated">
            <a:extLst>
              <a:ext uri="{FF2B5EF4-FFF2-40B4-BE49-F238E27FC236}">
                <a16:creationId xmlns:a16="http://schemas.microsoft.com/office/drawing/2014/main" id="{69C6F04D-5CFB-9EFA-4769-566098AF48E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68836" y="2347765"/>
            <a:ext cx="2162469" cy="2162469"/>
          </a:xfrm>
          <a:prstGeom prst="rect">
            <a:avLst/>
          </a:prstGeom>
        </p:spPr>
      </p:pic>
    </p:spTree>
    <p:extLst>
      <p:ext uri="{BB962C8B-B14F-4D97-AF65-F5344CB8AC3E}">
        <p14:creationId xmlns:p14="http://schemas.microsoft.com/office/powerpoint/2010/main" val="1057455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8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87" name="Freeform: Shape 8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8" name="Freeform: Shape 8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9" name="Freeform: Shape 8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0" name="Freeform: Shape 8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1" name="Freeform: Shape 9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 name="Freeform: Shape 9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3" name="Freeform: Shape 9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2516695-003D-8C04-BEFA-BE6736C4D16E}"/>
              </a:ext>
            </a:extLst>
          </p:cNvPr>
          <p:cNvSpPr>
            <a:spLocks noGrp="1"/>
          </p:cNvSpPr>
          <p:nvPr>
            <p:ph type="title"/>
          </p:nvPr>
        </p:nvSpPr>
        <p:spPr>
          <a:xfrm>
            <a:off x="786385" y="841248"/>
            <a:ext cx="5129600" cy="5340097"/>
          </a:xfrm>
        </p:spPr>
        <p:txBody>
          <a:bodyPr vert="horz" lIns="91440" tIns="45720" rIns="91440" bIns="45720" rtlCol="0" anchor="ctr">
            <a:normAutofit/>
          </a:bodyPr>
          <a:lstStyle/>
          <a:p>
            <a:pPr algn="l"/>
            <a:r>
              <a:rPr lang="en-US" sz="4800" kern="1200">
                <a:solidFill>
                  <a:schemeClr val="bg1"/>
                </a:solidFill>
                <a:latin typeface="+mj-lt"/>
                <a:ea typeface="+mj-ea"/>
                <a:cs typeface="+mj-cs"/>
              </a:rPr>
              <a:t>6 Months Before You Retire</a:t>
            </a:r>
          </a:p>
        </p:txBody>
      </p:sp>
      <p:sp>
        <p:nvSpPr>
          <p:cNvPr id="3" name="Content Placeholder 2">
            <a:extLst>
              <a:ext uri="{FF2B5EF4-FFF2-40B4-BE49-F238E27FC236}">
                <a16:creationId xmlns:a16="http://schemas.microsoft.com/office/drawing/2014/main" id="{5A9C5527-CFFD-3DDB-B557-E23A44588154}"/>
              </a:ext>
            </a:extLst>
          </p:cNvPr>
          <p:cNvSpPr>
            <a:spLocks noGrp="1"/>
          </p:cNvSpPr>
          <p:nvPr>
            <p:ph idx="1"/>
          </p:nvPr>
        </p:nvSpPr>
        <p:spPr>
          <a:xfrm>
            <a:off x="6464410" y="841247"/>
            <a:ext cx="4484536" cy="5340097"/>
          </a:xfrm>
        </p:spPr>
        <p:txBody>
          <a:bodyPr vert="horz" lIns="91440" tIns="45720" rIns="91440" bIns="45720" rtlCol="0" anchor="ctr">
            <a:normAutofit/>
          </a:bodyPr>
          <a:lstStyle/>
          <a:p>
            <a:pPr algn="l"/>
            <a:r>
              <a:rPr lang="en-US" sz="1500" dirty="0">
                <a:solidFill>
                  <a:schemeClr val="tx2"/>
                </a:solidFill>
                <a:effectLst/>
                <a:latin typeface="+mn-lt"/>
              </a:rPr>
              <a:t>Locate proof of your birth date</a:t>
            </a:r>
          </a:p>
          <a:p>
            <a:pPr algn="l"/>
            <a:r>
              <a:rPr lang="en-US" sz="1500" dirty="0" err="1">
                <a:solidFill>
                  <a:schemeClr val="tx2"/>
                </a:solidFill>
                <a:latin typeface="+mn-lt"/>
              </a:rPr>
              <a:t>NYSRLS</a:t>
            </a:r>
            <a:r>
              <a:rPr lang="en-US" sz="1500" dirty="0">
                <a:solidFill>
                  <a:schemeClr val="tx2"/>
                </a:solidFill>
                <a:latin typeface="+mn-lt"/>
              </a:rPr>
              <a:t> will need proof of your birth date before any benefits can be paid. If you do not have proof readily available, now is the time to hunt it down or arrange to get a replacement.</a:t>
            </a:r>
          </a:p>
          <a:p>
            <a:pPr algn="l"/>
            <a:r>
              <a:rPr lang="en-US" sz="1500" dirty="0">
                <a:solidFill>
                  <a:schemeClr val="tx2"/>
                </a:solidFill>
                <a:latin typeface="+mn-lt"/>
              </a:rPr>
              <a:t>In most cases, a photocopy of your proof of date of birth will be acceptable. You can submit it when you submit your online or paper retirement application. (see 3 Months – 15 Days Before You Retire, below, for instructions on how to file for retirement). If you send us the original, we will return it to you. Acceptable documents include your:</a:t>
            </a:r>
          </a:p>
          <a:p>
            <a:pPr indent="-228600" algn="l">
              <a:buFont typeface="Arial" panose="020B0604020202020204" pitchFamily="34" charset="0"/>
              <a:buChar char="•"/>
            </a:pPr>
            <a:endParaRPr lang="en-US" sz="1500" dirty="0">
              <a:solidFill>
                <a:schemeClr val="tx2"/>
              </a:solidFill>
              <a:latin typeface="+mn-lt"/>
            </a:endParaRPr>
          </a:p>
          <a:p>
            <a:pPr marL="514350" marR="0" lvl="0" indent="-285750" algn="l">
              <a:spcBef>
                <a:spcPts val="0"/>
              </a:spcBef>
              <a:spcAft>
                <a:spcPts val="0"/>
              </a:spcAft>
              <a:buSzPts val="1000"/>
              <a:buFont typeface="Wingdings" panose="05000000000000000000" pitchFamily="2" charset="2"/>
              <a:buChar char="Ø"/>
              <a:tabLst>
                <a:tab pos="457200" algn="l"/>
              </a:tabLst>
            </a:pPr>
            <a:r>
              <a:rPr lang="en-US" sz="1500" dirty="0">
                <a:solidFill>
                  <a:schemeClr val="tx2"/>
                </a:solidFill>
                <a:effectLst/>
                <a:latin typeface="+mn-lt"/>
              </a:rPr>
              <a:t>Birth certificate</a:t>
            </a:r>
          </a:p>
          <a:p>
            <a:pPr marL="514350" marR="0" lvl="0" indent="-285750" algn="l">
              <a:spcBef>
                <a:spcPts val="0"/>
              </a:spcBef>
              <a:spcAft>
                <a:spcPts val="0"/>
              </a:spcAft>
              <a:buSzPts val="1000"/>
              <a:buFont typeface="Wingdings" panose="05000000000000000000" pitchFamily="2" charset="2"/>
              <a:buChar char="Ø"/>
              <a:tabLst>
                <a:tab pos="457200" algn="l"/>
              </a:tabLst>
            </a:pPr>
            <a:r>
              <a:rPr lang="en-US" sz="1500" dirty="0">
                <a:solidFill>
                  <a:schemeClr val="tx2"/>
                </a:solidFill>
                <a:effectLst/>
                <a:latin typeface="+mn-lt"/>
              </a:rPr>
              <a:t>New York State driver’s license</a:t>
            </a:r>
          </a:p>
          <a:p>
            <a:pPr marL="514350" marR="0" lvl="0" indent="-285750" algn="l">
              <a:spcBef>
                <a:spcPts val="0"/>
              </a:spcBef>
              <a:spcAft>
                <a:spcPts val="0"/>
              </a:spcAft>
              <a:buSzPts val="1000"/>
              <a:buFont typeface="Wingdings" panose="05000000000000000000" pitchFamily="2" charset="2"/>
              <a:buChar char="Ø"/>
              <a:tabLst>
                <a:tab pos="457200" algn="l"/>
              </a:tabLst>
            </a:pPr>
            <a:r>
              <a:rPr lang="en-US" sz="1500" dirty="0">
                <a:solidFill>
                  <a:schemeClr val="tx2"/>
                </a:solidFill>
                <a:effectLst/>
                <a:latin typeface="+mn-lt"/>
              </a:rPr>
              <a:t>Passport or passport card</a:t>
            </a:r>
          </a:p>
          <a:p>
            <a:pPr marL="514350" marR="0" lvl="0" indent="-285750" algn="l">
              <a:spcBef>
                <a:spcPts val="0"/>
              </a:spcBef>
              <a:spcAft>
                <a:spcPts val="0"/>
              </a:spcAft>
              <a:buSzPts val="1000"/>
              <a:buFont typeface="Wingdings" panose="05000000000000000000" pitchFamily="2" charset="2"/>
              <a:buChar char="Ø"/>
              <a:tabLst>
                <a:tab pos="457200" algn="l"/>
              </a:tabLst>
            </a:pPr>
            <a:r>
              <a:rPr lang="en-US" sz="1500" dirty="0">
                <a:solidFill>
                  <a:schemeClr val="tx2"/>
                </a:solidFill>
                <a:effectLst/>
                <a:latin typeface="+mn-lt"/>
              </a:rPr>
              <a:t>Marriage Certificate, if it shows your age on a given date or the date of birth</a:t>
            </a:r>
          </a:p>
          <a:p>
            <a:pPr marL="514350" marR="0" lvl="0" indent="-285750" algn="l">
              <a:spcBef>
                <a:spcPts val="0"/>
              </a:spcBef>
              <a:spcAft>
                <a:spcPts val="0"/>
              </a:spcAft>
              <a:buSzPts val="1000"/>
              <a:buFont typeface="Wingdings" panose="05000000000000000000" pitchFamily="2" charset="2"/>
              <a:buChar char="Ø"/>
              <a:tabLst>
                <a:tab pos="457200" algn="l"/>
              </a:tabLst>
            </a:pPr>
            <a:r>
              <a:rPr lang="en-US" sz="1500" dirty="0">
                <a:solidFill>
                  <a:schemeClr val="tx2"/>
                </a:solidFill>
                <a:effectLst/>
                <a:latin typeface="+mn-lt"/>
              </a:rPr>
              <a:t>Baptismal certificate</a:t>
            </a:r>
          </a:p>
          <a:p>
            <a:pPr marL="514350" marR="0" lvl="0" indent="-285750" algn="l">
              <a:spcBef>
                <a:spcPts val="0"/>
              </a:spcBef>
              <a:spcAft>
                <a:spcPts val="0"/>
              </a:spcAft>
              <a:buSzPts val="1000"/>
              <a:buFont typeface="Wingdings" panose="05000000000000000000" pitchFamily="2" charset="2"/>
              <a:buChar char="Ø"/>
              <a:tabLst>
                <a:tab pos="457200" algn="l"/>
              </a:tabLst>
            </a:pPr>
            <a:r>
              <a:rPr lang="en-US" sz="1500" u="sng" dirty="0">
                <a:solidFill>
                  <a:schemeClr val="tx2"/>
                </a:solidFill>
                <a:effectLst/>
                <a:latin typeface="+mn-lt"/>
                <a:hlinkClick r:id="rId2">
                  <a:extLst>
                    <a:ext uri="{A12FA001-AC4F-418D-AE19-62706E023703}">
                      <ahyp:hlinkClr xmlns:ahyp="http://schemas.microsoft.com/office/drawing/2018/hyperlinkcolor" val="tx"/>
                    </a:ext>
                  </a:extLst>
                </a:hlinkClick>
              </a:rPr>
              <a:t>Certificate of Release or Discharge from Active Duty (DD-214)</a:t>
            </a:r>
            <a:endParaRPr lang="en-US" sz="1500" dirty="0">
              <a:solidFill>
                <a:schemeClr val="tx2"/>
              </a:solidFill>
              <a:effectLst/>
              <a:latin typeface="+mn-lt"/>
            </a:endParaRPr>
          </a:p>
          <a:p>
            <a:pPr marL="514350" marR="0" lvl="0" indent="-285750" algn="l">
              <a:spcBef>
                <a:spcPts val="0"/>
              </a:spcBef>
              <a:spcAft>
                <a:spcPts val="0"/>
              </a:spcAft>
              <a:buSzPts val="1000"/>
              <a:buFont typeface="Wingdings" panose="05000000000000000000" pitchFamily="2" charset="2"/>
              <a:buChar char="Ø"/>
              <a:tabLst>
                <a:tab pos="457200" algn="l"/>
              </a:tabLst>
            </a:pPr>
            <a:r>
              <a:rPr lang="en-US" sz="1500" dirty="0">
                <a:solidFill>
                  <a:schemeClr val="tx2"/>
                </a:solidFill>
                <a:effectLst/>
                <a:latin typeface="+mn-lt"/>
              </a:rPr>
              <a:t>Naturalization papers</a:t>
            </a:r>
          </a:p>
          <a:p>
            <a:pPr indent="-228600" algn="l">
              <a:buFont typeface="Arial" panose="020B0604020202020204" pitchFamily="34" charset="0"/>
              <a:buChar char="•"/>
            </a:pPr>
            <a:endParaRPr lang="en-US" sz="1500" dirty="0">
              <a:solidFill>
                <a:schemeClr val="tx2"/>
              </a:solidFill>
              <a:effectLst/>
              <a:latin typeface="+mn-lt"/>
            </a:endParaRPr>
          </a:p>
        </p:txBody>
      </p:sp>
    </p:spTree>
    <p:extLst>
      <p:ext uri="{BB962C8B-B14F-4D97-AF65-F5344CB8AC3E}">
        <p14:creationId xmlns:p14="http://schemas.microsoft.com/office/powerpoint/2010/main" val="2995159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5A548-8BCF-52A2-69EC-28240B02AEF1}"/>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pPr algn="l"/>
            <a:r>
              <a:rPr lang="en-US" sz="5400">
                <a:solidFill>
                  <a:schemeClr val="tx1"/>
                </a:solidFill>
                <a:latin typeface="+mj-lt"/>
              </a:rPr>
              <a:t>3 Months-15 Days Before You Retire</a:t>
            </a:r>
            <a:endParaRPr lang="en-US" sz="5400" dirty="0">
              <a:solidFill>
                <a:schemeClr val="tx1"/>
              </a:solidFill>
              <a:latin typeface="+mj-lt"/>
            </a:endParaRP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938BE1-D203-80DC-3EEC-27EE03867C0F}"/>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1700" dirty="0">
                <a:solidFill>
                  <a:schemeClr val="accent1"/>
                </a:solidFill>
                <a:latin typeface="+mn-lt"/>
              </a:rPr>
              <a:t>File for Retirement</a:t>
            </a:r>
          </a:p>
          <a:p>
            <a:pPr algn="l"/>
            <a:r>
              <a:rPr lang="en-US" sz="1700" dirty="0">
                <a:solidFill>
                  <a:schemeClr val="accent1"/>
                </a:solidFill>
                <a:latin typeface="+mn-lt"/>
              </a:rPr>
              <a:t>Most members are eligible to file a retirement application between 15 to 90 days before their retirement date. The fastest way to file is through your Retirement Online account. With Retirement Online, you can upload all your retirement-related documents as you step through the application process. When filling out your application, be sure to list all public employment, and note if you’ve been a member of another public retirement system in New York State.</a:t>
            </a:r>
          </a:p>
          <a:p>
            <a:pPr algn="l"/>
            <a:r>
              <a:rPr lang="en-US" sz="1700" dirty="0">
                <a:solidFill>
                  <a:schemeClr val="accent1"/>
                </a:solidFill>
                <a:latin typeface="+mn-lt"/>
              </a:rPr>
              <a:t>You can also get a paper Application for Service Retirement (RS6037) from the </a:t>
            </a:r>
            <a:r>
              <a:rPr lang="en-US" sz="1700" dirty="0" err="1">
                <a:solidFill>
                  <a:schemeClr val="accent1"/>
                </a:solidFill>
                <a:latin typeface="+mn-lt"/>
              </a:rPr>
              <a:t>NYSLRS</a:t>
            </a:r>
            <a:r>
              <a:rPr lang="en-US" sz="1700" dirty="0">
                <a:solidFill>
                  <a:schemeClr val="accent1"/>
                </a:solidFill>
                <a:latin typeface="+mn-lt"/>
              </a:rPr>
              <a:t> website, from your employer, or by the New York Retirement System.</a:t>
            </a:r>
          </a:p>
          <a:p>
            <a:pPr algn="l"/>
            <a:r>
              <a:rPr lang="en-US" sz="1700" dirty="0">
                <a:solidFill>
                  <a:schemeClr val="accent1"/>
                </a:solidFill>
                <a:latin typeface="+mn-lt"/>
              </a:rPr>
              <a:t>Your application is a legal document, so, if you submit a paper retirement application, you must sign it and have your signature notarized.</a:t>
            </a:r>
          </a:p>
          <a:p>
            <a:pPr indent="-228600" algn="l">
              <a:buFont typeface="Arial" panose="020B0604020202020204" pitchFamily="34" charset="0"/>
              <a:buChar char="•"/>
            </a:pPr>
            <a:endParaRPr lang="en-US" sz="1700" dirty="0">
              <a:solidFill>
                <a:schemeClr val="tx1"/>
              </a:solidFill>
              <a:latin typeface="+mn-lt"/>
            </a:endParaRPr>
          </a:p>
        </p:txBody>
      </p:sp>
      <p:pic>
        <p:nvPicPr>
          <p:cNvPr id="10" name="Picture 9">
            <a:extLst>
              <a:ext uri="{FF2B5EF4-FFF2-40B4-BE49-F238E27FC236}">
                <a16:creationId xmlns:a16="http://schemas.microsoft.com/office/drawing/2014/main" id="{11717411-7961-3A51-61D0-EB83B4C9DD4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795" r="-3" b="-3"/>
          <a:stretch/>
        </p:blipFill>
        <p:spPr>
          <a:xfrm>
            <a:off x="7675658" y="2093976"/>
            <a:ext cx="3941064" cy="4096512"/>
          </a:xfrm>
          <a:prstGeom prst="rect">
            <a:avLst/>
          </a:prstGeom>
        </p:spPr>
      </p:pic>
      <p:sp>
        <p:nvSpPr>
          <p:cNvPr id="9" name="TextBox 8">
            <a:extLst>
              <a:ext uri="{FF2B5EF4-FFF2-40B4-BE49-F238E27FC236}">
                <a16:creationId xmlns:a16="http://schemas.microsoft.com/office/drawing/2014/main" id="{7F6B0CC4-6804-E00D-156E-DC1F53FC3CDA}"/>
              </a:ext>
            </a:extLst>
          </p:cNvPr>
          <p:cNvSpPr txBox="1"/>
          <p:nvPr/>
        </p:nvSpPr>
        <p:spPr>
          <a:xfrm>
            <a:off x="8982668" y="5990433"/>
            <a:ext cx="263405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120360673@N04/1329084449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44575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5C012D4-0FE3-7B91-E977-957C6372F948}"/>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Choosing How Your Pension is Paid</a:t>
            </a:r>
          </a:p>
        </p:txBody>
      </p:sp>
      <p:sp>
        <p:nvSpPr>
          <p:cNvPr id="4" name="Content Placeholder 3">
            <a:extLst>
              <a:ext uri="{FF2B5EF4-FFF2-40B4-BE49-F238E27FC236}">
                <a16:creationId xmlns:a16="http://schemas.microsoft.com/office/drawing/2014/main" id="{7BE547D7-22D2-4199-C7E8-0FF9919E1419}"/>
              </a:ext>
            </a:extLst>
          </p:cNvPr>
          <p:cNvSpPr>
            <a:spLocks noGrp="1"/>
          </p:cNvSpPr>
          <p:nvPr>
            <p:ph idx="1"/>
          </p:nvPr>
        </p:nvSpPr>
        <p:spPr>
          <a:xfrm>
            <a:off x="1371599" y="2318197"/>
            <a:ext cx="9724031" cy="3683358"/>
          </a:xfrm>
        </p:spPr>
        <p:txBody>
          <a:bodyPr anchor="ctr">
            <a:normAutofit/>
          </a:bodyPr>
          <a:lstStyle/>
          <a:p>
            <a:pPr marL="0" indent="0">
              <a:buNone/>
            </a:pPr>
            <a:r>
              <a:rPr lang="en-US" sz="2000" kern="0" dirty="0">
                <a:effectLst/>
                <a:latin typeface="Times New Roman" panose="02020603050405020304" pitchFamily="18" charset="0"/>
                <a:ea typeface="Times New Roman" panose="02020603050405020304" pitchFamily="18" charset="0"/>
              </a:rPr>
              <a:t>You will have to make a decision on how you want your retirement benefit paid. For instance, you can select the maximum benefit with no payments to a beneficiary after your death or select a reduced monthly benefit for possible payment to a beneficiary. Your most recent estimate will show you the amounts you may receive under each option election. You can choose an option at the time you are filing.</a:t>
            </a:r>
          </a:p>
          <a:p>
            <a:pPr marL="0" marR="0" indent="0">
              <a:spcBef>
                <a:spcPts val="750"/>
              </a:spcBef>
              <a:spcAft>
                <a:spcPts val="750"/>
              </a:spcAft>
              <a:buNone/>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If your election is not timely, by law, your retirement will be processed as if you had selected:</a:t>
            </a:r>
            <a:endParaRPr lang="en-US" sz="2000" kern="100" dirty="0">
              <a:effectLst/>
              <a:latin typeface="Arial" panose="020B0604020202020204" pitchFamily="34" charset="0"/>
              <a:ea typeface="Calibri" panose="020F0502020204030204" pitchFamily="34" charset="0"/>
              <a:cs typeface="Times New Roman" panose="02020603050405020304" pitchFamily="18" charset="0"/>
            </a:endParaRPr>
          </a:p>
          <a:p>
            <a:pPr marR="0" lvl="0">
              <a:spcBef>
                <a:spcPts val="0"/>
              </a:spcBef>
              <a:spcAft>
                <a:spcPts val="0"/>
              </a:spcAft>
              <a:buSzPts val="1000"/>
              <a:buFont typeface="Wingdings" panose="05000000000000000000" pitchFamily="2" charset="2"/>
              <a:buChar char="§"/>
              <a:tabLst>
                <a:tab pos="457200" algn="l"/>
              </a:tabLst>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Tier 1 or 2 members, the Cash Refund — Contributions option; or</a:t>
            </a:r>
            <a:endParaRPr lang="en-US" sz="2000" kern="100" dirty="0">
              <a:effectLst/>
              <a:latin typeface="Arial" panose="020B0604020202020204" pitchFamily="34" charset="0"/>
              <a:ea typeface="Calibri" panose="020F0502020204030204" pitchFamily="34" charset="0"/>
              <a:cs typeface="Times New Roman" panose="02020603050405020304" pitchFamily="18" charset="0"/>
            </a:endParaRPr>
          </a:p>
          <a:p>
            <a:pPr marR="0" lvl="0">
              <a:spcBef>
                <a:spcPts val="0"/>
              </a:spcBef>
              <a:spcAft>
                <a:spcPts val="0"/>
              </a:spcAft>
              <a:buSzPts val="1000"/>
              <a:buFont typeface="Wingdings" panose="05000000000000000000" pitchFamily="2" charset="2"/>
              <a:buChar char="§"/>
              <a:tabLst>
                <a:tab pos="457200" algn="l"/>
              </a:tabLst>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Tier 3, 4, 5 or 6 members, the Single Life Allowance option.</a:t>
            </a:r>
            <a:endParaRPr lang="en-US" sz="2000" kern="1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54499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D2C6F1-AC5F-B9D2-43B5-C50A6F6A37B1}"/>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Other Documents</a:t>
            </a:r>
          </a:p>
        </p:txBody>
      </p:sp>
      <p:sp>
        <p:nvSpPr>
          <p:cNvPr id="55" name="Rectangle 54">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7B6786-26F5-E7F4-1465-49D7F1371665}"/>
              </a:ext>
            </a:extLst>
          </p:cNvPr>
          <p:cNvSpPr>
            <a:spLocks noGrp="1"/>
          </p:cNvSpPr>
          <p:nvPr>
            <p:ph idx="1"/>
          </p:nvPr>
        </p:nvSpPr>
        <p:spPr>
          <a:xfrm>
            <a:off x="1155548" y="2217343"/>
            <a:ext cx="9880893" cy="3959619"/>
          </a:xfrm>
        </p:spPr>
        <p:txBody>
          <a:bodyPr>
            <a:normAutofit/>
          </a:bodyPr>
          <a:lstStyle/>
          <a:p>
            <a:pPr marL="0" marR="0" indent="0">
              <a:spcBef>
                <a:spcPts val="750"/>
              </a:spcBef>
              <a:spcAft>
                <a:spcPts val="750"/>
              </a:spcAft>
              <a:buNone/>
            </a:pPr>
            <a:r>
              <a:rPr lang="en-US" sz="1600" kern="0" dirty="0">
                <a:solidFill>
                  <a:schemeClr val="accent5">
                    <a:lumMod val="75000"/>
                  </a:schemeClr>
                </a:solidFill>
                <a:effectLst/>
                <a:latin typeface="Halis R Light" panose="02000505040000020004" pitchFamily="50" charset="0"/>
                <a:ea typeface="Times New Roman" panose="02020603050405020304" pitchFamily="18" charset="0"/>
                <a:cs typeface="Calibri Light" panose="020F0302020204030204" pitchFamily="34" charset="0"/>
              </a:rPr>
              <a:t>There are other documents that are needed that can be submitted along with your retirement application. You can upload these documents when you apply to retire using </a:t>
            </a:r>
            <a:r>
              <a:rPr lang="en-US" sz="1600" i="1" kern="0" dirty="0">
                <a:solidFill>
                  <a:schemeClr val="accent5">
                    <a:lumMod val="75000"/>
                  </a:schemeClr>
                </a:solidFill>
                <a:effectLst/>
                <a:latin typeface="Halis R Light" panose="02000505040000020004" pitchFamily="50" charset="0"/>
                <a:ea typeface="Times New Roman" panose="02020603050405020304" pitchFamily="18" charset="0"/>
                <a:cs typeface="Calibri Light" panose="020F0302020204030204" pitchFamily="34" charset="0"/>
              </a:rPr>
              <a:t>Retirement Online</a:t>
            </a:r>
            <a:r>
              <a:rPr lang="en-US" sz="1600" kern="0" dirty="0">
                <a:solidFill>
                  <a:schemeClr val="accent5">
                    <a:lumMod val="75000"/>
                  </a:schemeClr>
                </a:solidFill>
                <a:effectLst/>
                <a:latin typeface="Halis R Light" panose="02000505040000020004" pitchFamily="50" charset="0"/>
                <a:ea typeface="Times New Roman" panose="02020603050405020304" pitchFamily="18" charset="0"/>
                <a:cs typeface="Calibri Light" panose="020F0302020204030204" pitchFamily="34" charset="0"/>
              </a:rPr>
              <a:t>:</a:t>
            </a:r>
            <a:endParaRPr lang="en-US" sz="1600" kern="100" dirty="0">
              <a:solidFill>
                <a:schemeClr val="accent5">
                  <a:lumMod val="75000"/>
                </a:schemeClr>
              </a:solidFill>
              <a:effectLst/>
              <a:latin typeface="Halis R Light" panose="02000505040000020004" pitchFamily="50" charset="0"/>
              <a:ea typeface="Calibri" panose="020F0502020204030204" pitchFamily="34" charset="0"/>
              <a:cs typeface="Calibri Light" panose="020F03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kern="0" dirty="0">
                <a:solidFill>
                  <a:schemeClr val="accent5">
                    <a:lumMod val="75000"/>
                  </a:schemeClr>
                </a:solidFill>
                <a:effectLst/>
                <a:latin typeface="Halis R Light" panose="02000505040000020004" pitchFamily="50" charset="0"/>
                <a:ea typeface="Times New Roman" panose="02020603050405020304" pitchFamily="18" charset="0"/>
                <a:cs typeface="Calibri Light" panose="020F0302020204030204" pitchFamily="34" charset="0"/>
                <a:hlinkClick r:id="rId2">
                  <a:extLst>
                    <a:ext uri="{A12FA001-AC4F-418D-AE19-62706E023703}">
                      <ahyp:hlinkClr xmlns:ahyp="http://schemas.microsoft.com/office/drawing/2018/hyperlinkcolor" val="tx"/>
                    </a:ext>
                  </a:extLst>
                </a:hlinkClick>
              </a:rPr>
              <a:t>Direct Deposit Form (RS6370)</a:t>
            </a:r>
            <a:endParaRPr lang="en-US" sz="1600" kern="100" dirty="0">
              <a:solidFill>
                <a:schemeClr val="accent5">
                  <a:lumMod val="75000"/>
                </a:schemeClr>
              </a:solidFill>
              <a:effectLst/>
              <a:latin typeface="Halis R Light" panose="02000505040000020004" pitchFamily="50" charset="0"/>
              <a:ea typeface="Calibri" panose="020F0502020204030204" pitchFamily="34" charset="0"/>
              <a:cs typeface="Calibri Light" panose="020F03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kern="0" dirty="0">
                <a:solidFill>
                  <a:schemeClr val="accent5">
                    <a:lumMod val="75000"/>
                  </a:schemeClr>
                </a:solidFill>
                <a:effectLst/>
                <a:latin typeface="Halis R Light" panose="02000505040000020004" pitchFamily="50" charset="0"/>
                <a:ea typeface="Times New Roman" panose="02020603050405020304" pitchFamily="18" charset="0"/>
                <a:cs typeface="Calibri Light" panose="020F0302020204030204" pitchFamily="34" charset="0"/>
                <a:hlinkClick r:id="rId3">
                  <a:extLst>
                    <a:ext uri="{A12FA001-AC4F-418D-AE19-62706E023703}">
                      <ahyp:hlinkClr xmlns:ahyp="http://schemas.microsoft.com/office/drawing/2018/hyperlinkcolor" val="tx"/>
                    </a:ext>
                  </a:extLst>
                </a:hlinkClick>
              </a:rPr>
              <a:t>W-4P Form</a:t>
            </a:r>
            <a:r>
              <a:rPr lang="en-US" sz="1600" kern="0" dirty="0">
                <a:solidFill>
                  <a:schemeClr val="accent5">
                    <a:lumMod val="75000"/>
                  </a:schemeClr>
                </a:solidFill>
                <a:effectLst/>
                <a:latin typeface="Halis R Light" panose="02000505040000020004" pitchFamily="50" charset="0"/>
                <a:ea typeface="Times New Roman" panose="02020603050405020304" pitchFamily="18" charset="0"/>
                <a:cs typeface="Calibri Light" panose="020F0302020204030204" pitchFamily="34" charset="0"/>
              </a:rPr>
              <a:t>. </a:t>
            </a:r>
            <a:r>
              <a:rPr lang="en-US" sz="1600" kern="0" dirty="0">
                <a:solidFill>
                  <a:schemeClr val="accent5">
                    <a:lumMod val="75000"/>
                  </a:schemeClr>
                </a:solidFill>
                <a:latin typeface="Halis R Light" panose="02000505040000020004" pitchFamily="50" charset="0"/>
                <a:ea typeface="Times New Roman" panose="02020603050405020304" pitchFamily="18" charset="0"/>
                <a:cs typeface="Calibri Light" panose="020F0302020204030204" pitchFamily="34" charset="0"/>
              </a:rPr>
              <a:t>More information: </a:t>
            </a:r>
            <a:r>
              <a:rPr kumimoji="0" lang="en-US" sz="1600" b="0" i="0" strike="noStrike" kern="0" cap="none" spc="0" normalizeH="0" baseline="0" noProof="0" dirty="0">
                <a:ln>
                  <a:noFill/>
                </a:ln>
                <a:solidFill>
                  <a:schemeClr val="accent5">
                    <a:lumMod val="75000"/>
                  </a:schemeClr>
                </a:solidFill>
                <a:effectLst/>
                <a:uLnTx/>
                <a:uFillTx/>
                <a:latin typeface="Halis R Light" panose="02000505040000020004" pitchFamily="50" charset="0"/>
                <a:cs typeface="Calibri Light" panose="020F0302020204030204" pitchFamily="34" charset="0"/>
                <a:hlinkClick r:id="rId4">
                  <a:extLst>
                    <a:ext uri="{A12FA001-AC4F-418D-AE19-62706E023703}">
                      <ahyp:hlinkClr xmlns:ahyp="http://schemas.microsoft.com/office/drawing/2018/hyperlinkcolor" val="tx"/>
                    </a:ext>
                  </a:extLst>
                </a:hlinkClick>
              </a:rPr>
              <a:t>https://www.osc.state.ny.us/retirement/retirees/taxes-and-your-pension</a:t>
            </a:r>
            <a:endParaRPr lang="en-US" sz="1600" kern="100" dirty="0">
              <a:solidFill>
                <a:schemeClr val="accent5">
                  <a:lumMod val="75000"/>
                </a:schemeClr>
              </a:solidFill>
              <a:effectLst/>
              <a:latin typeface="Halis R Light" panose="02000505040000020004" pitchFamily="50" charset="0"/>
              <a:ea typeface="Calibri" panose="020F0502020204030204" pitchFamily="34" charset="0"/>
              <a:cs typeface="Calibri Light" panose="020F03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kern="0" dirty="0">
                <a:solidFill>
                  <a:schemeClr val="accent5">
                    <a:lumMod val="75000"/>
                  </a:schemeClr>
                </a:solidFill>
                <a:effectLst/>
                <a:latin typeface="Halis R Light" panose="02000505040000020004" pitchFamily="50" charset="0"/>
                <a:ea typeface="Times New Roman" panose="02020603050405020304" pitchFamily="18" charset="0"/>
                <a:cs typeface="Calibri Light" panose="020F0302020204030204" pitchFamily="34" charset="0"/>
              </a:rPr>
              <a:t>Proof of birth date</a:t>
            </a:r>
            <a:endParaRPr lang="en-US" sz="1600" kern="100" dirty="0">
              <a:solidFill>
                <a:schemeClr val="accent5">
                  <a:lumMod val="75000"/>
                </a:schemeClr>
              </a:solidFill>
              <a:effectLst/>
              <a:latin typeface="Halis R Light" panose="02000505040000020004" pitchFamily="50" charset="0"/>
              <a:ea typeface="Calibri" panose="020F0502020204030204" pitchFamily="34" charset="0"/>
              <a:cs typeface="Calibri Light" panose="020F03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kern="0" dirty="0">
                <a:solidFill>
                  <a:schemeClr val="accent5">
                    <a:lumMod val="75000"/>
                  </a:schemeClr>
                </a:solidFill>
                <a:effectLst/>
                <a:latin typeface="Halis R Light" panose="02000505040000020004" pitchFamily="50" charset="0"/>
                <a:ea typeface="Times New Roman" panose="02020603050405020304" pitchFamily="18" charset="0"/>
                <a:cs typeface="Calibri Light" panose="020F0302020204030204" pitchFamily="34" charset="0"/>
              </a:rPr>
              <a:t>Proof of beneficiary birth date, if you designate one</a:t>
            </a:r>
            <a:endParaRPr lang="en-US" sz="1600" kern="100" dirty="0">
              <a:solidFill>
                <a:schemeClr val="accent5">
                  <a:lumMod val="75000"/>
                </a:schemeClr>
              </a:solidFill>
              <a:effectLst/>
              <a:latin typeface="Halis R Light" panose="02000505040000020004" pitchFamily="50" charset="0"/>
              <a:ea typeface="Calibri" panose="020F0502020204030204" pitchFamily="34" charset="0"/>
              <a:cs typeface="Calibri Light" panose="020F0302020204030204" pitchFamily="34" charset="0"/>
            </a:endParaRPr>
          </a:p>
          <a:p>
            <a:pPr marL="0" marR="0" indent="0">
              <a:spcBef>
                <a:spcPts val="750"/>
              </a:spcBef>
              <a:spcAft>
                <a:spcPts val="750"/>
              </a:spcAft>
              <a:buNone/>
            </a:pPr>
            <a:r>
              <a:rPr lang="en-US" sz="1600" kern="0" dirty="0">
                <a:solidFill>
                  <a:schemeClr val="accent5">
                    <a:lumMod val="75000"/>
                  </a:schemeClr>
                </a:solidFill>
                <a:effectLst/>
                <a:latin typeface="Halis R Light" panose="02000505040000020004" pitchFamily="50" charset="0"/>
                <a:ea typeface="Times New Roman" panose="02020603050405020304" pitchFamily="18" charset="0"/>
                <a:cs typeface="Calibri Light" panose="020F0302020204030204" pitchFamily="34" charset="0"/>
              </a:rPr>
              <a:t>If you don’t have the above documents available when you apply to retire, you can submit them later in the retirement process by uploading or mailing.</a:t>
            </a:r>
          </a:p>
          <a:p>
            <a:pPr marL="0" marR="0" indent="0">
              <a:spcBef>
                <a:spcPts val="750"/>
              </a:spcBef>
              <a:spcAft>
                <a:spcPts val="750"/>
              </a:spcAft>
              <a:buNone/>
            </a:pPr>
            <a:r>
              <a:rPr lang="en-US" sz="1600" kern="0" dirty="0">
                <a:solidFill>
                  <a:schemeClr val="accent5">
                    <a:lumMod val="75000"/>
                  </a:schemeClr>
                </a:solidFill>
                <a:effectLst/>
                <a:latin typeface="Halis R Light" panose="02000505040000020004" pitchFamily="50" charset="0"/>
                <a:ea typeface="Times New Roman" panose="02020603050405020304" pitchFamily="18" charset="0"/>
                <a:cs typeface="Calibri Light" panose="020F0302020204030204" pitchFamily="34" charset="0"/>
              </a:rPr>
              <a:t>However, </a:t>
            </a:r>
            <a:r>
              <a:rPr lang="en-US" sz="1600" kern="0" dirty="0">
                <a:solidFill>
                  <a:schemeClr val="accent5">
                    <a:lumMod val="75000"/>
                  </a:schemeClr>
                </a:solidFill>
                <a:latin typeface="Halis R Light" panose="02000505040000020004" pitchFamily="50" charset="0"/>
                <a:ea typeface="Times New Roman" panose="02020603050405020304" pitchFamily="18" charset="0"/>
                <a:cs typeface="Calibri Light" panose="020F0302020204030204" pitchFamily="34" charset="0"/>
              </a:rPr>
              <a:t>they</a:t>
            </a:r>
            <a:r>
              <a:rPr lang="en-US" sz="1600" kern="0" dirty="0">
                <a:solidFill>
                  <a:schemeClr val="accent5">
                    <a:lumMod val="75000"/>
                  </a:schemeClr>
                </a:solidFill>
                <a:effectLst/>
                <a:latin typeface="Halis R Light" panose="02000505040000020004" pitchFamily="50" charset="0"/>
                <a:ea typeface="Times New Roman" panose="02020603050405020304" pitchFamily="18" charset="0"/>
                <a:cs typeface="Calibri Light" panose="020F0302020204030204" pitchFamily="34" charset="0"/>
              </a:rPr>
              <a:t> must have proof of your date of birth on file before they can pay out any benefits.</a:t>
            </a:r>
            <a:endParaRPr lang="en-US" sz="1600" kern="100" dirty="0">
              <a:solidFill>
                <a:schemeClr val="accent5">
                  <a:lumMod val="75000"/>
                </a:schemeClr>
              </a:solidFill>
              <a:effectLst/>
              <a:latin typeface="Halis R Light" panose="02000505040000020004" pitchFamily="50" charset="0"/>
              <a:ea typeface="Calibri" panose="020F0502020204030204" pitchFamily="34" charset="0"/>
              <a:cs typeface="Calibri Light" panose="020F0302020204030204" pitchFamily="34" charset="0"/>
            </a:endParaRPr>
          </a:p>
          <a:p>
            <a:pPr marL="0" indent="0">
              <a:buNone/>
            </a:pPr>
            <a:endParaRPr lang="en-US" sz="1900" dirty="0"/>
          </a:p>
        </p:txBody>
      </p:sp>
    </p:spTree>
    <p:extLst>
      <p:ext uri="{BB962C8B-B14F-4D97-AF65-F5344CB8AC3E}">
        <p14:creationId xmlns:p14="http://schemas.microsoft.com/office/powerpoint/2010/main" val="1226583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511CC8-4088-A4E4-DC5D-F908AD62D63C}"/>
              </a:ext>
            </a:extLst>
          </p:cNvPr>
          <p:cNvSpPr txBox="1"/>
          <p:nvPr/>
        </p:nvSpPr>
        <p:spPr>
          <a:xfrm>
            <a:off x="3013045" y="1719742"/>
            <a:ext cx="6165909" cy="1200329"/>
          </a:xfrm>
          <a:prstGeom prst="rect">
            <a:avLst/>
          </a:prstGeom>
          <a:noFill/>
        </p:spPr>
        <p:txBody>
          <a:bodyPr wrap="square" rtlCol="0">
            <a:spAutoFit/>
          </a:bodyPr>
          <a:lstStyle/>
          <a:p>
            <a:pPr marL="0" marR="0">
              <a:spcBef>
                <a:spcPts val="750"/>
              </a:spcBef>
              <a:spcAft>
                <a:spcPts val="750"/>
              </a:spcAft>
            </a:pPr>
            <a:r>
              <a:rPr lang="en-US" sz="1800" kern="0" dirty="0">
                <a:effectLst/>
                <a:ea typeface="Times New Roman" panose="02020603050405020304" pitchFamily="18" charset="0"/>
                <a:cs typeface="Times New Roman" panose="02020603050405020304" pitchFamily="18" charset="0"/>
              </a:rPr>
              <a:t>Finalizing your retirement benefit amount can take some time. The time it will take can vary depending on the complexity of your circumstances. In the meantime, enjoy your retirement. You’ve earned it.</a:t>
            </a:r>
            <a:endParaRPr lang="en-US" sz="1800" kern="100" dirty="0">
              <a:effectLst/>
              <a:ea typeface="Calibri" panose="020F0502020204030204" pitchFamily="34" charset="0"/>
              <a:cs typeface="Times New Roman" panose="02020603050405020304" pitchFamily="18" charset="0"/>
            </a:endParaRPr>
          </a:p>
        </p:txBody>
      </p:sp>
      <p:pic>
        <p:nvPicPr>
          <p:cNvPr id="5" name="Picture 4" descr="A yellow sign on a beach">
            <a:extLst>
              <a:ext uri="{FF2B5EF4-FFF2-40B4-BE49-F238E27FC236}">
                <a16:creationId xmlns:a16="http://schemas.microsoft.com/office/drawing/2014/main" id="{DA49FD05-C0A5-43E7-D894-9FD80E4EBEC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35624" y="2985796"/>
            <a:ext cx="5520752" cy="3429000"/>
          </a:xfrm>
          <a:prstGeom prst="rect">
            <a:avLst/>
          </a:prstGeom>
        </p:spPr>
      </p:pic>
      <p:sp>
        <p:nvSpPr>
          <p:cNvPr id="6" name="TextBox 5">
            <a:extLst>
              <a:ext uri="{FF2B5EF4-FFF2-40B4-BE49-F238E27FC236}">
                <a16:creationId xmlns:a16="http://schemas.microsoft.com/office/drawing/2014/main" id="{C3438065-17C9-9049-2744-262DD283C406}"/>
              </a:ext>
            </a:extLst>
          </p:cNvPr>
          <p:cNvSpPr txBox="1"/>
          <p:nvPr/>
        </p:nvSpPr>
        <p:spPr>
          <a:xfrm>
            <a:off x="3335624" y="9843796"/>
            <a:ext cx="11041503" cy="115416"/>
          </a:xfrm>
          <a:prstGeom prst="rect">
            <a:avLst/>
          </a:prstGeom>
          <a:noFill/>
        </p:spPr>
        <p:txBody>
          <a:bodyPr wrap="square" rtlCol="0">
            <a:spAutoFit/>
          </a:bodyPr>
          <a:lstStyle/>
          <a:p>
            <a:r>
              <a:rPr lang="en-US" sz="900">
                <a:hlinkClick r:id="rId3" tooltip="https://satisfyingretirement.blogspot.com/2013/11/retirement-advice-how-is-retirement.html"/>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55064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69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6D42-4B79-734C-AC6C-04299603845D}"/>
              </a:ext>
            </a:extLst>
          </p:cNvPr>
          <p:cNvSpPr>
            <a:spLocks noGrp="1"/>
          </p:cNvSpPr>
          <p:nvPr>
            <p:ph type="title"/>
          </p:nvPr>
        </p:nvSpPr>
        <p:spPr/>
        <p:txBody>
          <a:bodyPr/>
          <a:lstStyle/>
          <a:p>
            <a:r>
              <a:rPr lang="en-US" dirty="0"/>
              <a:t>Preparing for Retirement</a:t>
            </a:r>
          </a:p>
        </p:txBody>
      </p:sp>
      <p:sp>
        <p:nvSpPr>
          <p:cNvPr id="3" name="Content Placeholder 2">
            <a:extLst>
              <a:ext uri="{FF2B5EF4-FFF2-40B4-BE49-F238E27FC236}">
                <a16:creationId xmlns:a16="http://schemas.microsoft.com/office/drawing/2014/main" id="{A825C135-D213-6D4D-B7FE-9E207BB58F4C}"/>
              </a:ext>
            </a:extLst>
          </p:cNvPr>
          <p:cNvSpPr>
            <a:spLocks noGrp="1"/>
          </p:cNvSpPr>
          <p:nvPr>
            <p:ph idx="1"/>
          </p:nvPr>
        </p:nvSpPr>
        <p:spPr/>
        <p:txBody>
          <a:bodyPr/>
          <a:lstStyle/>
          <a:p>
            <a:pPr marL="0" marR="0">
              <a:spcBef>
                <a:spcPts val="750"/>
              </a:spcBef>
              <a:spcAft>
                <a:spcPts val="75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Retirement is a big step, and this checklist will help prepare you to take that step with confidence. This timeline guides you through the retirement process and highlights important topics and information you’ll need to consider.</a:t>
            </a: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750"/>
              </a:spcBef>
              <a:spcAft>
                <a:spcPts val="75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Step One: Sign up for </a:t>
            </a:r>
            <a:r>
              <a:rPr lang="en-US" sz="1800" b="1" i="1" kern="0" dirty="0">
                <a:effectLst/>
                <a:latin typeface="Times New Roman" panose="02020603050405020304" pitchFamily="18" charset="0"/>
                <a:ea typeface="Times New Roman" panose="02020603050405020304" pitchFamily="18" charset="0"/>
                <a:cs typeface="Times New Roman" panose="02020603050405020304" pitchFamily="18" charset="0"/>
              </a:rPr>
              <a:t>Retirement Online</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latin typeface="Times New Roman" panose="02020603050405020304" pitchFamily="18" charset="0"/>
                <a:cs typeface="Times New Roman" panose="02020603050405020304" pitchFamily="18" charset="0"/>
              </a:rPr>
              <a:t>the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self-service tool that offers an easy and secure way to review your benefits and conduct transactions in real time. </a:t>
            </a:r>
            <a:r>
              <a:rPr lang="en-US" sz="1800" u="sng" kern="0" dirty="0">
                <a:solidFill>
                  <a:srgbClr val="337AB7"/>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Sign Up or Sign In</a:t>
            </a:r>
            <a:r>
              <a:rPr lang="en-US" sz="1800" u="sng" kern="0" dirty="0">
                <a:solidFill>
                  <a:srgbClr val="337AB7"/>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to update your contact information, check your current retirement service credit totals, view or update your beneficiaries, estimate your pension amount and apply for service retirement.</a:t>
            </a: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ctr">
              <a:buNone/>
            </a:pPr>
            <a:r>
              <a:rPr lang="en-US" sz="2000" dirty="0">
                <a:hlinkClick r:id="rId2"/>
              </a:rPr>
              <a:t>https://web.osc.state.ny.us/retire/sign-in.php</a:t>
            </a:r>
            <a:endParaRPr lang="en-US" sz="2000" dirty="0">
              <a:latin typeface="+mn-lt"/>
            </a:endParaRPr>
          </a:p>
        </p:txBody>
      </p:sp>
    </p:spTree>
    <p:extLst>
      <p:ext uri="{BB962C8B-B14F-4D97-AF65-F5344CB8AC3E}">
        <p14:creationId xmlns:p14="http://schemas.microsoft.com/office/powerpoint/2010/main" val="344993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413ED8-0B17-4F49-9F45-D39DA6855CB1}"/>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en-US" sz="5400">
                <a:solidFill>
                  <a:schemeClr val="tx1"/>
                </a:solidFill>
                <a:latin typeface="+mj-lt"/>
              </a:rPr>
              <a:t>At Least 18 Months Before You Retire</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46EB63-C65F-5541-A9D9-05F735C8F920}"/>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marR="0">
              <a:spcBef>
                <a:spcPts val="1500"/>
              </a:spcBef>
              <a:spcAft>
                <a:spcPts val="0"/>
              </a:spcAft>
            </a:pPr>
            <a:r>
              <a:rPr lang="en-US" sz="1500" dirty="0">
                <a:solidFill>
                  <a:schemeClr val="accent2"/>
                </a:solidFill>
                <a:effectLst/>
                <a:latin typeface="+mn-lt"/>
              </a:rPr>
              <a:t>Review your Member Annual Statement</a:t>
            </a:r>
          </a:p>
          <a:p>
            <a:pPr marL="0" marR="0">
              <a:spcBef>
                <a:spcPts val="750"/>
              </a:spcBef>
              <a:spcAft>
                <a:spcPts val="750"/>
              </a:spcAft>
            </a:pPr>
            <a:r>
              <a:rPr lang="en-US" sz="1500" dirty="0" err="1">
                <a:solidFill>
                  <a:schemeClr val="accent2"/>
                </a:solidFill>
                <a:effectLst/>
                <a:latin typeface="+mn-lt"/>
              </a:rPr>
              <a:t>NYSLRS</a:t>
            </a:r>
            <a:r>
              <a:rPr lang="en-US" sz="1500" dirty="0">
                <a:solidFill>
                  <a:schemeClr val="accent2"/>
                </a:solidFill>
                <a:effectLst/>
                <a:latin typeface="+mn-lt"/>
              </a:rPr>
              <a:t> provides a statement to members every summer. It lists your retirement account totals as of March 31 for each year. Beginning in 2020, your statement will be available to you within your </a:t>
            </a:r>
            <a:r>
              <a:rPr lang="en-US" sz="1500" i="1" dirty="0">
                <a:solidFill>
                  <a:schemeClr val="accent2"/>
                </a:solidFill>
                <a:effectLst/>
                <a:latin typeface="+mn-lt"/>
              </a:rPr>
              <a:t>Retirement Online</a:t>
            </a:r>
            <a:r>
              <a:rPr lang="en-US" sz="1500" dirty="0">
                <a:solidFill>
                  <a:schemeClr val="accent2"/>
                </a:solidFill>
                <a:effectLst/>
                <a:latin typeface="+mn-lt"/>
              </a:rPr>
              <a:t> account. You can now elect to receive an email notification when your statement is available for viewing rather than waiting to receive a hardcopy in the mail.</a:t>
            </a:r>
          </a:p>
          <a:p>
            <a:pPr marL="0" marR="0">
              <a:spcBef>
                <a:spcPts val="750"/>
              </a:spcBef>
              <a:spcAft>
                <a:spcPts val="750"/>
              </a:spcAft>
            </a:pPr>
            <a:r>
              <a:rPr lang="en-US" sz="1500" dirty="0">
                <a:solidFill>
                  <a:schemeClr val="accent2"/>
                </a:solidFill>
                <a:effectLst/>
                <a:latin typeface="+mn-lt"/>
              </a:rPr>
              <a:t>Take some time to read through your statement to see if there are any inconsistencies with your records (read </a:t>
            </a:r>
            <a:r>
              <a:rPr lang="en-US" sz="1500" dirty="0">
                <a:solidFill>
                  <a:schemeClr val="accent2"/>
                </a:solidFill>
                <a:latin typeface="+mn-lt"/>
                <a:hlinkClick r:id="rId2">
                  <a:extLst>
                    <a:ext uri="{A12FA001-AC4F-418D-AE19-62706E023703}">
                      <ahyp:hlinkClr xmlns:ahyp="http://schemas.microsoft.com/office/drawing/2018/hyperlinkcolor" val="tx"/>
                    </a:ext>
                  </a:extLst>
                </a:hlinkClick>
              </a:rPr>
              <a:t>Updating Personal Information Frequently Asked Questions</a:t>
            </a:r>
            <a:r>
              <a:rPr lang="en-US" sz="1500" dirty="0">
                <a:solidFill>
                  <a:schemeClr val="accent2"/>
                </a:solidFill>
                <a:latin typeface="+mn-lt"/>
              </a:rPr>
              <a:t> to find out how to update your records). Your statement will show your:</a:t>
            </a:r>
          </a:p>
          <a:p>
            <a:pPr marL="342900" marR="0" lvl="0">
              <a:spcBef>
                <a:spcPts val="0"/>
              </a:spcBef>
              <a:spcAft>
                <a:spcPts val="0"/>
              </a:spcAft>
              <a:buSzPts val="1000"/>
              <a:tabLst>
                <a:tab pos="457200" algn="l"/>
              </a:tabLst>
            </a:pPr>
            <a:r>
              <a:rPr lang="en-US" sz="1500" dirty="0">
                <a:solidFill>
                  <a:schemeClr val="accent2"/>
                </a:solidFill>
                <a:effectLst/>
                <a:latin typeface="+mn-lt"/>
              </a:rPr>
              <a:t>Retirement plan</a:t>
            </a:r>
          </a:p>
          <a:p>
            <a:pPr marL="342900" marR="0" lvl="0">
              <a:spcBef>
                <a:spcPts val="0"/>
              </a:spcBef>
              <a:spcAft>
                <a:spcPts val="0"/>
              </a:spcAft>
              <a:buSzPts val="1000"/>
              <a:tabLst>
                <a:tab pos="457200" algn="l"/>
              </a:tabLst>
            </a:pPr>
            <a:r>
              <a:rPr lang="en-US" sz="1500" dirty="0">
                <a:solidFill>
                  <a:schemeClr val="accent2"/>
                </a:solidFill>
                <a:effectLst/>
                <a:latin typeface="+mn-lt"/>
              </a:rPr>
              <a:t>Date of membership</a:t>
            </a:r>
          </a:p>
          <a:p>
            <a:pPr marL="342900" marR="0" lvl="0">
              <a:spcBef>
                <a:spcPts val="0"/>
              </a:spcBef>
              <a:spcAft>
                <a:spcPts val="0"/>
              </a:spcAft>
              <a:buSzPts val="1000"/>
              <a:tabLst>
                <a:tab pos="457200" algn="l"/>
              </a:tabLst>
            </a:pPr>
            <a:r>
              <a:rPr lang="en-US" sz="1500" dirty="0">
                <a:solidFill>
                  <a:schemeClr val="accent2"/>
                </a:solidFill>
                <a:effectLst/>
                <a:latin typeface="+mn-lt"/>
              </a:rPr>
              <a:t>Total credited service</a:t>
            </a:r>
          </a:p>
          <a:p>
            <a:pPr marL="342900" marR="0" lvl="0">
              <a:spcBef>
                <a:spcPts val="0"/>
              </a:spcBef>
              <a:spcAft>
                <a:spcPts val="0"/>
              </a:spcAft>
              <a:buSzPts val="1000"/>
              <a:tabLst>
                <a:tab pos="457200" algn="l"/>
              </a:tabLst>
            </a:pPr>
            <a:r>
              <a:rPr lang="en-US" sz="1500" dirty="0">
                <a:solidFill>
                  <a:schemeClr val="accent2"/>
                </a:solidFill>
                <a:effectLst/>
                <a:latin typeface="+mn-lt"/>
              </a:rPr>
              <a:t>Contribution and loan balances</a:t>
            </a:r>
          </a:p>
          <a:p>
            <a:pPr marL="342900" marR="0" lvl="0">
              <a:spcBef>
                <a:spcPts val="0"/>
              </a:spcBef>
              <a:spcAft>
                <a:spcPts val="0"/>
              </a:spcAft>
              <a:buSzPts val="1000"/>
              <a:tabLst>
                <a:tab pos="457200" algn="l"/>
              </a:tabLst>
            </a:pPr>
            <a:r>
              <a:rPr lang="en-US" sz="1500" dirty="0">
                <a:solidFill>
                  <a:schemeClr val="accent2"/>
                </a:solidFill>
                <a:effectLst/>
                <a:latin typeface="+mn-lt"/>
              </a:rPr>
              <a:t>Employment and salary data</a:t>
            </a:r>
          </a:p>
          <a:p>
            <a:pPr marL="342900" marR="0" lvl="0">
              <a:spcBef>
                <a:spcPts val="0"/>
              </a:spcBef>
              <a:spcAft>
                <a:spcPts val="0"/>
              </a:spcAft>
              <a:buSzPts val="1000"/>
              <a:tabLst>
                <a:tab pos="457200" algn="l"/>
              </a:tabLst>
            </a:pPr>
            <a:r>
              <a:rPr lang="en-US" sz="1500" dirty="0">
                <a:solidFill>
                  <a:schemeClr val="accent2"/>
                </a:solidFill>
                <a:effectLst/>
                <a:latin typeface="+mn-lt"/>
              </a:rPr>
              <a:t>Projection of pension benefits (provided for most members)</a:t>
            </a:r>
          </a:p>
          <a:p>
            <a:pPr marL="0" marR="0">
              <a:spcBef>
                <a:spcPts val="750"/>
              </a:spcBef>
              <a:spcAft>
                <a:spcPts val="750"/>
              </a:spcAft>
            </a:pPr>
            <a:endParaRPr lang="en-US" sz="1500" dirty="0">
              <a:solidFill>
                <a:schemeClr val="tx1"/>
              </a:solidFill>
              <a:effectLst/>
              <a:latin typeface="+mn-lt"/>
            </a:endParaRPr>
          </a:p>
          <a:p>
            <a:pPr marL="0"/>
            <a:endParaRPr lang="en-US" sz="1500" dirty="0">
              <a:solidFill>
                <a:schemeClr val="tx1"/>
              </a:solidFill>
              <a:latin typeface="+mn-lt"/>
            </a:endParaRPr>
          </a:p>
        </p:txBody>
      </p:sp>
      <p:pic>
        <p:nvPicPr>
          <p:cNvPr id="6" name="Picture Placeholder 5" descr="A hand holding a pen and a book with a cup of coffee&#10;&#10;Description automatically generated with low confidence">
            <a:extLst>
              <a:ext uri="{FF2B5EF4-FFF2-40B4-BE49-F238E27FC236}">
                <a16:creationId xmlns:a16="http://schemas.microsoft.com/office/drawing/2014/main" id="{FB2BE6A0-904C-3146-A4D1-F26FFBBEDF26}"/>
              </a:ext>
            </a:extLst>
          </p:cNvPr>
          <p:cNvPicPr>
            <a:picLocks noGrp="1" noChangeAspect="1"/>
          </p:cNvPicPr>
          <p:nvPr>
            <p:ph type="pic" sz="quarter" idx="10"/>
          </p:nvPr>
        </p:nvPicPr>
        <p:blipFill rotWithShape="1">
          <a:blip r:embed="rId3">
            <a:extLst>
              <a:ext uri="{837473B0-CC2E-450A-ABE3-18F120FF3D39}">
                <a1611:picAttrSrcUrl xmlns:a1611="http://schemas.microsoft.com/office/drawing/2016/11/main" r:id="rId4"/>
              </a:ext>
            </a:extLst>
          </a:blip>
          <a:srcRect l="6010" r="23281" b="2"/>
          <a:stretch/>
        </p:blipFill>
        <p:spPr>
          <a:xfrm>
            <a:off x="7675658" y="2093976"/>
            <a:ext cx="3941064" cy="4096512"/>
          </a:xfrm>
          <a:prstGeom prst="rect">
            <a:avLst/>
          </a:prstGeom>
        </p:spPr>
      </p:pic>
      <p:sp>
        <p:nvSpPr>
          <p:cNvPr id="4" name="TextBox 3">
            <a:extLst>
              <a:ext uri="{FF2B5EF4-FFF2-40B4-BE49-F238E27FC236}">
                <a16:creationId xmlns:a16="http://schemas.microsoft.com/office/drawing/2014/main" id="{F15DE401-6FCC-C75E-EB66-B18A4029D334}"/>
              </a:ext>
            </a:extLst>
          </p:cNvPr>
          <p:cNvSpPr txBox="1"/>
          <p:nvPr/>
        </p:nvSpPr>
        <p:spPr>
          <a:xfrm>
            <a:off x="8814352" y="5990433"/>
            <a:ext cx="280237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insmes.com/2019/03/national-councils-begin-getting-behind-employer-sponsored-retirement-plan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224941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F14F2-0646-CB42-BB9B-141C37FB5853}"/>
              </a:ext>
            </a:extLst>
          </p:cNvPr>
          <p:cNvSpPr>
            <a:spLocks noGrp="1"/>
          </p:cNvSpPr>
          <p:nvPr>
            <p:ph type="title"/>
          </p:nvPr>
        </p:nvSpPr>
        <p:spPr/>
        <p:txBody>
          <a:bodyPr>
            <a:normAutofit fontScale="90000"/>
          </a:bodyPr>
          <a:lstStyle/>
          <a:p>
            <a:r>
              <a:rPr lang="en-US" dirty="0"/>
              <a:t>Schedule a Pre-Retirement Consultation</a:t>
            </a:r>
          </a:p>
        </p:txBody>
      </p:sp>
      <p:sp>
        <p:nvSpPr>
          <p:cNvPr id="3" name="Content Placeholder 2">
            <a:extLst>
              <a:ext uri="{FF2B5EF4-FFF2-40B4-BE49-F238E27FC236}">
                <a16:creationId xmlns:a16="http://schemas.microsoft.com/office/drawing/2014/main" id="{E8C3E366-04DE-C44B-9C67-BF39FE0462F4}"/>
              </a:ext>
            </a:extLst>
          </p:cNvPr>
          <p:cNvSpPr>
            <a:spLocks noGrp="1"/>
          </p:cNvSpPr>
          <p:nvPr>
            <p:ph idx="1"/>
          </p:nvPr>
        </p:nvSpPr>
        <p:spPr/>
        <p:txBody>
          <a:bodyPr/>
          <a:lstStyle/>
          <a:p>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If you’re nearing retirement, you may want to speak with one of the information representatives to review your benefits and get answers to your questions.</a:t>
            </a: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Most consultations are being conducted by phone. A phone consultation provides answers to the same questions you can ask at an in-person consultation, but on a more flexible schedule, without the need for you to travel.</a:t>
            </a: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You will need an appointment for a consultation. To schedule one, please call toll-free 866-805-0990.</a:t>
            </a: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latin typeface="+mn-lt"/>
            </a:endParaRPr>
          </a:p>
        </p:txBody>
      </p:sp>
      <p:pic>
        <p:nvPicPr>
          <p:cNvPr id="6" name="Picture Placeholder 5">
            <a:extLst>
              <a:ext uri="{FF2B5EF4-FFF2-40B4-BE49-F238E27FC236}">
                <a16:creationId xmlns:a16="http://schemas.microsoft.com/office/drawing/2014/main" id="{BBDC6F93-3EA4-0148-BF79-87D7F28DB08E}"/>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18687" r="18687"/>
          <a:stretch/>
        </p:blipFill>
        <p:spPr>
          <a:xfrm>
            <a:off x="7410454" y="643417"/>
            <a:ext cx="4652799" cy="5365750"/>
          </a:xfrm>
        </p:spPr>
      </p:pic>
      <p:sp>
        <p:nvSpPr>
          <p:cNvPr id="9" name="TextBox 8">
            <a:extLst>
              <a:ext uri="{FF2B5EF4-FFF2-40B4-BE49-F238E27FC236}">
                <a16:creationId xmlns:a16="http://schemas.microsoft.com/office/drawing/2014/main" id="{9B7E509E-CD9F-B902-F593-DF5125158C9C}"/>
              </a:ext>
            </a:extLst>
          </p:cNvPr>
          <p:cNvSpPr txBox="1"/>
          <p:nvPr/>
        </p:nvSpPr>
        <p:spPr>
          <a:xfrm>
            <a:off x="7267575" y="6858000"/>
            <a:ext cx="5946775" cy="230832"/>
          </a:xfrm>
          <a:prstGeom prst="rect">
            <a:avLst/>
          </a:prstGeom>
          <a:noFill/>
        </p:spPr>
        <p:txBody>
          <a:bodyPr wrap="square" rtlCol="0">
            <a:spAutoFit/>
          </a:bodyPr>
          <a:lstStyle/>
          <a:p>
            <a:r>
              <a:rPr lang="en-US" sz="900">
                <a:hlinkClick r:id="rId3" tooltip="http://satisfyingretirement.blogspot.com/"/>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279928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2B58D3D-C36C-CE48-82BD-CD4987867600}"/>
              </a:ext>
            </a:extLst>
          </p:cNvPr>
          <p:cNvSpPr>
            <a:spLocks noGrp="1"/>
          </p:cNvSpPr>
          <p:nvPr>
            <p:ph type="title"/>
          </p:nvPr>
        </p:nvSpPr>
        <p:spPr>
          <a:xfrm>
            <a:off x="6657715" y="467271"/>
            <a:ext cx="5211320" cy="2052522"/>
          </a:xfrm>
        </p:spPr>
        <p:txBody>
          <a:bodyPr vert="horz" lIns="91440" tIns="45720" rIns="91440" bIns="45720" rtlCol="0" anchor="b">
            <a:normAutofit/>
          </a:bodyPr>
          <a:lstStyle/>
          <a:p>
            <a:pPr algn="l"/>
            <a:r>
              <a:rPr lang="en-US" sz="5600" dirty="0">
                <a:solidFill>
                  <a:schemeClr val="tx1"/>
                </a:solidFill>
                <a:latin typeface="+mj-lt"/>
              </a:rPr>
              <a:t>Pay Off your </a:t>
            </a:r>
            <a:r>
              <a:rPr lang="en-US" sz="5600" dirty="0" err="1">
                <a:solidFill>
                  <a:schemeClr val="tx1"/>
                </a:solidFill>
                <a:latin typeface="+mj-lt"/>
              </a:rPr>
              <a:t>NYSLRS</a:t>
            </a:r>
            <a:r>
              <a:rPr lang="en-US" sz="5600" dirty="0">
                <a:solidFill>
                  <a:schemeClr val="tx1"/>
                </a:solidFill>
                <a:latin typeface="+mj-lt"/>
              </a:rPr>
              <a:t> Loan</a:t>
            </a:r>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2">
            <a:extLst>
              <a:ext uri="{FF2B5EF4-FFF2-40B4-BE49-F238E27FC236}">
                <a16:creationId xmlns:a16="http://schemas.microsoft.com/office/drawing/2014/main" id="{8B200FCF-E574-564B-9D44-460FB9C5B531}"/>
              </a:ext>
            </a:extLst>
          </p:cNvPr>
          <p:cNvPicPr>
            <a:picLocks noGrp="1" noChangeAspect="1"/>
          </p:cNvPicPr>
          <p:nvPr>
            <p:ph type="pic" sz="quarter" idx="10"/>
          </p:nvPr>
        </p:nvPicPr>
        <p:blipFill rotWithShape="1">
          <a:blip r:embed="rId2">
            <a:extLst>
              <a:ext uri="{837473B0-CC2E-450A-ABE3-18F120FF3D39}">
                <a1611:picAttrSrcUrl xmlns:a1611="http://schemas.microsoft.com/office/drawing/2016/11/main" r:id="rId3"/>
              </a:ext>
            </a:extLst>
          </a:blip>
          <a:srcRect l="28605" r="4644"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6" name="Content Placeholder 5">
            <a:extLst>
              <a:ext uri="{FF2B5EF4-FFF2-40B4-BE49-F238E27FC236}">
                <a16:creationId xmlns:a16="http://schemas.microsoft.com/office/drawing/2014/main" id="{CB17E166-36D0-654D-8672-F3D2B607B120}"/>
              </a:ext>
            </a:extLst>
          </p:cNvPr>
          <p:cNvSpPr>
            <a:spLocks noGrp="1"/>
          </p:cNvSpPr>
          <p:nvPr>
            <p:ph idx="1"/>
          </p:nvPr>
        </p:nvSpPr>
        <p:spPr>
          <a:xfrm>
            <a:off x="6657715" y="2990818"/>
            <a:ext cx="4195673" cy="2913872"/>
          </a:xfrm>
        </p:spPr>
        <p:txBody>
          <a:bodyPr vert="horz" lIns="91440" tIns="45720" rIns="91440" bIns="45720" rtlCol="0" anchor="t">
            <a:normAutofit fontScale="92500"/>
          </a:bodyPr>
          <a:lstStyle/>
          <a:p>
            <a:pPr marL="0" marR="0">
              <a:spcBef>
                <a:spcPts val="750"/>
              </a:spcBef>
              <a:spcAft>
                <a:spcPts val="75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If you retire with an outstanding loan balance, there will be a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reduction to your retirement benefit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If you have a loan, you can check the balance owed, make a lump-sum payment or choose to increase your payments through your </a:t>
            </a:r>
            <a:r>
              <a:rPr lang="en-US" sz="1800" i="1" kern="0" dirty="0">
                <a:effectLst/>
                <a:latin typeface="Times New Roman" panose="02020603050405020304" pitchFamily="18" charset="0"/>
                <a:ea typeface="Times New Roman" panose="02020603050405020304" pitchFamily="18" charset="0"/>
                <a:cs typeface="Times New Roman" panose="02020603050405020304" pitchFamily="18" charset="0"/>
              </a:rPr>
              <a:t>Retirement Online</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account.</a:t>
            </a: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kern="0" dirty="0">
                <a:effectLst/>
                <a:latin typeface="Times New Roman" panose="02020603050405020304" pitchFamily="18" charset="0"/>
                <a:ea typeface="Times New Roman" panose="02020603050405020304" pitchFamily="18" charset="0"/>
              </a:rPr>
              <a:t>ERS members may repay your loan after retiring, but you must pay back the full amount of the outstanding balance that was due when you retired in one lump sum payment. </a:t>
            </a:r>
            <a:endParaRPr lang="en-US" sz="2000" dirty="0">
              <a:solidFill>
                <a:schemeClr val="tx1">
                  <a:alpha val="80000"/>
                </a:schemeClr>
              </a:solidFill>
              <a:latin typeface="+mn-lt"/>
            </a:endParaRP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4FAC69C-CCA0-D6C6-C232-70EE928E9F9E}"/>
              </a:ext>
            </a:extLst>
          </p:cNvPr>
          <p:cNvSpPr txBox="1"/>
          <p:nvPr/>
        </p:nvSpPr>
        <p:spPr>
          <a:xfrm>
            <a:off x="9716642" y="6657945"/>
            <a:ext cx="247535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knowthymoney.com/2015/08/e-commerce-payment-gateway-stud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28474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E980-3D00-304E-9175-C6077CC479E7}"/>
              </a:ext>
            </a:extLst>
          </p:cNvPr>
          <p:cNvSpPr>
            <a:spLocks noGrp="1"/>
          </p:cNvSpPr>
          <p:nvPr>
            <p:ph type="title"/>
          </p:nvPr>
        </p:nvSpPr>
        <p:spPr>
          <a:xfrm>
            <a:off x="876693" y="741391"/>
            <a:ext cx="3455821" cy="1616203"/>
          </a:xfrm>
        </p:spPr>
        <p:txBody>
          <a:bodyPr vert="horz" lIns="91440" tIns="45720" rIns="91440" bIns="45720" rtlCol="0" anchor="b">
            <a:normAutofit/>
          </a:bodyPr>
          <a:lstStyle/>
          <a:p>
            <a:pPr algn="l"/>
            <a:r>
              <a:rPr lang="en-US" kern="1200">
                <a:solidFill>
                  <a:schemeClr val="tx1"/>
                </a:solidFill>
                <a:latin typeface="+mj-lt"/>
                <a:ea typeface="+mj-ea"/>
                <a:cs typeface="+mj-cs"/>
              </a:rPr>
              <a:t>18-12 Months Before You Retire</a:t>
            </a:r>
          </a:p>
        </p:txBody>
      </p:sp>
      <p:sp>
        <p:nvSpPr>
          <p:cNvPr id="3" name="Content Placeholder 2">
            <a:extLst>
              <a:ext uri="{FF2B5EF4-FFF2-40B4-BE49-F238E27FC236}">
                <a16:creationId xmlns:a16="http://schemas.microsoft.com/office/drawing/2014/main" id="{BF94161D-ECF8-F04D-9CCF-4384B9A9EF2F}"/>
              </a:ext>
            </a:extLst>
          </p:cNvPr>
          <p:cNvSpPr>
            <a:spLocks noGrp="1"/>
          </p:cNvSpPr>
          <p:nvPr>
            <p:ph idx="1"/>
          </p:nvPr>
        </p:nvSpPr>
        <p:spPr>
          <a:xfrm>
            <a:off x="814983" y="2533476"/>
            <a:ext cx="4049328" cy="3447832"/>
          </a:xfrm>
        </p:spPr>
        <p:txBody>
          <a:bodyPr vert="horz" lIns="91440" tIns="45720" rIns="91440" bIns="45720" rtlCol="0" anchor="t">
            <a:normAutofit/>
          </a:bodyPr>
          <a:lstStyle/>
          <a:p>
            <a:pPr marR="0" algn="l">
              <a:spcBef>
                <a:spcPts val="1500"/>
              </a:spcBef>
              <a:spcAft>
                <a:spcPts val="0"/>
              </a:spcAft>
            </a:pPr>
            <a:r>
              <a:rPr lang="en-US" sz="1300" dirty="0">
                <a:solidFill>
                  <a:schemeClr val="tx1"/>
                </a:solidFill>
                <a:effectLst/>
                <a:latin typeface="+mn-lt"/>
              </a:rPr>
              <a:t>Estimate What Your Pension Will Be</a:t>
            </a:r>
          </a:p>
          <a:p>
            <a:pPr marR="0" algn="l">
              <a:spcBef>
                <a:spcPts val="750"/>
              </a:spcBef>
              <a:spcAft>
                <a:spcPts val="750"/>
              </a:spcAft>
            </a:pPr>
            <a:r>
              <a:rPr lang="en-US" sz="1300" dirty="0">
                <a:solidFill>
                  <a:schemeClr val="tx1"/>
                </a:solidFill>
                <a:effectLst/>
                <a:latin typeface="+mn-lt"/>
              </a:rPr>
              <a:t>Finding out how much you can expect to receive is an important step in retirement planning. There are several ways for you to estimate your pension:</a:t>
            </a:r>
          </a:p>
          <a:p>
            <a:pPr marR="0" lvl="0" algn="l">
              <a:spcBef>
                <a:spcPts val="750"/>
              </a:spcBef>
              <a:spcAft>
                <a:spcPts val="750"/>
              </a:spcAft>
              <a:buSzPts val="1000"/>
              <a:tabLst>
                <a:tab pos="457200" algn="l"/>
              </a:tabLst>
            </a:pPr>
            <a:r>
              <a:rPr lang="en-US" sz="1300" b="1" dirty="0">
                <a:solidFill>
                  <a:schemeClr val="tx1"/>
                </a:solidFill>
                <a:effectLst/>
                <a:latin typeface="+mn-lt"/>
              </a:rPr>
              <a:t>Use </a:t>
            </a:r>
            <a:r>
              <a:rPr lang="en-US" sz="1300" b="1" i="1" dirty="0">
                <a:solidFill>
                  <a:schemeClr val="tx1"/>
                </a:solidFill>
                <a:effectLst/>
                <a:latin typeface="+mn-lt"/>
              </a:rPr>
              <a:t>Retirement Online</a:t>
            </a:r>
            <a:endParaRPr lang="en-US" sz="1300" dirty="0">
              <a:solidFill>
                <a:schemeClr val="tx1"/>
              </a:solidFill>
              <a:effectLst/>
              <a:latin typeface="+mn-lt"/>
            </a:endParaRPr>
          </a:p>
          <a:p>
            <a:pPr algn="l"/>
            <a:r>
              <a:rPr lang="en-US" sz="1300" dirty="0">
                <a:solidFill>
                  <a:schemeClr val="tx1"/>
                </a:solidFill>
                <a:effectLst/>
                <a:latin typeface="+mn-lt"/>
              </a:rPr>
              <a:t>Most members can estimate their pension using the benefit calculator in </a:t>
            </a:r>
            <a:r>
              <a:rPr lang="en-US" sz="1300" i="1" dirty="0">
                <a:solidFill>
                  <a:schemeClr val="tx1"/>
                </a:solidFill>
                <a:effectLst/>
                <a:latin typeface="+mn-lt"/>
              </a:rPr>
              <a:t>Retirement Online</a:t>
            </a:r>
            <a:r>
              <a:rPr lang="en-US" sz="1300" dirty="0">
                <a:solidFill>
                  <a:schemeClr val="tx1"/>
                </a:solidFill>
                <a:effectLst/>
                <a:latin typeface="+mn-lt"/>
              </a:rPr>
              <a:t>. Go to the ‘My Account Summary’ area of your Account Homepage and click the “Estimate my Pension Benefit” button. It’s the easiest and fastest way to estimate your benefit based on your actual </a:t>
            </a:r>
            <a:r>
              <a:rPr lang="en-US" sz="1300" dirty="0" err="1">
                <a:solidFill>
                  <a:schemeClr val="tx1"/>
                </a:solidFill>
                <a:effectLst/>
                <a:latin typeface="+mn-lt"/>
              </a:rPr>
              <a:t>NYSLRS</a:t>
            </a:r>
            <a:r>
              <a:rPr lang="en-US" sz="1300" dirty="0">
                <a:solidFill>
                  <a:schemeClr val="tx1"/>
                </a:solidFill>
                <a:effectLst/>
                <a:latin typeface="+mn-lt"/>
              </a:rPr>
              <a:t> records.</a:t>
            </a:r>
            <a:br>
              <a:rPr lang="en-US" sz="1300" dirty="0">
                <a:solidFill>
                  <a:schemeClr val="tx1"/>
                </a:solidFill>
                <a:effectLst/>
                <a:latin typeface="+mn-lt"/>
              </a:rPr>
            </a:br>
            <a:endParaRPr lang="en-US" sz="1300" dirty="0">
              <a:solidFill>
                <a:schemeClr val="tx1"/>
              </a:solidFill>
              <a:latin typeface="+mn-lt"/>
            </a:endParaRPr>
          </a:p>
        </p:txBody>
      </p:sp>
      <p:pic>
        <p:nvPicPr>
          <p:cNvPr id="6" name="Picture Placeholder 5">
            <a:extLst>
              <a:ext uri="{FF2B5EF4-FFF2-40B4-BE49-F238E27FC236}">
                <a16:creationId xmlns:a16="http://schemas.microsoft.com/office/drawing/2014/main" id="{9F99970D-736D-B148-B031-F21AA788E397}"/>
              </a:ext>
            </a:extLst>
          </p:cNvPr>
          <p:cNvPicPr>
            <a:picLocks noGrp="1" noChangeAspect="1"/>
          </p:cNvPicPr>
          <p:nvPr>
            <p:ph type="pic" sz="quarter" idx="10"/>
          </p:nvPr>
        </p:nvPicPr>
        <p:blipFill rotWithShape="1">
          <a:blip r:embed="rId2">
            <a:extLst>
              <a:ext uri="{837473B0-CC2E-450A-ABE3-18F120FF3D39}">
                <a1611:picAttrSrcUrl xmlns:a1611="http://schemas.microsoft.com/office/drawing/2016/11/main" r:id="rId3"/>
              </a:ext>
            </a:extLst>
          </a:blip>
          <a:srcRect l="2942" r="2940" b="-1"/>
          <a:stretch/>
        </p:blipFill>
        <p:spPr>
          <a:xfrm>
            <a:off x="4987672" y="1167920"/>
            <a:ext cx="6389346" cy="4531470"/>
          </a:xfrm>
          <a:prstGeom prst="rect">
            <a:avLst/>
          </a:prstGeom>
        </p:spPr>
      </p:pic>
      <p:grpSp>
        <p:nvGrpSpPr>
          <p:cNvPr id="25" name="Group 24">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6" name="Rectangle 25">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3610F8F0-926A-27B2-37F7-36FB04B8DF94}"/>
              </a:ext>
            </a:extLst>
          </p:cNvPr>
          <p:cNvSpPr txBox="1"/>
          <p:nvPr/>
        </p:nvSpPr>
        <p:spPr>
          <a:xfrm>
            <a:off x="9050740" y="549933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atisfyingretirement.blogspot.com/2018/06/worst-mistakes-in-retirement.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589905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8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8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ontent Placeholder 30">
            <a:extLst>
              <a:ext uri="{FF2B5EF4-FFF2-40B4-BE49-F238E27FC236}">
                <a16:creationId xmlns:a16="http://schemas.microsoft.com/office/drawing/2014/main" id="{A5726018-39A8-C86F-23B1-70F44C9BA142}"/>
              </a:ext>
            </a:extLst>
          </p:cNvPr>
          <p:cNvSpPr>
            <a:spLocks noGrp="1"/>
          </p:cNvSpPr>
          <p:nvPr>
            <p:ph idx="1"/>
          </p:nvPr>
        </p:nvSpPr>
        <p:spPr>
          <a:xfrm>
            <a:off x="844526" y="2039127"/>
            <a:ext cx="4977578" cy="3639289"/>
          </a:xfrm>
        </p:spPr>
        <p:txBody>
          <a:bodyPr vert="horz" lIns="91440" tIns="45720" rIns="91440" bIns="45720" rtlCol="0" anchor="ctr">
            <a:normAutofit lnSpcReduction="10000"/>
          </a:bodyPr>
          <a:lstStyle/>
          <a:p>
            <a:pPr marL="114300" marR="0" lvl="0" indent="0">
              <a:spcBef>
                <a:spcPts val="750"/>
              </a:spcBef>
              <a:spcAft>
                <a:spcPts val="750"/>
              </a:spcAft>
              <a:buSzPts val="1000"/>
              <a:buNone/>
              <a:tabLst>
                <a:tab pos="457200" algn="l"/>
              </a:tabLst>
            </a:pPr>
            <a:r>
              <a:rPr lang="en-US" sz="1400" b="1" dirty="0">
                <a:solidFill>
                  <a:schemeClr val="tx2"/>
                </a:solidFill>
                <a:effectLst/>
                <a:latin typeface="+mn-lt"/>
              </a:rPr>
              <a:t>Use </a:t>
            </a:r>
            <a:r>
              <a:rPr lang="en-US" sz="1400" b="1" dirty="0">
                <a:solidFill>
                  <a:schemeClr val="tx2"/>
                </a:solidFill>
                <a:latin typeface="+mn-lt"/>
              </a:rPr>
              <a:t>the</a:t>
            </a:r>
            <a:r>
              <a:rPr lang="en-US" sz="1400" b="1" dirty="0">
                <a:solidFill>
                  <a:schemeClr val="tx2"/>
                </a:solidFill>
                <a:effectLst/>
                <a:latin typeface="+mn-lt"/>
              </a:rPr>
              <a:t> quick calculator</a:t>
            </a:r>
            <a:endParaRPr lang="en-US" sz="1400" dirty="0">
              <a:solidFill>
                <a:schemeClr val="tx2"/>
              </a:solidFill>
              <a:effectLst/>
              <a:latin typeface="+mn-lt"/>
            </a:endParaRPr>
          </a:p>
          <a:p>
            <a:pPr marR="0" indent="0">
              <a:spcBef>
                <a:spcPts val="750"/>
              </a:spcBef>
              <a:spcAft>
                <a:spcPts val="0"/>
              </a:spcAft>
              <a:buNone/>
            </a:pPr>
            <a:r>
              <a:rPr lang="en-US" sz="1300" dirty="0">
                <a:solidFill>
                  <a:schemeClr val="tx2"/>
                </a:solidFill>
                <a:effectLst/>
                <a:latin typeface="+mn-lt"/>
              </a:rPr>
              <a:t>The </a:t>
            </a:r>
            <a:r>
              <a:rPr lang="en-US" sz="1300" u="sng" dirty="0">
                <a:solidFill>
                  <a:schemeClr val="tx2"/>
                </a:solidFill>
                <a:effectLst/>
                <a:latin typeface="+mn-lt"/>
                <a:hlinkClick r:id="rId2"/>
              </a:rPr>
              <a:t>quick calculator</a:t>
            </a:r>
            <a:r>
              <a:rPr lang="en-US" sz="1300" dirty="0">
                <a:solidFill>
                  <a:schemeClr val="tx2"/>
                </a:solidFill>
                <a:effectLst/>
                <a:latin typeface="+mn-lt"/>
              </a:rPr>
              <a:t> will estimate your pension based on information you enter and is available to most ERS members who joined </a:t>
            </a:r>
            <a:r>
              <a:rPr lang="en-US" sz="1300" dirty="0" err="1">
                <a:solidFill>
                  <a:schemeClr val="tx2"/>
                </a:solidFill>
                <a:effectLst/>
                <a:latin typeface="+mn-lt"/>
              </a:rPr>
              <a:t>NYSLRS</a:t>
            </a:r>
            <a:r>
              <a:rPr lang="en-US" sz="1300" dirty="0">
                <a:solidFill>
                  <a:schemeClr val="tx2"/>
                </a:solidFill>
                <a:effectLst/>
                <a:latin typeface="+mn-lt"/>
              </a:rPr>
              <a:t> before April 1, 2012.</a:t>
            </a:r>
          </a:p>
          <a:p>
            <a:pPr marL="114300" marR="0" lvl="0" indent="0">
              <a:spcBef>
                <a:spcPts val="750"/>
              </a:spcBef>
              <a:spcAft>
                <a:spcPts val="750"/>
              </a:spcAft>
              <a:buSzPts val="1000"/>
              <a:buNone/>
              <a:tabLst>
                <a:tab pos="457200" algn="l"/>
              </a:tabLst>
            </a:pPr>
            <a:endParaRPr lang="en-US" sz="1300" b="1" dirty="0">
              <a:solidFill>
                <a:schemeClr val="tx2"/>
              </a:solidFill>
              <a:effectLst/>
              <a:latin typeface="+mn-lt"/>
            </a:endParaRPr>
          </a:p>
          <a:p>
            <a:pPr marL="114300" marR="0" lvl="0" indent="0">
              <a:spcBef>
                <a:spcPts val="750"/>
              </a:spcBef>
              <a:spcAft>
                <a:spcPts val="750"/>
              </a:spcAft>
              <a:buSzPts val="1000"/>
              <a:buNone/>
              <a:tabLst>
                <a:tab pos="457200" algn="l"/>
              </a:tabLst>
            </a:pPr>
            <a:r>
              <a:rPr lang="en-US" sz="1400" b="1" dirty="0">
                <a:solidFill>
                  <a:schemeClr val="tx2"/>
                </a:solidFill>
                <a:effectLst/>
                <a:latin typeface="+mn-lt"/>
              </a:rPr>
              <a:t>Request an estimate by phone</a:t>
            </a:r>
            <a:endParaRPr lang="en-US" sz="1400" dirty="0">
              <a:solidFill>
                <a:schemeClr val="tx2"/>
              </a:solidFill>
              <a:effectLst/>
              <a:latin typeface="+mn-lt"/>
            </a:endParaRPr>
          </a:p>
          <a:p>
            <a:pPr marR="0" indent="0">
              <a:spcBef>
                <a:spcPts val="750"/>
              </a:spcBef>
              <a:spcAft>
                <a:spcPts val="0"/>
              </a:spcAft>
              <a:buNone/>
            </a:pPr>
            <a:r>
              <a:rPr lang="en-US" sz="1300" dirty="0">
                <a:solidFill>
                  <a:schemeClr val="tx2"/>
                </a:solidFill>
                <a:effectLst/>
                <a:latin typeface="+mn-lt"/>
              </a:rPr>
              <a:t>Most ERS members who are age 50 or older can request a benefit projection by phone by using our automated system, as long as they have enough years of service to be eligible for a pension. The automated system will use salary reported to date, and project additional service credit based on a date of retirement up to five years in the future. Call 1-866-805-0990, or 518-474-7736 in the Albany, NY area, to request a projection. In most cases, these projections are mailed on the next business day to your home address.</a:t>
            </a:r>
          </a:p>
        </p:txBody>
      </p:sp>
      <p:grpSp>
        <p:nvGrpSpPr>
          <p:cNvPr id="109" name="Group 8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90" name="Freeform: Shape 8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9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2" name="Graphic 81" descr="Calculator">
            <a:extLst>
              <a:ext uri="{FF2B5EF4-FFF2-40B4-BE49-F238E27FC236}">
                <a16:creationId xmlns:a16="http://schemas.microsoft.com/office/drawing/2014/main" id="{2729CFD2-780C-B8D7-2015-07ECE39796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833967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2" name="Rectangle 6">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8">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Freeform: Shape 10">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4" name="Freeform: Shape 13">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4" name="Freeform: Shape 19">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grpSp>
        <p:nvGrpSpPr>
          <p:cNvPr id="22" name="Group 21">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05" name="Freeform: Shape 22">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3">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4">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8" name="Freeform: Shape 25">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9" name="Group 27">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210" name="Freeform: Shape 28">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9">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30">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3" name="Freeform: Shape 31">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4" name="TextBox 213">
            <a:extLst>
              <a:ext uri="{FF2B5EF4-FFF2-40B4-BE49-F238E27FC236}">
                <a16:creationId xmlns:a16="http://schemas.microsoft.com/office/drawing/2014/main" id="{4748F58D-E146-E3AB-EAA6-06F6FC9CC2AF}"/>
              </a:ext>
            </a:extLst>
          </p:cNvPr>
          <p:cNvSpPr txBox="1"/>
          <p:nvPr/>
        </p:nvSpPr>
        <p:spPr>
          <a:xfrm>
            <a:off x="3051110" y="639298"/>
            <a:ext cx="6102220" cy="5337359"/>
          </a:xfrm>
          <a:prstGeom prst="rect">
            <a:avLst/>
          </a:prstGeom>
          <a:noFill/>
        </p:spPr>
        <p:txBody>
          <a:bodyPr wrap="square">
            <a:spAutoFit/>
          </a:bodyPr>
          <a:lstStyle/>
          <a:p>
            <a:pPr marL="342900" marR="0" lvl="0" indent="-342900">
              <a:spcBef>
                <a:spcPts val="750"/>
              </a:spcBef>
              <a:spcAft>
                <a:spcPts val="750"/>
              </a:spcAft>
              <a:buSzPts val="1000"/>
              <a:buFont typeface="Symbol" panose="05050102010706020507" pitchFamily="18" charset="2"/>
              <a:buChar char=""/>
              <a:tabLst>
                <a:tab pos="457200" algn="l"/>
              </a:tabLst>
            </a:pPr>
            <a:r>
              <a:rPr lang="en-US" b="1" kern="0" dirty="0">
                <a:effectLst/>
                <a:latin typeface="+mj-lt"/>
                <a:ea typeface="Times New Roman" panose="02020603050405020304" pitchFamily="18" charset="0"/>
                <a:cs typeface="Times New Roman" panose="02020603050405020304" pitchFamily="18" charset="0"/>
              </a:rPr>
              <a:t>Request an estimate by email or mail</a:t>
            </a:r>
            <a:endParaRPr lang="en-US" kern="100" dirty="0">
              <a:effectLst/>
              <a:latin typeface="+mj-lt"/>
              <a:ea typeface="Calibri" panose="020F0502020204030204" pitchFamily="34" charset="0"/>
              <a:cs typeface="Times New Roman" panose="02020603050405020304" pitchFamily="18" charset="0"/>
            </a:endParaRPr>
          </a:p>
          <a:p>
            <a:pPr marL="457200" marR="0">
              <a:spcBef>
                <a:spcPts val="750"/>
              </a:spcBef>
              <a:spcAft>
                <a:spcPts val="0"/>
              </a:spcAft>
            </a:pPr>
            <a:r>
              <a:rPr lang="en-US" sz="1600" kern="0" dirty="0">
                <a:effectLst/>
                <a:ea typeface="Times New Roman" panose="02020603050405020304" pitchFamily="18" charset="0"/>
                <a:cs typeface="Times New Roman" panose="02020603050405020304" pitchFamily="18" charset="0"/>
              </a:rPr>
              <a:t>ERS members can request a benefit projection by emailing or writing. Be sure to include your estimated retirement date, the name and birth date of your intended beneficiary, any military service you may have, your current address, and your retirement registration number or </a:t>
            </a:r>
            <a:r>
              <a:rPr lang="en-US" sz="1600" kern="0" dirty="0" err="1">
                <a:effectLst/>
                <a:ea typeface="Times New Roman" panose="02020603050405020304" pitchFamily="18" charset="0"/>
                <a:cs typeface="Times New Roman" panose="02020603050405020304" pitchFamily="18" charset="0"/>
              </a:rPr>
              <a:t>NYSLRS</a:t>
            </a:r>
            <a:r>
              <a:rPr lang="en-US" sz="1600" kern="0" dirty="0">
                <a:effectLst/>
                <a:ea typeface="Times New Roman" panose="02020603050405020304" pitchFamily="18" charset="0"/>
                <a:cs typeface="Times New Roman" panose="02020603050405020304" pitchFamily="18" charset="0"/>
              </a:rPr>
              <a:t> ID. For </a:t>
            </a:r>
            <a:r>
              <a:rPr lang="en-US" sz="1600" kern="0" dirty="0">
                <a:ea typeface="Times New Roman" panose="02020603050405020304" pitchFamily="18" charset="0"/>
                <a:cs typeface="Times New Roman" panose="02020603050405020304" pitchFamily="18" charset="0"/>
              </a:rPr>
              <a:t>the</a:t>
            </a:r>
            <a:r>
              <a:rPr lang="en-US" sz="1600" kern="0" dirty="0">
                <a:effectLst/>
                <a:ea typeface="Times New Roman" panose="02020603050405020304" pitchFamily="18" charset="0"/>
                <a:cs typeface="Times New Roman" panose="02020603050405020304" pitchFamily="18" charset="0"/>
              </a:rPr>
              <a:t> mailing address, or to email, visit our </a:t>
            </a:r>
            <a:r>
              <a:rPr lang="en-US" sz="1600" u="sng" kern="0" dirty="0">
                <a:solidFill>
                  <a:srgbClr val="337AB7"/>
                </a:solidFill>
                <a:ea typeface="Times New Roman" panose="02020603050405020304" pitchFamily="18" charset="0"/>
                <a:cs typeface="Times New Roman" panose="02020603050405020304" pitchFamily="18" charset="0"/>
                <a:hlinkClick r:id="rId2"/>
              </a:rPr>
              <a:t>Contact Us page</a:t>
            </a:r>
            <a:r>
              <a:rPr lang="en-US" sz="1600" kern="0" dirty="0">
                <a:effectLst/>
                <a:ea typeface="Times New Roman" panose="02020603050405020304" pitchFamily="18" charset="0"/>
                <a:cs typeface="Times New Roman" panose="02020603050405020304" pitchFamily="18" charset="0"/>
              </a:rPr>
              <a:t>. </a:t>
            </a:r>
            <a:r>
              <a:rPr lang="en-US" sz="1600" u="sng" kern="0" dirty="0">
                <a:solidFill>
                  <a:srgbClr val="337AB7"/>
                </a:solidFill>
                <a:effectLst/>
                <a:ea typeface="Times New Roman" panose="02020603050405020304" pitchFamily="18" charset="0"/>
                <a:cs typeface="Times New Roman" panose="02020603050405020304" pitchFamily="18" charset="0"/>
              </a:rPr>
              <a:t>https://www.osc.state.ny.us/retirement/contact-us</a:t>
            </a:r>
            <a:br>
              <a:rPr lang="en-US" sz="155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55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750"/>
              </a:spcBef>
              <a:spcAft>
                <a:spcPts val="750"/>
              </a:spcAft>
              <a:buSzPts val="1000"/>
              <a:buFont typeface="Symbol" panose="05050102010706020507" pitchFamily="18" charset="2"/>
              <a:buChar char=""/>
              <a:tabLst>
                <a:tab pos="457200" algn="l"/>
              </a:tabLst>
            </a:pPr>
            <a:r>
              <a:rPr lang="en-US" b="1" kern="0" dirty="0">
                <a:effectLst/>
                <a:latin typeface="+mj-lt"/>
                <a:ea typeface="Times New Roman" panose="02020603050405020304" pitchFamily="18" charset="0"/>
                <a:cs typeface="Times New Roman" panose="02020603050405020304" pitchFamily="18" charset="0"/>
              </a:rPr>
              <a:t>Submit a Request for Estimate form</a:t>
            </a:r>
            <a:endParaRPr lang="en-US" kern="100" dirty="0">
              <a:effectLst/>
              <a:latin typeface="+mj-lt"/>
              <a:ea typeface="Calibri" panose="020F0502020204030204" pitchFamily="34" charset="0"/>
              <a:cs typeface="Times New Roman" panose="02020603050405020304" pitchFamily="18" charset="0"/>
            </a:endParaRPr>
          </a:p>
          <a:p>
            <a:pPr marL="457200" marR="0">
              <a:spcBef>
                <a:spcPts val="750"/>
              </a:spcBef>
              <a:spcAft>
                <a:spcPts val="0"/>
              </a:spcAft>
            </a:pPr>
            <a:r>
              <a:rPr lang="en-US" sz="1600" kern="0" dirty="0">
                <a:effectLst/>
                <a:ea typeface="Times New Roman" panose="02020603050405020304" pitchFamily="18" charset="0"/>
                <a:cs typeface="Times New Roman" panose="02020603050405020304" pitchFamily="18" charset="0"/>
              </a:rPr>
              <a:t>If you are within five years of your first eligible date of retirement and you are not certain that you’ve received credit for all your public service in New York State, you can submit a </a:t>
            </a:r>
            <a:r>
              <a:rPr lang="en-US" sz="1600" u="sng" kern="0" dirty="0">
                <a:solidFill>
                  <a:srgbClr val="337AB7"/>
                </a:solidFill>
                <a:effectLst/>
                <a:ea typeface="Times New Roman" panose="02020603050405020304" pitchFamily="18" charset="0"/>
                <a:cs typeface="Times New Roman" panose="02020603050405020304" pitchFamily="18" charset="0"/>
                <a:hlinkClick r:id="rId3"/>
              </a:rPr>
              <a:t>Request for Estimate form (RS6030)</a:t>
            </a:r>
            <a:r>
              <a:rPr lang="en-US" sz="1600" kern="0" dirty="0">
                <a:effectLst/>
                <a:ea typeface="Times New Roman" panose="02020603050405020304" pitchFamily="18" charset="0"/>
                <a:cs typeface="Times New Roman" panose="02020603050405020304" pitchFamily="18" charset="0"/>
              </a:rPr>
              <a:t>. Be sure to provide the dates and locations of your public employment history. In addition to preparing a pension estimate, </a:t>
            </a:r>
            <a:r>
              <a:rPr lang="en-US" sz="1600" kern="0" dirty="0" err="1">
                <a:effectLst/>
                <a:ea typeface="Times New Roman" panose="02020603050405020304" pitchFamily="18" charset="0"/>
                <a:cs typeface="Times New Roman" panose="02020603050405020304" pitchFamily="18" charset="0"/>
              </a:rPr>
              <a:t>NYSLRS</a:t>
            </a:r>
            <a:r>
              <a:rPr lang="en-US" sz="1600" kern="0" dirty="0">
                <a:effectLst/>
                <a:ea typeface="Times New Roman" panose="02020603050405020304" pitchFamily="18" charset="0"/>
                <a:cs typeface="Times New Roman" panose="02020603050405020304" pitchFamily="18" charset="0"/>
              </a:rPr>
              <a:t> will review your account to determine if you are eligible for any additional service.</a:t>
            </a:r>
            <a:endParaRPr lang="en-US" sz="1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152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154D4D2-201F-3CFD-8473-70F1AB596B30}"/>
              </a:ext>
            </a:extLst>
          </p:cNvPr>
          <p:cNvSpPr>
            <a:spLocks noGrp="1"/>
          </p:cNvSpPr>
          <p:nvPr>
            <p:ph type="title"/>
          </p:nvPr>
        </p:nvSpPr>
        <p:spPr>
          <a:xfrm>
            <a:off x="572493" y="238539"/>
            <a:ext cx="11018520" cy="1434415"/>
          </a:xfrm>
        </p:spPr>
        <p:txBody>
          <a:bodyPr anchor="b">
            <a:normAutofit/>
          </a:bodyPr>
          <a:lstStyle/>
          <a:p>
            <a:r>
              <a:rPr lang="en-US" sz="5400"/>
              <a:t>12 Months Before You Retire</a:t>
            </a:r>
          </a:p>
        </p:txBody>
      </p:sp>
      <p:sp>
        <p:nvSpPr>
          <p:cNvPr id="4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55BFE8E-C1D3-64E2-1B88-B8C5D22C0B77}"/>
              </a:ext>
            </a:extLst>
          </p:cNvPr>
          <p:cNvSpPr>
            <a:spLocks noGrp="1"/>
          </p:cNvSpPr>
          <p:nvPr>
            <p:ph idx="1"/>
          </p:nvPr>
        </p:nvSpPr>
        <p:spPr>
          <a:xfrm>
            <a:off x="572492" y="2071316"/>
            <a:ext cx="9478859" cy="4379818"/>
          </a:xfrm>
        </p:spPr>
        <p:txBody>
          <a:bodyPr anchor="t">
            <a:normAutofit fontScale="92500" lnSpcReduction="10000"/>
          </a:bodyPr>
          <a:lstStyle/>
          <a:p>
            <a:pPr marL="0" marR="0" indent="0">
              <a:spcBef>
                <a:spcPts val="1500"/>
              </a:spcBef>
              <a:spcAft>
                <a:spcPts val="0"/>
              </a:spcAft>
              <a:buNone/>
            </a:pPr>
            <a:r>
              <a:rPr lang="en-US" sz="1600" b="1" i="1" kern="0" dirty="0">
                <a:effectLst/>
                <a:latin typeface="+mj-lt"/>
                <a:ea typeface="Times New Roman" panose="02020603050405020304" pitchFamily="18" charset="0"/>
                <a:cs typeface="Times New Roman" panose="02020603050405020304" pitchFamily="18" charset="0"/>
              </a:rPr>
              <a:t>Review your health insurance coverage</a:t>
            </a:r>
            <a:endParaRPr lang="en-US" sz="1600" b="1" i="1" kern="100" dirty="0">
              <a:effectLst/>
              <a:latin typeface="+mj-lt"/>
              <a:ea typeface="Calibri" panose="020F0502020204030204" pitchFamily="34" charset="0"/>
              <a:cs typeface="Times New Roman" panose="02020603050405020304" pitchFamily="18" charset="0"/>
            </a:endParaRPr>
          </a:p>
          <a:p>
            <a:pPr marL="0" marR="0" indent="0">
              <a:spcBef>
                <a:spcPts val="750"/>
              </a:spcBef>
              <a:spcAft>
                <a:spcPts val="750"/>
              </a:spcAft>
              <a:buNone/>
            </a:pPr>
            <a:r>
              <a:rPr lang="en-US" sz="1600" kern="0" dirty="0" err="1">
                <a:effectLst/>
                <a:latin typeface="+mn-lt"/>
                <a:ea typeface="Times New Roman" panose="02020603050405020304" pitchFamily="18" charset="0"/>
                <a:cs typeface="Times New Roman" panose="02020603050405020304" pitchFamily="18" charset="0"/>
              </a:rPr>
              <a:t>NYSLRS</a:t>
            </a:r>
            <a:r>
              <a:rPr lang="en-US" sz="1600" kern="0" dirty="0">
                <a:effectLst/>
                <a:latin typeface="+mn-lt"/>
                <a:ea typeface="Times New Roman" panose="02020603050405020304" pitchFamily="18" charset="0"/>
                <a:cs typeface="Times New Roman" panose="02020603050405020304" pitchFamily="18" charset="0"/>
              </a:rPr>
              <a:t> does not administer health insurance benefits. </a:t>
            </a:r>
          </a:p>
          <a:p>
            <a:pPr marL="0" marR="0" indent="0">
              <a:spcBef>
                <a:spcPts val="750"/>
              </a:spcBef>
              <a:spcAft>
                <a:spcPts val="750"/>
              </a:spcAft>
              <a:buNone/>
            </a:pPr>
            <a:r>
              <a:rPr lang="en-US" sz="1600" b="1" i="1" kern="0" dirty="0">
                <a:latin typeface="+mj-lt"/>
                <a:cs typeface="Times New Roman" panose="02020603050405020304" pitchFamily="18" charset="0"/>
              </a:rPr>
              <a:t>Eligibility for post-retirement coverage. </a:t>
            </a:r>
          </a:p>
          <a:p>
            <a:pPr marL="0" marR="0" indent="0">
              <a:spcBef>
                <a:spcPts val="750"/>
              </a:spcBef>
              <a:spcAft>
                <a:spcPts val="750"/>
              </a:spcAft>
              <a:buNone/>
            </a:pPr>
            <a:r>
              <a:rPr lang="en-US" sz="1600" dirty="0"/>
              <a:t>Your health insurance will continue without a lapse, but you will be changed to the retiree group. </a:t>
            </a:r>
          </a:p>
          <a:p>
            <a:pPr>
              <a:spcBef>
                <a:spcPts val="0"/>
              </a:spcBef>
              <a:buFont typeface="Wingdings" panose="05000000000000000000" pitchFamily="2" charset="2"/>
              <a:buChar char="v"/>
            </a:pPr>
            <a:r>
              <a:rPr lang="en-US" sz="1600" dirty="0"/>
              <a:t>You will qualify to continue health insurance coverage during retirement if you are a county employee hired prior to 06/01/2012 with ten (10) years of full-time continuous service with county and must be 55 years of age. This applies if you are a Sheriff’s Department employee hired prior to 06/01/2014 OR if you are a Road Patrol employee hired prior to 05/01/2013.</a:t>
            </a:r>
          </a:p>
          <a:p>
            <a:pPr marR="0">
              <a:spcBef>
                <a:spcPts val="0"/>
              </a:spcBef>
              <a:buFont typeface="Wingdings" panose="05000000000000000000" pitchFamily="2" charset="2"/>
              <a:buChar char="v"/>
            </a:pPr>
            <a:r>
              <a:rPr lang="en-US" sz="1600" dirty="0"/>
              <a:t>If you were hired prior to 01/01/1991, the county will pay 100% of the individual rate. There is a discounted rate for retirees with families. </a:t>
            </a:r>
          </a:p>
          <a:p>
            <a:pPr marR="0">
              <a:spcBef>
                <a:spcPts val="0"/>
              </a:spcBef>
              <a:buFont typeface="Wingdings" panose="05000000000000000000" pitchFamily="2" charset="2"/>
              <a:buChar char="v"/>
            </a:pPr>
            <a:r>
              <a:rPr lang="en-US" sz="1600" dirty="0"/>
              <a:t>If you were hired after 01/01/1991, you will pay the current rate as employees, currently 25%.</a:t>
            </a:r>
          </a:p>
          <a:p>
            <a:pPr marR="0">
              <a:spcBef>
                <a:spcPts val="0"/>
              </a:spcBef>
              <a:buFont typeface="Wingdings" panose="05000000000000000000" pitchFamily="2" charset="2"/>
              <a:buChar char="v"/>
            </a:pPr>
            <a:r>
              <a:rPr lang="en-US" sz="1600" dirty="0"/>
              <a:t>You will be billed quarterly in January, April, July and October with the payment due by the 20</a:t>
            </a:r>
            <a:r>
              <a:rPr lang="en-US" sz="1600" baseline="30000" dirty="0"/>
              <a:t>th</a:t>
            </a:r>
            <a:r>
              <a:rPr lang="en-US" sz="1600" dirty="0"/>
              <a:t> of the following month.</a:t>
            </a:r>
          </a:p>
          <a:p>
            <a:pPr>
              <a:spcBef>
                <a:spcPts val="0"/>
              </a:spcBef>
              <a:buFont typeface="Wingdings" panose="05000000000000000000" pitchFamily="2" charset="2"/>
              <a:buChar char="v"/>
            </a:pPr>
            <a:r>
              <a:rPr lang="en-US" sz="1600" dirty="0"/>
              <a:t>As insurance is deducted one month in advance, you will be billed for any premium due as a new retiree after reviewing your payroll history.</a:t>
            </a:r>
          </a:p>
          <a:p>
            <a:pPr>
              <a:spcBef>
                <a:spcPts val="0"/>
              </a:spcBef>
              <a:buFont typeface="Wingdings" panose="05000000000000000000" pitchFamily="2" charset="2"/>
              <a:buChar char="v"/>
            </a:pPr>
            <a:r>
              <a:rPr lang="en-US" sz="1600" dirty="0"/>
              <a:t>When you or your spouse becomes eligible for Medicare, whether you are age 65 or have a disability, you must enroll in Part B and notify the Benefits Specialist in the Human Resource Office. You will then be enrolled into the Lewis County Medicare Advantage Plan PPO. </a:t>
            </a:r>
          </a:p>
        </p:txBody>
      </p:sp>
      <p:pic>
        <p:nvPicPr>
          <p:cNvPr id="6" name="Picture 5" descr="Shape&#10;&#10;Description automatically generated with low confidence">
            <a:extLst>
              <a:ext uri="{FF2B5EF4-FFF2-40B4-BE49-F238E27FC236}">
                <a16:creationId xmlns:a16="http://schemas.microsoft.com/office/drawing/2014/main" id="{5F865D60-4774-5CF8-DBDC-A7ED0ADBE47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8621" r="9467" b="2"/>
          <a:stretch/>
        </p:blipFill>
        <p:spPr>
          <a:xfrm>
            <a:off x="10051352" y="1828610"/>
            <a:ext cx="1539661" cy="1600390"/>
          </a:xfrm>
          <a:prstGeom prst="rect">
            <a:avLst/>
          </a:prstGeom>
        </p:spPr>
      </p:pic>
    </p:spTree>
    <p:extLst>
      <p:ext uri="{BB962C8B-B14F-4D97-AF65-F5344CB8AC3E}">
        <p14:creationId xmlns:p14="http://schemas.microsoft.com/office/powerpoint/2010/main" val="3321674658"/>
      </p:ext>
    </p:extLst>
  </p:cSld>
  <p:clrMapOvr>
    <a:masterClrMapping/>
  </p:clrMapOvr>
</p:sld>
</file>

<file path=ppt/theme/theme1.xml><?xml version="1.0" encoding="utf-8"?>
<a:theme xmlns:a="http://schemas.openxmlformats.org/drawingml/2006/main" name="Office Theme">
  <a:themeElements>
    <a:clrScheme name="Lewis County, NY">
      <a:dk1>
        <a:sysClr val="windowText" lastClr="000000"/>
      </a:dk1>
      <a:lt1>
        <a:sysClr val="window" lastClr="FFFFFF"/>
      </a:lt1>
      <a:dk2>
        <a:srgbClr val="00557A"/>
      </a:dk2>
      <a:lt2>
        <a:srgbClr val="E7E6E6"/>
      </a:lt2>
      <a:accent1>
        <a:srgbClr val="00557A"/>
      </a:accent1>
      <a:accent2>
        <a:srgbClr val="007365"/>
      </a:accent2>
      <a:accent3>
        <a:srgbClr val="A5A5A5"/>
      </a:accent3>
      <a:accent4>
        <a:srgbClr val="CDDC2A"/>
      </a:accent4>
      <a:accent5>
        <a:srgbClr val="26A1D0"/>
      </a:accent5>
      <a:accent6>
        <a:srgbClr val="70AD47"/>
      </a:accent6>
      <a:hlink>
        <a:srgbClr val="00557A"/>
      </a:hlink>
      <a:folHlink>
        <a:srgbClr val="00557A"/>
      </a:folHlink>
    </a:clrScheme>
    <a:fontScheme name="Lewis County, NY">
      <a:majorFont>
        <a:latin typeface="Museo Slab 500"/>
        <a:ea typeface=""/>
        <a:cs typeface=""/>
      </a:majorFont>
      <a:minorFont>
        <a:latin typeface="Public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wis County, NY Presentation Template.potx" id="{4A90C1E5-FCCC-4896-B8F8-32AC3EF800DD}" vid="{CA3A8988-2D0D-4115-BB8C-39379A525AAB}"/>
    </a:ext>
  </a:extLst>
</a:theme>
</file>

<file path=docProps/app.xml><?xml version="1.0" encoding="utf-8"?>
<Properties xmlns="http://schemas.openxmlformats.org/officeDocument/2006/extended-properties" xmlns:vt="http://schemas.openxmlformats.org/officeDocument/2006/docPropsVTypes">
  <Template>Presentation Template</Template>
  <TotalTime>468</TotalTime>
  <Words>1924</Words>
  <Application>Microsoft Office PowerPoint</Application>
  <PresentationFormat>Widescreen</PresentationFormat>
  <Paragraphs>93</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Halis R Book</vt:lpstr>
      <vt:lpstr>Halis R ExtraLight</vt:lpstr>
      <vt:lpstr>Halis R Light</vt:lpstr>
      <vt:lpstr>Museo Slab 500</vt:lpstr>
      <vt:lpstr>Public Sans</vt:lpstr>
      <vt:lpstr>Symbol</vt:lpstr>
      <vt:lpstr>Times New Roman</vt:lpstr>
      <vt:lpstr>Wingdings</vt:lpstr>
      <vt:lpstr>Office Theme</vt:lpstr>
      <vt:lpstr>Let’s Talk Retirement</vt:lpstr>
      <vt:lpstr>Preparing for Retirement</vt:lpstr>
      <vt:lpstr>At Least 18 Months Before You Retire</vt:lpstr>
      <vt:lpstr>Schedule a Pre-Retirement Consultation</vt:lpstr>
      <vt:lpstr>Pay Off your NYSLRS Loan</vt:lpstr>
      <vt:lpstr>18-12 Months Before You Retire</vt:lpstr>
      <vt:lpstr>PowerPoint Presentation</vt:lpstr>
      <vt:lpstr>PowerPoint Presentation</vt:lpstr>
      <vt:lpstr>12 Months Before You Retire</vt:lpstr>
      <vt:lpstr>PowerPoint Presentation</vt:lpstr>
      <vt:lpstr>6 Months Before You Retire</vt:lpstr>
      <vt:lpstr>3 Months-15 Days Before You Retire</vt:lpstr>
      <vt:lpstr>Choosing How Your Pension is Paid</vt:lpstr>
      <vt:lpstr>Other Documents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Joyce Hodkinson</dc:creator>
  <cp:lastModifiedBy>Joyce Hodkinson</cp:lastModifiedBy>
  <cp:revision>41</cp:revision>
  <dcterms:created xsi:type="dcterms:W3CDTF">2023-09-21T17:24:05Z</dcterms:created>
  <dcterms:modified xsi:type="dcterms:W3CDTF">2023-10-27T17:01:18Z</dcterms:modified>
</cp:coreProperties>
</file>