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Lst>
  <p:notesMasterIdLst>
    <p:notesMasterId r:id="rId53"/>
  </p:notesMasterIdLst>
  <p:sldIdLst>
    <p:sldId id="284" r:id="rId3"/>
    <p:sldId id="258" r:id="rId4"/>
    <p:sldId id="355" r:id="rId5"/>
    <p:sldId id="439" r:id="rId6"/>
    <p:sldId id="428" r:id="rId7"/>
    <p:sldId id="407" r:id="rId8"/>
    <p:sldId id="388" r:id="rId9"/>
    <p:sldId id="263" r:id="rId10"/>
    <p:sldId id="331" r:id="rId11"/>
    <p:sldId id="389" r:id="rId12"/>
    <p:sldId id="390" r:id="rId13"/>
    <p:sldId id="329" r:id="rId14"/>
    <p:sldId id="330" r:id="rId15"/>
    <p:sldId id="373" r:id="rId16"/>
    <p:sldId id="391" r:id="rId17"/>
    <p:sldId id="459" r:id="rId18"/>
    <p:sldId id="457" r:id="rId19"/>
    <p:sldId id="383" r:id="rId20"/>
    <p:sldId id="410" r:id="rId21"/>
    <p:sldId id="411" r:id="rId22"/>
    <p:sldId id="385" r:id="rId23"/>
    <p:sldId id="325" r:id="rId24"/>
    <p:sldId id="371" r:id="rId25"/>
    <p:sldId id="425" r:id="rId26"/>
    <p:sldId id="430" r:id="rId27"/>
    <p:sldId id="321" r:id="rId28"/>
    <p:sldId id="288" r:id="rId29"/>
    <p:sldId id="356" r:id="rId30"/>
    <p:sldId id="358" r:id="rId31"/>
    <p:sldId id="378" r:id="rId32"/>
    <p:sldId id="340" r:id="rId33"/>
    <p:sldId id="426" r:id="rId34"/>
    <p:sldId id="427" r:id="rId35"/>
    <p:sldId id="359" r:id="rId36"/>
    <p:sldId id="360" r:id="rId37"/>
    <p:sldId id="361" r:id="rId38"/>
    <p:sldId id="362" r:id="rId39"/>
    <p:sldId id="363" r:id="rId40"/>
    <p:sldId id="364" r:id="rId41"/>
    <p:sldId id="365" r:id="rId42"/>
    <p:sldId id="419" r:id="rId43"/>
    <p:sldId id="271" r:id="rId44"/>
    <p:sldId id="273" r:id="rId45"/>
    <p:sldId id="420" r:id="rId46"/>
    <p:sldId id="280" r:id="rId47"/>
    <p:sldId id="282" r:id="rId48"/>
    <p:sldId id="421" r:id="rId49"/>
    <p:sldId id="422" r:id="rId50"/>
    <p:sldId id="403" r:id="rId51"/>
    <p:sldId id="405" r:id="rId5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33235B2-A46C-4EDC-B0FD-F9012E0C6B94}">
          <p14:sldIdLst>
            <p14:sldId id="284"/>
            <p14:sldId id="258"/>
            <p14:sldId id="355"/>
            <p14:sldId id="439"/>
            <p14:sldId id="428"/>
          </p14:sldIdLst>
        </p14:section>
        <p14:section name="Introduction to Fair Housing Laws" id="{5C0134C2-9A8A-492A-94E7-638D42482585}">
          <p14:sldIdLst>
            <p14:sldId id="407"/>
            <p14:sldId id="388"/>
            <p14:sldId id="263"/>
            <p14:sldId id="331"/>
            <p14:sldId id="389"/>
            <p14:sldId id="390"/>
            <p14:sldId id="329"/>
            <p14:sldId id="330"/>
            <p14:sldId id="373"/>
            <p14:sldId id="391"/>
            <p14:sldId id="459"/>
            <p14:sldId id="457"/>
            <p14:sldId id="383"/>
            <p14:sldId id="410"/>
            <p14:sldId id="411"/>
            <p14:sldId id="385"/>
            <p14:sldId id="325"/>
            <p14:sldId id="371"/>
            <p14:sldId id="425"/>
            <p14:sldId id="430"/>
            <p14:sldId id="321"/>
            <p14:sldId id="288"/>
            <p14:sldId id="356"/>
            <p14:sldId id="358"/>
            <p14:sldId id="378"/>
            <p14:sldId id="340"/>
            <p14:sldId id="426"/>
            <p14:sldId id="427"/>
            <p14:sldId id="359"/>
            <p14:sldId id="360"/>
            <p14:sldId id="361"/>
            <p14:sldId id="362"/>
            <p14:sldId id="363"/>
            <p14:sldId id="364"/>
            <p14:sldId id="365"/>
            <p14:sldId id="419"/>
            <p14:sldId id="271"/>
            <p14:sldId id="273"/>
            <p14:sldId id="420"/>
            <p14:sldId id="280"/>
            <p14:sldId id="282"/>
            <p14:sldId id="421"/>
            <p14:sldId id="422"/>
          </p14:sldIdLst>
        </p14:section>
        <p14:section name="Enforcement of Fair Housing Laws" id="{0713B312-60EF-4CED-A496-DA5470F3BDA1}">
          <p14:sldIdLst>
            <p14:sldId id="403"/>
            <p14:sldId id="40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Dedrick" initials="MD" lastIdx="1" clrIdx="0">
    <p:extLst>
      <p:ext uri="{19B8F6BF-5375-455C-9EA6-DF929625EA0E}">
        <p15:presenceInfo xmlns:p15="http://schemas.microsoft.com/office/powerpoint/2012/main" userId="Mark Dedri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ACB8"/>
    <a:srgbClr val="AF37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6" d="100"/>
          <a:sy n="86" d="100"/>
        </p:scale>
        <p:origin x="466" y="5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35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_rels/data12.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s>
</file>

<file path=ppt/diagrams/_rels/data13.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94BCAF-17F2-47DA-999C-F311A084A850}"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9580C2BC-C51F-41CA-B5F6-89419E573C9A}">
      <dgm:prSet/>
      <dgm:spPr/>
      <dgm:t>
        <a:bodyPr/>
        <a:lstStyle/>
        <a:p>
          <a:r>
            <a:rPr lang="en-US" dirty="0"/>
            <a:t>Investigations</a:t>
          </a:r>
        </a:p>
      </dgm:t>
    </dgm:pt>
    <dgm:pt modelId="{48E24CAE-8A4B-4ABF-A434-73474C774A9F}" type="parTrans" cxnId="{520B0F5A-45BE-45DA-8CE3-3D99D57A0463}">
      <dgm:prSet/>
      <dgm:spPr/>
      <dgm:t>
        <a:bodyPr/>
        <a:lstStyle/>
        <a:p>
          <a:endParaRPr lang="en-US"/>
        </a:p>
      </dgm:t>
    </dgm:pt>
    <dgm:pt modelId="{1C24A130-71C5-4846-8413-6531B1C13230}" type="sibTrans" cxnId="{520B0F5A-45BE-45DA-8CE3-3D99D57A0463}">
      <dgm:prSet/>
      <dgm:spPr/>
      <dgm:t>
        <a:bodyPr/>
        <a:lstStyle/>
        <a:p>
          <a:endParaRPr lang="en-US"/>
        </a:p>
      </dgm:t>
    </dgm:pt>
    <dgm:pt modelId="{FECB1FB5-59E2-45CD-9D40-6747A2C625E9}">
      <dgm:prSet custT="1"/>
      <dgm:spPr/>
      <dgm:t>
        <a:bodyPr/>
        <a:lstStyle/>
        <a:p>
          <a:r>
            <a:rPr lang="en-US" sz="1600" dirty="0"/>
            <a:t>Investigate complaints of discrimination</a:t>
          </a:r>
        </a:p>
      </dgm:t>
    </dgm:pt>
    <dgm:pt modelId="{C5AC35AA-999E-40A8-B1FD-951C711EFB41}" type="parTrans" cxnId="{7178CEE1-EABC-43C9-B2AD-C84A2AFD74CB}">
      <dgm:prSet/>
      <dgm:spPr/>
      <dgm:t>
        <a:bodyPr/>
        <a:lstStyle/>
        <a:p>
          <a:endParaRPr lang="en-US"/>
        </a:p>
      </dgm:t>
    </dgm:pt>
    <dgm:pt modelId="{5FFDE198-168F-415C-99F8-1B92CBEA9795}" type="sibTrans" cxnId="{7178CEE1-EABC-43C9-B2AD-C84A2AFD74CB}">
      <dgm:prSet/>
      <dgm:spPr/>
      <dgm:t>
        <a:bodyPr/>
        <a:lstStyle/>
        <a:p>
          <a:endParaRPr lang="en-US"/>
        </a:p>
      </dgm:t>
    </dgm:pt>
    <dgm:pt modelId="{617FE6CB-B0B9-4EDB-A8E9-11824770E0F0}">
      <dgm:prSet/>
      <dgm:spPr/>
      <dgm:t>
        <a:bodyPr/>
        <a:lstStyle/>
        <a:p>
          <a:r>
            <a:rPr lang="en-US" dirty="0"/>
            <a:t>Testing</a:t>
          </a:r>
        </a:p>
      </dgm:t>
    </dgm:pt>
    <dgm:pt modelId="{A46A788A-604B-4CCF-9665-89D3CD1E7BE5}" type="parTrans" cxnId="{D4D56904-0146-4A5C-9E0B-56694C0D76EC}">
      <dgm:prSet/>
      <dgm:spPr/>
      <dgm:t>
        <a:bodyPr/>
        <a:lstStyle/>
        <a:p>
          <a:endParaRPr lang="en-US"/>
        </a:p>
      </dgm:t>
    </dgm:pt>
    <dgm:pt modelId="{1AB00C2A-A0F4-4A18-9D79-FD66CDC506FC}" type="sibTrans" cxnId="{D4D56904-0146-4A5C-9E0B-56694C0D76EC}">
      <dgm:prSet/>
      <dgm:spPr/>
      <dgm:t>
        <a:bodyPr/>
        <a:lstStyle/>
        <a:p>
          <a:endParaRPr lang="en-US"/>
        </a:p>
      </dgm:t>
    </dgm:pt>
    <dgm:pt modelId="{7DDB176D-8139-49DA-AF23-43DF73F6A583}">
      <dgm:prSet custT="1"/>
      <dgm:spPr/>
      <dgm:t>
        <a:bodyPr/>
        <a:lstStyle/>
        <a:p>
          <a:r>
            <a:rPr lang="en-US" sz="1600" dirty="0"/>
            <a:t>Conduct undercover testing</a:t>
          </a:r>
        </a:p>
      </dgm:t>
    </dgm:pt>
    <dgm:pt modelId="{F641667F-FDF6-4789-BDDA-7093652E6256}" type="parTrans" cxnId="{49EA1F5E-6E3C-4410-BE02-37398286E65A}">
      <dgm:prSet/>
      <dgm:spPr/>
      <dgm:t>
        <a:bodyPr/>
        <a:lstStyle/>
        <a:p>
          <a:endParaRPr lang="en-US"/>
        </a:p>
      </dgm:t>
    </dgm:pt>
    <dgm:pt modelId="{F0E7A39C-4113-4E29-95B9-B1D4EB220E34}" type="sibTrans" cxnId="{49EA1F5E-6E3C-4410-BE02-37398286E65A}">
      <dgm:prSet/>
      <dgm:spPr/>
      <dgm:t>
        <a:bodyPr/>
        <a:lstStyle/>
        <a:p>
          <a:endParaRPr lang="en-US"/>
        </a:p>
      </dgm:t>
    </dgm:pt>
    <dgm:pt modelId="{3DDEB259-89F5-4DE0-946D-7C2FA50D5B69}">
      <dgm:prSet/>
      <dgm:spPr/>
      <dgm:t>
        <a:bodyPr/>
        <a:lstStyle/>
        <a:p>
          <a:r>
            <a:rPr lang="en-US" dirty="0"/>
            <a:t>Counseling &amp; Advocacy</a:t>
          </a:r>
        </a:p>
      </dgm:t>
    </dgm:pt>
    <dgm:pt modelId="{08C7348E-C3B9-43A3-8601-371D466E67AA}" type="parTrans" cxnId="{7DE2EC4E-7D16-4563-B36C-BF8C2F44887D}">
      <dgm:prSet/>
      <dgm:spPr/>
      <dgm:t>
        <a:bodyPr/>
        <a:lstStyle/>
        <a:p>
          <a:endParaRPr lang="en-US"/>
        </a:p>
      </dgm:t>
    </dgm:pt>
    <dgm:pt modelId="{31A3C8DE-0070-40F6-B8A4-5A22B431DF72}" type="sibTrans" cxnId="{7DE2EC4E-7D16-4563-B36C-BF8C2F44887D}">
      <dgm:prSet/>
      <dgm:spPr/>
      <dgm:t>
        <a:bodyPr/>
        <a:lstStyle/>
        <a:p>
          <a:endParaRPr lang="en-US"/>
        </a:p>
      </dgm:t>
    </dgm:pt>
    <dgm:pt modelId="{5225245A-16CA-45C3-91C1-FB81FAE1F765}">
      <dgm:prSet custT="1"/>
      <dgm:spPr/>
      <dgm:t>
        <a:bodyPr/>
        <a:lstStyle/>
        <a:p>
          <a:r>
            <a:rPr lang="en-US" sz="1600" dirty="0"/>
            <a:t>Provide counseling and advocacy to individuals whose housing rights are being violated</a:t>
          </a:r>
        </a:p>
      </dgm:t>
    </dgm:pt>
    <dgm:pt modelId="{3D04FF88-13B4-4449-9534-D870EE5FA998}" type="parTrans" cxnId="{7F608892-AACA-4A70-8A17-68403FF19C68}">
      <dgm:prSet/>
      <dgm:spPr/>
      <dgm:t>
        <a:bodyPr/>
        <a:lstStyle/>
        <a:p>
          <a:endParaRPr lang="en-US"/>
        </a:p>
      </dgm:t>
    </dgm:pt>
    <dgm:pt modelId="{ECE985D8-C493-40B9-80A8-4FDDAEDB03B1}" type="sibTrans" cxnId="{7F608892-AACA-4A70-8A17-68403FF19C68}">
      <dgm:prSet/>
      <dgm:spPr/>
      <dgm:t>
        <a:bodyPr/>
        <a:lstStyle/>
        <a:p>
          <a:endParaRPr lang="en-US"/>
        </a:p>
      </dgm:t>
    </dgm:pt>
    <dgm:pt modelId="{30FFD3D3-323D-42F9-86FF-927E00A34317}">
      <dgm:prSet/>
      <dgm:spPr/>
      <dgm:t>
        <a:bodyPr/>
        <a:lstStyle/>
        <a:p>
          <a:r>
            <a:rPr lang="en-US" dirty="0"/>
            <a:t>Legal</a:t>
          </a:r>
        </a:p>
      </dgm:t>
    </dgm:pt>
    <dgm:pt modelId="{5597CA8A-9974-40CA-A559-038A406D8ACC}" type="parTrans" cxnId="{80B70081-E916-4692-9215-F571B28277DF}">
      <dgm:prSet/>
      <dgm:spPr/>
      <dgm:t>
        <a:bodyPr/>
        <a:lstStyle/>
        <a:p>
          <a:endParaRPr lang="en-US"/>
        </a:p>
      </dgm:t>
    </dgm:pt>
    <dgm:pt modelId="{40B26389-027E-4AB6-ADE4-570535B51CC8}" type="sibTrans" cxnId="{80B70081-E916-4692-9215-F571B28277DF}">
      <dgm:prSet/>
      <dgm:spPr/>
      <dgm:t>
        <a:bodyPr/>
        <a:lstStyle/>
        <a:p>
          <a:endParaRPr lang="en-US"/>
        </a:p>
      </dgm:t>
    </dgm:pt>
    <dgm:pt modelId="{117E5C96-06ED-4768-995E-E35224347B20}">
      <dgm:prSet custT="1"/>
      <dgm:spPr/>
      <dgm:t>
        <a:bodyPr/>
        <a:lstStyle/>
        <a:p>
          <a:r>
            <a:rPr lang="en-US" sz="1600" dirty="0"/>
            <a:t>Provide legal representation to victims</a:t>
          </a:r>
        </a:p>
      </dgm:t>
    </dgm:pt>
    <dgm:pt modelId="{26750611-8090-4980-A722-DB05A0E7D28C}" type="parTrans" cxnId="{C5EA5EFE-0719-4549-87BD-AEEF960AA3D9}">
      <dgm:prSet/>
      <dgm:spPr/>
      <dgm:t>
        <a:bodyPr/>
        <a:lstStyle/>
        <a:p>
          <a:endParaRPr lang="en-US"/>
        </a:p>
      </dgm:t>
    </dgm:pt>
    <dgm:pt modelId="{764D766D-6991-407E-A61A-8E84836537E0}" type="sibTrans" cxnId="{C5EA5EFE-0719-4549-87BD-AEEF960AA3D9}">
      <dgm:prSet/>
      <dgm:spPr/>
      <dgm:t>
        <a:bodyPr/>
        <a:lstStyle/>
        <a:p>
          <a:endParaRPr lang="en-US"/>
        </a:p>
      </dgm:t>
    </dgm:pt>
    <dgm:pt modelId="{D966A594-30C4-457C-8743-396AB3739530}">
      <dgm:prSet/>
      <dgm:spPr/>
      <dgm:t>
        <a:bodyPr/>
        <a:lstStyle/>
        <a:p>
          <a:r>
            <a:rPr lang="en-US" dirty="0"/>
            <a:t>Outreach</a:t>
          </a:r>
        </a:p>
      </dgm:t>
    </dgm:pt>
    <dgm:pt modelId="{89B75A3D-2FB3-4F74-9781-784D27A71873}" type="parTrans" cxnId="{3545FA1B-11A8-4770-93B6-97178AAD2F73}">
      <dgm:prSet/>
      <dgm:spPr/>
      <dgm:t>
        <a:bodyPr/>
        <a:lstStyle/>
        <a:p>
          <a:endParaRPr lang="en-US"/>
        </a:p>
      </dgm:t>
    </dgm:pt>
    <dgm:pt modelId="{A2A21A35-B19E-4B10-9E90-9E67997F0F34}" type="sibTrans" cxnId="{3545FA1B-11A8-4770-93B6-97178AAD2F73}">
      <dgm:prSet/>
      <dgm:spPr/>
      <dgm:t>
        <a:bodyPr/>
        <a:lstStyle/>
        <a:p>
          <a:endParaRPr lang="en-US"/>
        </a:p>
      </dgm:t>
    </dgm:pt>
    <dgm:pt modelId="{EAD32AA0-4ED4-4359-B458-02133ED69692}">
      <dgm:prSet custT="1"/>
      <dgm:spPr/>
      <dgm:t>
        <a:bodyPr/>
        <a:lstStyle/>
        <a:p>
          <a:r>
            <a:rPr lang="en-US" sz="1600" dirty="0"/>
            <a:t>Conduct education and outreach on fair housing rights and responsibilities</a:t>
          </a:r>
        </a:p>
      </dgm:t>
    </dgm:pt>
    <dgm:pt modelId="{EDA6F458-1F5C-4BD3-BB40-027E990E2716}" type="parTrans" cxnId="{140BC436-BEAA-4F5D-B446-F96733B5F51F}">
      <dgm:prSet/>
      <dgm:spPr/>
      <dgm:t>
        <a:bodyPr/>
        <a:lstStyle/>
        <a:p>
          <a:endParaRPr lang="en-US"/>
        </a:p>
      </dgm:t>
    </dgm:pt>
    <dgm:pt modelId="{482B207E-BD58-4696-B450-0527F7AB84A0}" type="sibTrans" cxnId="{140BC436-BEAA-4F5D-B446-F96733B5F51F}">
      <dgm:prSet/>
      <dgm:spPr/>
      <dgm:t>
        <a:bodyPr/>
        <a:lstStyle/>
        <a:p>
          <a:endParaRPr lang="en-US"/>
        </a:p>
      </dgm:t>
    </dgm:pt>
    <dgm:pt modelId="{39842A5B-E279-4411-9058-EE705EB9ACCB}">
      <dgm:prSet/>
      <dgm:spPr/>
      <dgm:t>
        <a:bodyPr/>
        <a:lstStyle/>
        <a:p>
          <a:r>
            <a:rPr lang="en-US" dirty="0"/>
            <a:t>Policy</a:t>
          </a:r>
        </a:p>
      </dgm:t>
    </dgm:pt>
    <dgm:pt modelId="{5DA0ACBC-C22E-4F18-BFD7-1B875E57BA67}" type="parTrans" cxnId="{4868F515-DA40-46A4-9376-E6CF5FE6C0F7}">
      <dgm:prSet/>
      <dgm:spPr/>
      <dgm:t>
        <a:bodyPr/>
        <a:lstStyle/>
        <a:p>
          <a:endParaRPr lang="en-US"/>
        </a:p>
      </dgm:t>
    </dgm:pt>
    <dgm:pt modelId="{9653EBF2-DC84-467C-AB84-3ED41E5D60D7}" type="sibTrans" cxnId="{4868F515-DA40-46A4-9376-E6CF5FE6C0F7}">
      <dgm:prSet/>
      <dgm:spPr/>
      <dgm:t>
        <a:bodyPr/>
        <a:lstStyle/>
        <a:p>
          <a:endParaRPr lang="en-US"/>
        </a:p>
      </dgm:t>
    </dgm:pt>
    <dgm:pt modelId="{12A1FBCE-9165-4F4B-94A8-0C2E8796FF19}">
      <dgm:prSet custT="1"/>
      <dgm:spPr/>
      <dgm:t>
        <a:bodyPr/>
        <a:lstStyle/>
        <a:p>
          <a:r>
            <a:rPr lang="en-US" sz="1600"/>
            <a:t>Conduct research and engage in advocacy to increase housing opportunity</a:t>
          </a:r>
        </a:p>
      </dgm:t>
    </dgm:pt>
    <dgm:pt modelId="{8EA7473B-6CBC-4CD2-95B0-07A687E88C05}" type="parTrans" cxnId="{3965D6F4-C9B6-423E-B0E3-78736970BF00}">
      <dgm:prSet/>
      <dgm:spPr/>
      <dgm:t>
        <a:bodyPr/>
        <a:lstStyle/>
        <a:p>
          <a:endParaRPr lang="en-US"/>
        </a:p>
      </dgm:t>
    </dgm:pt>
    <dgm:pt modelId="{D25CF548-89C4-4EF5-82BC-C284255DF696}" type="sibTrans" cxnId="{3965D6F4-C9B6-423E-B0E3-78736970BF00}">
      <dgm:prSet/>
      <dgm:spPr/>
      <dgm:t>
        <a:bodyPr/>
        <a:lstStyle/>
        <a:p>
          <a:endParaRPr lang="en-US"/>
        </a:p>
      </dgm:t>
    </dgm:pt>
    <dgm:pt modelId="{45D78F6C-AA88-49EA-9224-77AED3D02F38}" type="pres">
      <dgm:prSet presAssocID="{1D94BCAF-17F2-47DA-999C-F311A084A850}" presName="Name0" presStyleCnt="0">
        <dgm:presLayoutVars>
          <dgm:dir/>
          <dgm:animLvl val="lvl"/>
          <dgm:resizeHandles val="exact"/>
        </dgm:presLayoutVars>
      </dgm:prSet>
      <dgm:spPr/>
    </dgm:pt>
    <dgm:pt modelId="{805AA942-5768-4BF3-B07C-4DEC4855E111}" type="pres">
      <dgm:prSet presAssocID="{9580C2BC-C51F-41CA-B5F6-89419E573C9A}" presName="linNode" presStyleCnt="0"/>
      <dgm:spPr/>
    </dgm:pt>
    <dgm:pt modelId="{5DBC31EA-7887-424E-9879-87E44A1EC82B}" type="pres">
      <dgm:prSet presAssocID="{9580C2BC-C51F-41CA-B5F6-89419E573C9A}" presName="parentText" presStyleLbl="solidFgAcc1" presStyleIdx="0" presStyleCnt="6">
        <dgm:presLayoutVars>
          <dgm:chMax val="1"/>
          <dgm:bulletEnabled/>
        </dgm:presLayoutVars>
      </dgm:prSet>
      <dgm:spPr/>
    </dgm:pt>
    <dgm:pt modelId="{4CED1A6D-1FBE-4734-98B6-33F5A8F98FED}" type="pres">
      <dgm:prSet presAssocID="{9580C2BC-C51F-41CA-B5F6-89419E573C9A}" presName="descendantText" presStyleLbl="alignNode1" presStyleIdx="0" presStyleCnt="6">
        <dgm:presLayoutVars>
          <dgm:bulletEnabled/>
        </dgm:presLayoutVars>
      </dgm:prSet>
      <dgm:spPr/>
    </dgm:pt>
    <dgm:pt modelId="{5884C9BF-56FD-434B-8AA0-698424010E8C}" type="pres">
      <dgm:prSet presAssocID="{1C24A130-71C5-4846-8413-6531B1C13230}" presName="sp" presStyleCnt="0"/>
      <dgm:spPr/>
    </dgm:pt>
    <dgm:pt modelId="{B4D5318F-5C06-4808-A02E-2A9ED121E260}" type="pres">
      <dgm:prSet presAssocID="{617FE6CB-B0B9-4EDB-A8E9-11824770E0F0}" presName="linNode" presStyleCnt="0"/>
      <dgm:spPr/>
    </dgm:pt>
    <dgm:pt modelId="{200550B3-2558-4366-8B30-E3BE8757BB52}" type="pres">
      <dgm:prSet presAssocID="{617FE6CB-B0B9-4EDB-A8E9-11824770E0F0}" presName="parentText" presStyleLbl="solidFgAcc1" presStyleIdx="1" presStyleCnt="6">
        <dgm:presLayoutVars>
          <dgm:chMax val="1"/>
          <dgm:bulletEnabled/>
        </dgm:presLayoutVars>
      </dgm:prSet>
      <dgm:spPr/>
    </dgm:pt>
    <dgm:pt modelId="{670C6E67-BBBF-4EF2-8ABC-B2039F06095E}" type="pres">
      <dgm:prSet presAssocID="{617FE6CB-B0B9-4EDB-A8E9-11824770E0F0}" presName="descendantText" presStyleLbl="alignNode1" presStyleIdx="1" presStyleCnt="6">
        <dgm:presLayoutVars>
          <dgm:bulletEnabled/>
        </dgm:presLayoutVars>
      </dgm:prSet>
      <dgm:spPr/>
    </dgm:pt>
    <dgm:pt modelId="{2CD7F2B9-A2C5-46FC-9880-96F15A21D4B0}" type="pres">
      <dgm:prSet presAssocID="{1AB00C2A-A0F4-4A18-9D79-FD66CDC506FC}" presName="sp" presStyleCnt="0"/>
      <dgm:spPr/>
    </dgm:pt>
    <dgm:pt modelId="{C07A5773-90F7-43F7-B61A-189FD7AC5A26}" type="pres">
      <dgm:prSet presAssocID="{3DDEB259-89F5-4DE0-946D-7C2FA50D5B69}" presName="linNode" presStyleCnt="0"/>
      <dgm:spPr/>
    </dgm:pt>
    <dgm:pt modelId="{8649C251-5331-45F8-A5DE-C7B25F747C60}" type="pres">
      <dgm:prSet presAssocID="{3DDEB259-89F5-4DE0-946D-7C2FA50D5B69}" presName="parentText" presStyleLbl="solidFgAcc1" presStyleIdx="2" presStyleCnt="6">
        <dgm:presLayoutVars>
          <dgm:chMax val="1"/>
          <dgm:bulletEnabled/>
        </dgm:presLayoutVars>
      </dgm:prSet>
      <dgm:spPr/>
    </dgm:pt>
    <dgm:pt modelId="{F6FF4F6E-2D95-4C0C-AE32-2E1156EB78C1}" type="pres">
      <dgm:prSet presAssocID="{3DDEB259-89F5-4DE0-946D-7C2FA50D5B69}" presName="descendantText" presStyleLbl="alignNode1" presStyleIdx="2" presStyleCnt="6">
        <dgm:presLayoutVars>
          <dgm:bulletEnabled/>
        </dgm:presLayoutVars>
      </dgm:prSet>
      <dgm:spPr/>
    </dgm:pt>
    <dgm:pt modelId="{D95FD2FD-1FE1-41CC-BCAF-F523FC4C1532}" type="pres">
      <dgm:prSet presAssocID="{31A3C8DE-0070-40F6-B8A4-5A22B431DF72}" presName="sp" presStyleCnt="0"/>
      <dgm:spPr/>
    </dgm:pt>
    <dgm:pt modelId="{585B2544-CCD7-4A8D-84F6-071EB43F5477}" type="pres">
      <dgm:prSet presAssocID="{30FFD3D3-323D-42F9-86FF-927E00A34317}" presName="linNode" presStyleCnt="0"/>
      <dgm:spPr/>
    </dgm:pt>
    <dgm:pt modelId="{999DF1A2-7FF1-4DE6-A139-EAA8DD4221DF}" type="pres">
      <dgm:prSet presAssocID="{30FFD3D3-323D-42F9-86FF-927E00A34317}" presName="parentText" presStyleLbl="solidFgAcc1" presStyleIdx="3" presStyleCnt="6">
        <dgm:presLayoutVars>
          <dgm:chMax val="1"/>
          <dgm:bulletEnabled/>
        </dgm:presLayoutVars>
      </dgm:prSet>
      <dgm:spPr/>
    </dgm:pt>
    <dgm:pt modelId="{7D7B8677-B804-4A91-AFB1-AFE017D59339}" type="pres">
      <dgm:prSet presAssocID="{30FFD3D3-323D-42F9-86FF-927E00A34317}" presName="descendantText" presStyleLbl="alignNode1" presStyleIdx="3" presStyleCnt="6">
        <dgm:presLayoutVars>
          <dgm:bulletEnabled/>
        </dgm:presLayoutVars>
      </dgm:prSet>
      <dgm:spPr/>
    </dgm:pt>
    <dgm:pt modelId="{276C49E6-18F9-4D43-841C-B96DADFBDCA6}" type="pres">
      <dgm:prSet presAssocID="{40B26389-027E-4AB6-ADE4-570535B51CC8}" presName="sp" presStyleCnt="0"/>
      <dgm:spPr/>
    </dgm:pt>
    <dgm:pt modelId="{E63B44D2-3C75-4576-8C9C-DF7AC661C35A}" type="pres">
      <dgm:prSet presAssocID="{D966A594-30C4-457C-8743-396AB3739530}" presName="linNode" presStyleCnt="0"/>
      <dgm:spPr/>
    </dgm:pt>
    <dgm:pt modelId="{073CA7C4-1B2E-478D-8D66-EE343406E4A7}" type="pres">
      <dgm:prSet presAssocID="{D966A594-30C4-457C-8743-396AB3739530}" presName="parentText" presStyleLbl="solidFgAcc1" presStyleIdx="4" presStyleCnt="6">
        <dgm:presLayoutVars>
          <dgm:chMax val="1"/>
          <dgm:bulletEnabled/>
        </dgm:presLayoutVars>
      </dgm:prSet>
      <dgm:spPr/>
    </dgm:pt>
    <dgm:pt modelId="{42B62F95-C9A5-46AB-B667-C29AC0A6FD9C}" type="pres">
      <dgm:prSet presAssocID="{D966A594-30C4-457C-8743-396AB3739530}" presName="descendantText" presStyleLbl="alignNode1" presStyleIdx="4" presStyleCnt="6">
        <dgm:presLayoutVars>
          <dgm:bulletEnabled/>
        </dgm:presLayoutVars>
      </dgm:prSet>
      <dgm:spPr/>
    </dgm:pt>
    <dgm:pt modelId="{F9CF6C13-3661-4578-B6C1-C3265E88B225}" type="pres">
      <dgm:prSet presAssocID="{A2A21A35-B19E-4B10-9E90-9E67997F0F34}" presName="sp" presStyleCnt="0"/>
      <dgm:spPr/>
    </dgm:pt>
    <dgm:pt modelId="{A726DD25-B55B-43E4-93E2-2D6B8A47BC69}" type="pres">
      <dgm:prSet presAssocID="{39842A5B-E279-4411-9058-EE705EB9ACCB}" presName="linNode" presStyleCnt="0"/>
      <dgm:spPr/>
    </dgm:pt>
    <dgm:pt modelId="{4BC64388-6684-45DD-9209-4C0C6F2DB5D9}" type="pres">
      <dgm:prSet presAssocID="{39842A5B-E279-4411-9058-EE705EB9ACCB}" presName="parentText" presStyleLbl="solidFgAcc1" presStyleIdx="5" presStyleCnt="6">
        <dgm:presLayoutVars>
          <dgm:chMax val="1"/>
          <dgm:bulletEnabled/>
        </dgm:presLayoutVars>
      </dgm:prSet>
      <dgm:spPr/>
    </dgm:pt>
    <dgm:pt modelId="{4D0C91E0-DFB9-4147-8DBC-89F87E173681}" type="pres">
      <dgm:prSet presAssocID="{39842A5B-E279-4411-9058-EE705EB9ACCB}" presName="descendantText" presStyleLbl="alignNode1" presStyleIdx="5" presStyleCnt="6">
        <dgm:presLayoutVars>
          <dgm:bulletEnabled/>
        </dgm:presLayoutVars>
      </dgm:prSet>
      <dgm:spPr/>
    </dgm:pt>
  </dgm:ptLst>
  <dgm:cxnLst>
    <dgm:cxn modelId="{D4D56904-0146-4A5C-9E0B-56694C0D76EC}" srcId="{1D94BCAF-17F2-47DA-999C-F311A084A850}" destId="{617FE6CB-B0B9-4EDB-A8E9-11824770E0F0}" srcOrd="1" destOrd="0" parTransId="{A46A788A-604B-4CCF-9665-89D3CD1E7BE5}" sibTransId="{1AB00C2A-A0F4-4A18-9D79-FD66CDC506FC}"/>
    <dgm:cxn modelId="{3249AD0B-42EC-4186-996A-2BF36CCB1ADC}" type="presOf" srcId="{3DDEB259-89F5-4DE0-946D-7C2FA50D5B69}" destId="{8649C251-5331-45F8-A5DE-C7B25F747C60}" srcOrd="0" destOrd="0" presId="urn:microsoft.com/office/officeart/2016/7/layout/VerticalHollowActionList"/>
    <dgm:cxn modelId="{4868F515-DA40-46A4-9376-E6CF5FE6C0F7}" srcId="{1D94BCAF-17F2-47DA-999C-F311A084A850}" destId="{39842A5B-E279-4411-9058-EE705EB9ACCB}" srcOrd="5" destOrd="0" parTransId="{5DA0ACBC-C22E-4F18-BFD7-1B875E57BA67}" sibTransId="{9653EBF2-DC84-467C-AB84-3ED41E5D60D7}"/>
    <dgm:cxn modelId="{E5EF251B-E69E-414E-9D67-B36E1CC505C5}" type="presOf" srcId="{117E5C96-06ED-4768-995E-E35224347B20}" destId="{7D7B8677-B804-4A91-AFB1-AFE017D59339}" srcOrd="0" destOrd="0" presId="urn:microsoft.com/office/officeart/2016/7/layout/VerticalHollowActionList"/>
    <dgm:cxn modelId="{3545FA1B-11A8-4770-93B6-97178AAD2F73}" srcId="{1D94BCAF-17F2-47DA-999C-F311A084A850}" destId="{D966A594-30C4-457C-8743-396AB3739530}" srcOrd="4" destOrd="0" parTransId="{89B75A3D-2FB3-4F74-9781-784D27A71873}" sibTransId="{A2A21A35-B19E-4B10-9E90-9E67997F0F34}"/>
    <dgm:cxn modelId="{56B7D034-A705-4012-A01C-5C3546D7BA3E}" type="presOf" srcId="{EAD32AA0-4ED4-4359-B458-02133ED69692}" destId="{42B62F95-C9A5-46AB-B667-C29AC0A6FD9C}" srcOrd="0" destOrd="0" presId="urn:microsoft.com/office/officeart/2016/7/layout/VerticalHollowActionList"/>
    <dgm:cxn modelId="{140BC436-BEAA-4F5D-B446-F96733B5F51F}" srcId="{D966A594-30C4-457C-8743-396AB3739530}" destId="{EAD32AA0-4ED4-4359-B458-02133ED69692}" srcOrd="0" destOrd="0" parTransId="{EDA6F458-1F5C-4BD3-BB40-027E990E2716}" sibTransId="{482B207E-BD58-4696-B450-0527F7AB84A0}"/>
    <dgm:cxn modelId="{49EA1F5E-6E3C-4410-BE02-37398286E65A}" srcId="{617FE6CB-B0B9-4EDB-A8E9-11824770E0F0}" destId="{7DDB176D-8139-49DA-AF23-43DF73F6A583}" srcOrd="0" destOrd="0" parTransId="{F641667F-FDF6-4789-BDDA-7093652E6256}" sibTransId="{F0E7A39C-4113-4E29-95B9-B1D4EB220E34}"/>
    <dgm:cxn modelId="{86AACD4C-8DB7-438D-B084-1A1B71569E43}" type="presOf" srcId="{12A1FBCE-9165-4F4B-94A8-0C2E8796FF19}" destId="{4D0C91E0-DFB9-4147-8DBC-89F87E173681}" srcOrd="0" destOrd="0" presId="urn:microsoft.com/office/officeart/2016/7/layout/VerticalHollowActionList"/>
    <dgm:cxn modelId="{144A936E-DC20-4CAE-AF60-51A40FC09A9F}" type="presOf" srcId="{30FFD3D3-323D-42F9-86FF-927E00A34317}" destId="{999DF1A2-7FF1-4DE6-A139-EAA8DD4221DF}" srcOrd="0" destOrd="0" presId="urn:microsoft.com/office/officeart/2016/7/layout/VerticalHollowActionList"/>
    <dgm:cxn modelId="{B91FA56E-E71E-46C7-9D14-D24458551DEC}" type="presOf" srcId="{7DDB176D-8139-49DA-AF23-43DF73F6A583}" destId="{670C6E67-BBBF-4EF2-8ABC-B2039F06095E}" srcOrd="0" destOrd="0" presId="urn:microsoft.com/office/officeart/2016/7/layout/VerticalHollowActionList"/>
    <dgm:cxn modelId="{7DE2EC4E-7D16-4563-B36C-BF8C2F44887D}" srcId="{1D94BCAF-17F2-47DA-999C-F311A084A850}" destId="{3DDEB259-89F5-4DE0-946D-7C2FA50D5B69}" srcOrd="2" destOrd="0" parTransId="{08C7348E-C3B9-43A3-8601-371D466E67AA}" sibTransId="{31A3C8DE-0070-40F6-B8A4-5A22B431DF72}"/>
    <dgm:cxn modelId="{2C5F6156-5467-4562-9BFB-AA2C922C7BE5}" type="presOf" srcId="{5225245A-16CA-45C3-91C1-FB81FAE1F765}" destId="{F6FF4F6E-2D95-4C0C-AE32-2E1156EB78C1}" srcOrd="0" destOrd="0" presId="urn:microsoft.com/office/officeart/2016/7/layout/VerticalHollowActionList"/>
    <dgm:cxn modelId="{520B0F5A-45BE-45DA-8CE3-3D99D57A0463}" srcId="{1D94BCAF-17F2-47DA-999C-F311A084A850}" destId="{9580C2BC-C51F-41CA-B5F6-89419E573C9A}" srcOrd="0" destOrd="0" parTransId="{48E24CAE-8A4B-4ABF-A434-73474C774A9F}" sibTransId="{1C24A130-71C5-4846-8413-6531B1C13230}"/>
    <dgm:cxn modelId="{80B70081-E916-4692-9215-F571B28277DF}" srcId="{1D94BCAF-17F2-47DA-999C-F311A084A850}" destId="{30FFD3D3-323D-42F9-86FF-927E00A34317}" srcOrd="3" destOrd="0" parTransId="{5597CA8A-9974-40CA-A559-038A406D8ACC}" sibTransId="{40B26389-027E-4AB6-ADE4-570535B51CC8}"/>
    <dgm:cxn modelId="{7F608892-AACA-4A70-8A17-68403FF19C68}" srcId="{3DDEB259-89F5-4DE0-946D-7C2FA50D5B69}" destId="{5225245A-16CA-45C3-91C1-FB81FAE1F765}" srcOrd="0" destOrd="0" parTransId="{3D04FF88-13B4-4449-9534-D870EE5FA998}" sibTransId="{ECE985D8-C493-40B9-80A8-4FDDAEDB03B1}"/>
    <dgm:cxn modelId="{D35C6F99-0F6D-4034-896E-6ED8AB0B8686}" type="presOf" srcId="{617FE6CB-B0B9-4EDB-A8E9-11824770E0F0}" destId="{200550B3-2558-4366-8B30-E3BE8757BB52}" srcOrd="0" destOrd="0" presId="urn:microsoft.com/office/officeart/2016/7/layout/VerticalHollowActionList"/>
    <dgm:cxn modelId="{9C27FCC8-8A8B-4851-AF7E-5E353AAFB16B}" type="presOf" srcId="{1D94BCAF-17F2-47DA-999C-F311A084A850}" destId="{45D78F6C-AA88-49EA-9224-77AED3D02F38}" srcOrd="0" destOrd="0" presId="urn:microsoft.com/office/officeart/2016/7/layout/VerticalHollowActionList"/>
    <dgm:cxn modelId="{12808AD1-D90E-48D5-9340-D9739F2E68ED}" type="presOf" srcId="{D966A594-30C4-457C-8743-396AB3739530}" destId="{073CA7C4-1B2E-478D-8D66-EE343406E4A7}" srcOrd="0" destOrd="0" presId="urn:microsoft.com/office/officeart/2016/7/layout/VerticalHollowActionList"/>
    <dgm:cxn modelId="{7178CEE1-EABC-43C9-B2AD-C84A2AFD74CB}" srcId="{9580C2BC-C51F-41CA-B5F6-89419E573C9A}" destId="{FECB1FB5-59E2-45CD-9D40-6747A2C625E9}" srcOrd="0" destOrd="0" parTransId="{C5AC35AA-999E-40A8-B1FD-951C711EFB41}" sibTransId="{5FFDE198-168F-415C-99F8-1B92CBEA9795}"/>
    <dgm:cxn modelId="{8E8A9DE6-44A9-4086-B0A5-5CF29A40D5B8}" type="presOf" srcId="{9580C2BC-C51F-41CA-B5F6-89419E573C9A}" destId="{5DBC31EA-7887-424E-9879-87E44A1EC82B}" srcOrd="0" destOrd="0" presId="urn:microsoft.com/office/officeart/2016/7/layout/VerticalHollowActionList"/>
    <dgm:cxn modelId="{04D12CE8-0501-4E55-9117-B6E002C884EB}" type="presOf" srcId="{39842A5B-E279-4411-9058-EE705EB9ACCB}" destId="{4BC64388-6684-45DD-9209-4C0C6F2DB5D9}" srcOrd="0" destOrd="0" presId="urn:microsoft.com/office/officeart/2016/7/layout/VerticalHollowActionList"/>
    <dgm:cxn modelId="{3965D6F4-C9B6-423E-B0E3-78736970BF00}" srcId="{39842A5B-E279-4411-9058-EE705EB9ACCB}" destId="{12A1FBCE-9165-4F4B-94A8-0C2E8796FF19}" srcOrd="0" destOrd="0" parTransId="{8EA7473B-6CBC-4CD2-95B0-07A687E88C05}" sibTransId="{D25CF548-89C4-4EF5-82BC-C284255DF696}"/>
    <dgm:cxn modelId="{273703FE-9705-4B72-A03C-B21839054044}" type="presOf" srcId="{FECB1FB5-59E2-45CD-9D40-6747A2C625E9}" destId="{4CED1A6D-1FBE-4734-98B6-33F5A8F98FED}" srcOrd="0" destOrd="0" presId="urn:microsoft.com/office/officeart/2016/7/layout/VerticalHollowActionList"/>
    <dgm:cxn modelId="{C5EA5EFE-0719-4549-87BD-AEEF960AA3D9}" srcId="{30FFD3D3-323D-42F9-86FF-927E00A34317}" destId="{117E5C96-06ED-4768-995E-E35224347B20}" srcOrd="0" destOrd="0" parTransId="{26750611-8090-4980-A722-DB05A0E7D28C}" sibTransId="{764D766D-6991-407E-A61A-8E84836537E0}"/>
    <dgm:cxn modelId="{1405792E-9EAB-4543-B273-F28F94BE8ADE}" type="presParOf" srcId="{45D78F6C-AA88-49EA-9224-77AED3D02F38}" destId="{805AA942-5768-4BF3-B07C-4DEC4855E111}" srcOrd="0" destOrd="0" presId="urn:microsoft.com/office/officeart/2016/7/layout/VerticalHollowActionList"/>
    <dgm:cxn modelId="{24EF165F-776F-4241-B455-FAC25520EB3D}" type="presParOf" srcId="{805AA942-5768-4BF3-B07C-4DEC4855E111}" destId="{5DBC31EA-7887-424E-9879-87E44A1EC82B}" srcOrd="0" destOrd="0" presId="urn:microsoft.com/office/officeart/2016/7/layout/VerticalHollowActionList"/>
    <dgm:cxn modelId="{F3A6197F-966C-4273-8F25-7F4EA550C5D5}" type="presParOf" srcId="{805AA942-5768-4BF3-B07C-4DEC4855E111}" destId="{4CED1A6D-1FBE-4734-98B6-33F5A8F98FED}" srcOrd="1" destOrd="0" presId="urn:microsoft.com/office/officeart/2016/7/layout/VerticalHollowActionList"/>
    <dgm:cxn modelId="{603CD843-FDC5-4C1C-874F-A25E4ED60660}" type="presParOf" srcId="{45D78F6C-AA88-49EA-9224-77AED3D02F38}" destId="{5884C9BF-56FD-434B-8AA0-698424010E8C}" srcOrd="1" destOrd="0" presId="urn:microsoft.com/office/officeart/2016/7/layout/VerticalHollowActionList"/>
    <dgm:cxn modelId="{9AF5E48C-35DA-4D27-8183-A5547F3236AB}" type="presParOf" srcId="{45D78F6C-AA88-49EA-9224-77AED3D02F38}" destId="{B4D5318F-5C06-4808-A02E-2A9ED121E260}" srcOrd="2" destOrd="0" presId="urn:microsoft.com/office/officeart/2016/7/layout/VerticalHollowActionList"/>
    <dgm:cxn modelId="{CDEFC1C2-84D9-4055-9867-3C4BEB64BB23}" type="presParOf" srcId="{B4D5318F-5C06-4808-A02E-2A9ED121E260}" destId="{200550B3-2558-4366-8B30-E3BE8757BB52}" srcOrd="0" destOrd="0" presId="urn:microsoft.com/office/officeart/2016/7/layout/VerticalHollowActionList"/>
    <dgm:cxn modelId="{4AC0A4DE-1005-4265-9643-0A1257F3E392}" type="presParOf" srcId="{B4D5318F-5C06-4808-A02E-2A9ED121E260}" destId="{670C6E67-BBBF-4EF2-8ABC-B2039F06095E}" srcOrd="1" destOrd="0" presId="urn:microsoft.com/office/officeart/2016/7/layout/VerticalHollowActionList"/>
    <dgm:cxn modelId="{CA19ED6D-6CDD-425F-9341-EA0EDAE466A7}" type="presParOf" srcId="{45D78F6C-AA88-49EA-9224-77AED3D02F38}" destId="{2CD7F2B9-A2C5-46FC-9880-96F15A21D4B0}" srcOrd="3" destOrd="0" presId="urn:microsoft.com/office/officeart/2016/7/layout/VerticalHollowActionList"/>
    <dgm:cxn modelId="{53C7AED8-05B5-4291-B5E7-8533401ED361}" type="presParOf" srcId="{45D78F6C-AA88-49EA-9224-77AED3D02F38}" destId="{C07A5773-90F7-43F7-B61A-189FD7AC5A26}" srcOrd="4" destOrd="0" presId="urn:microsoft.com/office/officeart/2016/7/layout/VerticalHollowActionList"/>
    <dgm:cxn modelId="{014C6C0B-2179-4D1F-B5FA-643E9EE61ED6}" type="presParOf" srcId="{C07A5773-90F7-43F7-B61A-189FD7AC5A26}" destId="{8649C251-5331-45F8-A5DE-C7B25F747C60}" srcOrd="0" destOrd="0" presId="urn:microsoft.com/office/officeart/2016/7/layout/VerticalHollowActionList"/>
    <dgm:cxn modelId="{8165386C-892D-4370-AA5A-A03B26104640}" type="presParOf" srcId="{C07A5773-90F7-43F7-B61A-189FD7AC5A26}" destId="{F6FF4F6E-2D95-4C0C-AE32-2E1156EB78C1}" srcOrd="1" destOrd="0" presId="urn:microsoft.com/office/officeart/2016/7/layout/VerticalHollowActionList"/>
    <dgm:cxn modelId="{D5D3D4EE-7644-4EC3-8BFA-C2A1B33C499E}" type="presParOf" srcId="{45D78F6C-AA88-49EA-9224-77AED3D02F38}" destId="{D95FD2FD-1FE1-41CC-BCAF-F523FC4C1532}" srcOrd="5" destOrd="0" presId="urn:microsoft.com/office/officeart/2016/7/layout/VerticalHollowActionList"/>
    <dgm:cxn modelId="{9867D68D-1D89-4DC6-9841-EA378815F7A7}" type="presParOf" srcId="{45D78F6C-AA88-49EA-9224-77AED3D02F38}" destId="{585B2544-CCD7-4A8D-84F6-071EB43F5477}" srcOrd="6" destOrd="0" presId="urn:microsoft.com/office/officeart/2016/7/layout/VerticalHollowActionList"/>
    <dgm:cxn modelId="{94CE8B25-D37E-49ED-A6A2-BB3E6C5DEA0F}" type="presParOf" srcId="{585B2544-CCD7-4A8D-84F6-071EB43F5477}" destId="{999DF1A2-7FF1-4DE6-A139-EAA8DD4221DF}" srcOrd="0" destOrd="0" presId="urn:microsoft.com/office/officeart/2016/7/layout/VerticalHollowActionList"/>
    <dgm:cxn modelId="{7868C8E3-4F1D-41CC-80E0-1B03E56AD70C}" type="presParOf" srcId="{585B2544-CCD7-4A8D-84F6-071EB43F5477}" destId="{7D7B8677-B804-4A91-AFB1-AFE017D59339}" srcOrd="1" destOrd="0" presId="urn:microsoft.com/office/officeart/2016/7/layout/VerticalHollowActionList"/>
    <dgm:cxn modelId="{5B77BBE1-C798-43DD-8F5D-7EE470B70510}" type="presParOf" srcId="{45D78F6C-AA88-49EA-9224-77AED3D02F38}" destId="{276C49E6-18F9-4D43-841C-B96DADFBDCA6}" srcOrd="7" destOrd="0" presId="urn:microsoft.com/office/officeart/2016/7/layout/VerticalHollowActionList"/>
    <dgm:cxn modelId="{3C4E983D-36CD-4BE2-BD05-DA14549F4B58}" type="presParOf" srcId="{45D78F6C-AA88-49EA-9224-77AED3D02F38}" destId="{E63B44D2-3C75-4576-8C9C-DF7AC661C35A}" srcOrd="8" destOrd="0" presId="urn:microsoft.com/office/officeart/2016/7/layout/VerticalHollowActionList"/>
    <dgm:cxn modelId="{A17AB931-0158-4659-9B10-93DE49C14E48}" type="presParOf" srcId="{E63B44D2-3C75-4576-8C9C-DF7AC661C35A}" destId="{073CA7C4-1B2E-478D-8D66-EE343406E4A7}" srcOrd="0" destOrd="0" presId="urn:microsoft.com/office/officeart/2016/7/layout/VerticalHollowActionList"/>
    <dgm:cxn modelId="{644184A0-A71A-4562-AD4F-91217A08D3BA}" type="presParOf" srcId="{E63B44D2-3C75-4576-8C9C-DF7AC661C35A}" destId="{42B62F95-C9A5-46AB-B667-C29AC0A6FD9C}" srcOrd="1" destOrd="0" presId="urn:microsoft.com/office/officeart/2016/7/layout/VerticalHollowActionList"/>
    <dgm:cxn modelId="{2E91EBD9-8412-4673-94D2-D272A72A18FC}" type="presParOf" srcId="{45D78F6C-AA88-49EA-9224-77AED3D02F38}" destId="{F9CF6C13-3661-4578-B6C1-C3265E88B225}" srcOrd="9" destOrd="0" presId="urn:microsoft.com/office/officeart/2016/7/layout/VerticalHollowActionList"/>
    <dgm:cxn modelId="{71DE7119-0D73-428F-9D3D-43C2FCB548AC}" type="presParOf" srcId="{45D78F6C-AA88-49EA-9224-77AED3D02F38}" destId="{A726DD25-B55B-43E4-93E2-2D6B8A47BC69}" srcOrd="10" destOrd="0" presId="urn:microsoft.com/office/officeart/2016/7/layout/VerticalHollowActionList"/>
    <dgm:cxn modelId="{D2648627-4F52-4FE6-9F44-444E5F201F1A}" type="presParOf" srcId="{A726DD25-B55B-43E4-93E2-2D6B8A47BC69}" destId="{4BC64388-6684-45DD-9209-4C0C6F2DB5D9}" srcOrd="0" destOrd="0" presId="urn:microsoft.com/office/officeart/2016/7/layout/VerticalHollowActionList"/>
    <dgm:cxn modelId="{7A43EFD9-4ABA-42CC-A394-F4F0890DF6D2}" type="presParOf" srcId="{A726DD25-B55B-43E4-93E2-2D6B8A47BC69}" destId="{4D0C91E0-DFB9-4147-8DBC-89F87E173681}"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4D955AF-7423-48BE-81A3-C666E96A059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630A35B-8932-4776-8D7F-FA3714B943BD}">
      <dgm:prSet custT="1"/>
      <dgm:spPr/>
      <dgm:t>
        <a:bodyPr/>
        <a:lstStyle/>
        <a:p>
          <a:r>
            <a:rPr lang="en-US" sz="2400" dirty="0"/>
            <a:t>Involves an exchange or request for sexual favors for rental benefits</a:t>
          </a:r>
        </a:p>
      </dgm:t>
    </dgm:pt>
    <dgm:pt modelId="{016968CF-91DF-4993-8D8C-79366E772217}" type="parTrans" cxnId="{520620A2-EBEE-4EA2-8A73-4B246E331096}">
      <dgm:prSet/>
      <dgm:spPr/>
      <dgm:t>
        <a:bodyPr/>
        <a:lstStyle/>
        <a:p>
          <a:endParaRPr lang="en-US"/>
        </a:p>
      </dgm:t>
    </dgm:pt>
    <dgm:pt modelId="{7EABC6C3-F24F-4D48-BBC5-F6C83132A035}" type="sibTrans" cxnId="{520620A2-EBEE-4EA2-8A73-4B246E331096}">
      <dgm:prSet/>
      <dgm:spPr/>
      <dgm:t>
        <a:bodyPr/>
        <a:lstStyle/>
        <a:p>
          <a:endParaRPr lang="en-US"/>
        </a:p>
      </dgm:t>
    </dgm:pt>
    <dgm:pt modelId="{B003BD94-486B-4287-8550-E0AEF5811E50}">
      <dgm:prSet custT="1"/>
      <dgm:spPr/>
      <dgm:t>
        <a:bodyPr/>
        <a:lstStyle/>
        <a:p>
          <a:r>
            <a:rPr lang="en-US" sz="2400" dirty="0"/>
            <a:t>Rental benefits may include:</a:t>
          </a:r>
        </a:p>
      </dgm:t>
    </dgm:pt>
    <dgm:pt modelId="{931B38BC-9E89-492F-9A32-D1B6CBBB53DA}" type="parTrans" cxnId="{9F8B3263-3AEA-4F36-A3EC-F4659BEB220F}">
      <dgm:prSet/>
      <dgm:spPr/>
      <dgm:t>
        <a:bodyPr/>
        <a:lstStyle/>
        <a:p>
          <a:endParaRPr lang="en-US"/>
        </a:p>
      </dgm:t>
    </dgm:pt>
    <dgm:pt modelId="{296C899D-680D-40B5-BF59-F2EA8CCBB2E7}" type="sibTrans" cxnId="{9F8B3263-3AEA-4F36-A3EC-F4659BEB220F}">
      <dgm:prSet/>
      <dgm:spPr/>
      <dgm:t>
        <a:bodyPr/>
        <a:lstStyle/>
        <a:p>
          <a:endParaRPr lang="en-US"/>
        </a:p>
      </dgm:t>
    </dgm:pt>
    <dgm:pt modelId="{8C6E80FA-A934-42FC-8E04-E02AE32C4760}">
      <dgm:prSet custT="1"/>
      <dgm:spPr/>
      <dgm:t>
        <a:bodyPr/>
        <a:lstStyle/>
        <a:p>
          <a:r>
            <a:rPr lang="en-US" sz="1800" dirty="0"/>
            <a:t>Ability to rent an apartment</a:t>
          </a:r>
        </a:p>
      </dgm:t>
    </dgm:pt>
    <dgm:pt modelId="{83677C96-4115-4B63-BE68-8A68CCCA3236}" type="parTrans" cxnId="{320BD68B-DFBC-4FF3-B758-3387629C7775}">
      <dgm:prSet/>
      <dgm:spPr/>
      <dgm:t>
        <a:bodyPr/>
        <a:lstStyle/>
        <a:p>
          <a:endParaRPr lang="en-US"/>
        </a:p>
      </dgm:t>
    </dgm:pt>
    <dgm:pt modelId="{300298EE-DA62-4CDC-A8E3-BB9AB32A9F00}" type="sibTrans" cxnId="{320BD68B-DFBC-4FF3-B758-3387629C7775}">
      <dgm:prSet/>
      <dgm:spPr/>
      <dgm:t>
        <a:bodyPr/>
        <a:lstStyle/>
        <a:p>
          <a:endParaRPr lang="en-US"/>
        </a:p>
      </dgm:t>
    </dgm:pt>
    <dgm:pt modelId="{AFE81EF9-2C53-4619-8439-BC1AFFBD8C45}">
      <dgm:prSet custT="1"/>
      <dgm:spPr/>
      <dgm:t>
        <a:bodyPr/>
        <a:lstStyle/>
        <a:p>
          <a:r>
            <a:rPr lang="en-US" sz="1800" dirty="0"/>
            <a:t>Favorable application review</a:t>
          </a:r>
        </a:p>
      </dgm:t>
    </dgm:pt>
    <dgm:pt modelId="{CEBE07B5-5D27-4A2F-933A-5DB1EE7A02CA}" type="parTrans" cxnId="{F49F344B-2009-468E-A476-482FDC7CB3F1}">
      <dgm:prSet/>
      <dgm:spPr/>
      <dgm:t>
        <a:bodyPr/>
        <a:lstStyle/>
        <a:p>
          <a:endParaRPr lang="en-US"/>
        </a:p>
      </dgm:t>
    </dgm:pt>
    <dgm:pt modelId="{A3BD74E7-D7B0-4C99-ADA1-8751DCE30727}" type="sibTrans" cxnId="{F49F344B-2009-468E-A476-482FDC7CB3F1}">
      <dgm:prSet/>
      <dgm:spPr/>
      <dgm:t>
        <a:bodyPr/>
        <a:lstStyle/>
        <a:p>
          <a:endParaRPr lang="en-US"/>
        </a:p>
      </dgm:t>
    </dgm:pt>
    <dgm:pt modelId="{801381ED-0048-4EA4-8E6F-EAD7EC7F6ADB}">
      <dgm:prSet custT="1"/>
      <dgm:spPr/>
      <dgm:t>
        <a:bodyPr/>
        <a:lstStyle/>
        <a:p>
          <a:r>
            <a:rPr lang="en-US" sz="1800" dirty="0"/>
            <a:t>Reduction in rent</a:t>
          </a:r>
        </a:p>
      </dgm:t>
    </dgm:pt>
    <dgm:pt modelId="{D9947D1E-3CAC-45CD-BD58-45FBFE1E295D}" type="parTrans" cxnId="{F19DE988-7192-49B4-A9E2-DA7064659603}">
      <dgm:prSet/>
      <dgm:spPr/>
      <dgm:t>
        <a:bodyPr/>
        <a:lstStyle/>
        <a:p>
          <a:endParaRPr lang="en-US"/>
        </a:p>
      </dgm:t>
    </dgm:pt>
    <dgm:pt modelId="{E62DFAB7-A001-491C-BD3F-868860FE9220}" type="sibTrans" cxnId="{F19DE988-7192-49B4-A9E2-DA7064659603}">
      <dgm:prSet/>
      <dgm:spPr/>
      <dgm:t>
        <a:bodyPr/>
        <a:lstStyle/>
        <a:p>
          <a:endParaRPr lang="en-US"/>
        </a:p>
      </dgm:t>
    </dgm:pt>
    <dgm:pt modelId="{BC11170D-2AD5-42F9-897A-7DBD144F8DB0}">
      <dgm:prSet custT="1"/>
      <dgm:spPr/>
      <dgm:t>
        <a:bodyPr/>
        <a:lstStyle/>
        <a:p>
          <a:r>
            <a:rPr lang="en-US" sz="1800" dirty="0"/>
            <a:t>Reduction in security deposit</a:t>
          </a:r>
        </a:p>
      </dgm:t>
    </dgm:pt>
    <dgm:pt modelId="{26A684FD-B101-447F-9303-96F2C96221E9}" type="parTrans" cxnId="{AE72CA2A-1B1A-4B1D-9BC7-755DED068AB8}">
      <dgm:prSet/>
      <dgm:spPr/>
      <dgm:t>
        <a:bodyPr/>
        <a:lstStyle/>
        <a:p>
          <a:endParaRPr lang="en-US"/>
        </a:p>
      </dgm:t>
    </dgm:pt>
    <dgm:pt modelId="{488CF671-3F10-41E8-B671-A7ED7903CD6E}" type="sibTrans" cxnId="{AE72CA2A-1B1A-4B1D-9BC7-755DED068AB8}">
      <dgm:prSet/>
      <dgm:spPr/>
      <dgm:t>
        <a:bodyPr/>
        <a:lstStyle/>
        <a:p>
          <a:endParaRPr lang="en-US"/>
        </a:p>
      </dgm:t>
    </dgm:pt>
    <dgm:pt modelId="{5A0351E5-682B-40BF-8970-2B62F4C77A1E}">
      <dgm:prSet custT="1"/>
      <dgm:spPr/>
      <dgm:t>
        <a:bodyPr/>
        <a:lstStyle/>
        <a:p>
          <a:r>
            <a:rPr lang="en-US" sz="1800" dirty="0"/>
            <a:t>Maintenance </a:t>
          </a:r>
        </a:p>
      </dgm:t>
    </dgm:pt>
    <dgm:pt modelId="{41A219AF-5AED-411F-B204-094E65279597}" type="parTrans" cxnId="{3A4E2568-B462-4417-9D12-818D97B41453}">
      <dgm:prSet/>
      <dgm:spPr/>
      <dgm:t>
        <a:bodyPr/>
        <a:lstStyle/>
        <a:p>
          <a:endParaRPr lang="en-US"/>
        </a:p>
      </dgm:t>
    </dgm:pt>
    <dgm:pt modelId="{E1AD575B-9A30-4319-8E3C-DA2EC693776F}" type="sibTrans" cxnId="{3A4E2568-B462-4417-9D12-818D97B41453}">
      <dgm:prSet/>
      <dgm:spPr/>
      <dgm:t>
        <a:bodyPr/>
        <a:lstStyle/>
        <a:p>
          <a:endParaRPr lang="en-US"/>
        </a:p>
      </dgm:t>
    </dgm:pt>
    <dgm:pt modelId="{382CF00D-A9DD-482D-B9B1-564F92CD1B02}">
      <dgm:prSet custT="1"/>
      <dgm:spPr/>
      <dgm:t>
        <a:bodyPr/>
        <a:lstStyle/>
        <a:p>
          <a:r>
            <a:rPr lang="en-US" sz="1800" dirty="0"/>
            <a:t>Forgiveness of back rent</a:t>
          </a:r>
        </a:p>
      </dgm:t>
    </dgm:pt>
    <dgm:pt modelId="{236BF577-E902-4681-8158-7526CD7B4A98}" type="parTrans" cxnId="{35B9EE70-8594-43EC-9F90-727B7E1AC12B}">
      <dgm:prSet/>
      <dgm:spPr/>
      <dgm:t>
        <a:bodyPr/>
        <a:lstStyle/>
        <a:p>
          <a:endParaRPr lang="en-US"/>
        </a:p>
      </dgm:t>
    </dgm:pt>
    <dgm:pt modelId="{00E2E863-D3C9-48A5-8E2B-10C3CD984D88}" type="sibTrans" cxnId="{35B9EE70-8594-43EC-9F90-727B7E1AC12B}">
      <dgm:prSet/>
      <dgm:spPr/>
      <dgm:t>
        <a:bodyPr/>
        <a:lstStyle/>
        <a:p>
          <a:endParaRPr lang="en-US"/>
        </a:p>
      </dgm:t>
    </dgm:pt>
    <dgm:pt modelId="{EB60A196-1ADD-4E34-B4C1-94C302E1DAD0}" type="pres">
      <dgm:prSet presAssocID="{D4D955AF-7423-48BE-81A3-C666E96A059E}" presName="linear" presStyleCnt="0">
        <dgm:presLayoutVars>
          <dgm:dir/>
          <dgm:animLvl val="lvl"/>
          <dgm:resizeHandles val="exact"/>
        </dgm:presLayoutVars>
      </dgm:prSet>
      <dgm:spPr/>
    </dgm:pt>
    <dgm:pt modelId="{65043AC6-907E-4F45-8E62-3889E1023D77}" type="pres">
      <dgm:prSet presAssocID="{0630A35B-8932-4776-8D7F-FA3714B943BD}" presName="parentLin" presStyleCnt="0"/>
      <dgm:spPr/>
    </dgm:pt>
    <dgm:pt modelId="{15FA2B06-7F91-4AB5-9B41-C1373C4E13FE}" type="pres">
      <dgm:prSet presAssocID="{0630A35B-8932-4776-8D7F-FA3714B943BD}" presName="parentLeftMargin" presStyleLbl="node1" presStyleIdx="0" presStyleCnt="2"/>
      <dgm:spPr/>
    </dgm:pt>
    <dgm:pt modelId="{23DBFEA7-21E6-437B-9B3E-0E4D03EB793D}" type="pres">
      <dgm:prSet presAssocID="{0630A35B-8932-4776-8D7F-FA3714B943BD}" presName="parentText" presStyleLbl="node1" presStyleIdx="0" presStyleCnt="2" custScaleX="118141" custScaleY="209609">
        <dgm:presLayoutVars>
          <dgm:chMax val="0"/>
          <dgm:bulletEnabled val="1"/>
        </dgm:presLayoutVars>
      </dgm:prSet>
      <dgm:spPr/>
    </dgm:pt>
    <dgm:pt modelId="{35DABB62-EBFF-459A-8ADA-2EFFBF9EBB2F}" type="pres">
      <dgm:prSet presAssocID="{0630A35B-8932-4776-8D7F-FA3714B943BD}" presName="negativeSpace" presStyleCnt="0"/>
      <dgm:spPr/>
    </dgm:pt>
    <dgm:pt modelId="{C40D248C-90EF-4793-B034-8B9724193224}" type="pres">
      <dgm:prSet presAssocID="{0630A35B-8932-4776-8D7F-FA3714B943BD}" presName="childText" presStyleLbl="conFgAcc1" presStyleIdx="0" presStyleCnt="2">
        <dgm:presLayoutVars>
          <dgm:bulletEnabled val="1"/>
        </dgm:presLayoutVars>
      </dgm:prSet>
      <dgm:spPr/>
    </dgm:pt>
    <dgm:pt modelId="{6D0547DC-BAED-4CF5-B933-A4A45766CC94}" type="pres">
      <dgm:prSet presAssocID="{7EABC6C3-F24F-4D48-BBC5-F6C83132A035}" presName="spaceBetweenRectangles" presStyleCnt="0"/>
      <dgm:spPr/>
    </dgm:pt>
    <dgm:pt modelId="{A20FF5AC-ACC4-4673-A904-CBC3C40C38E3}" type="pres">
      <dgm:prSet presAssocID="{B003BD94-486B-4287-8550-E0AEF5811E50}" presName="parentLin" presStyleCnt="0"/>
      <dgm:spPr/>
    </dgm:pt>
    <dgm:pt modelId="{3FC64000-F7C0-4811-9DBE-836E6D83365B}" type="pres">
      <dgm:prSet presAssocID="{B003BD94-486B-4287-8550-E0AEF5811E50}" presName="parentLeftMargin" presStyleLbl="node1" presStyleIdx="0" presStyleCnt="2"/>
      <dgm:spPr/>
    </dgm:pt>
    <dgm:pt modelId="{903215F0-71DD-407F-9E07-E3D9CAC3F444}" type="pres">
      <dgm:prSet presAssocID="{B003BD94-486B-4287-8550-E0AEF5811E50}" presName="parentText" presStyleLbl="node1" presStyleIdx="1" presStyleCnt="2" custScaleX="119032" custScaleY="178990">
        <dgm:presLayoutVars>
          <dgm:chMax val="0"/>
          <dgm:bulletEnabled val="1"/>
        </dgm:presLayoutVars>
      </dgm:prSet>
      <dgm:spPr/>
    </dgm:pt>
    <dgm:pt modelId="{E3E6BEE8-A508-4688-B745-DBB07F1A75B1}" type="pres">
      <dgm:prSet presAssocID="{B003BD94-486B-4287-8550-E0AEF5811E50}" presName="negativeSpace" presStyleCnt="0"/>
      <dgm:spPr/>
    </dgm:pt>
    <dgm:pt modelId="{C95C98B4-3115-41F0-80DA-D1DF6AB921B8}" type="pres">
      <dgm:prSet presAssocID="{B003BD94-486B-4287-8550-E0AEF5811E50}" presName="childText" presStyleLbl="conFgAcc1" presStyleIdx="1" presStyleCnt="2" custScaleY="122549">
        <dgm:presLayoutVars>
          <dgm:bulletEnabled val="1"/>
        </dgm:presLayoutVars>
      </dgm:prSet>
      <dgm:spPr/>
    </dgm:pt>
  </dgm:ptLst>
  <dgm:cxnLst>
    <dgm:cxn modelId="{C4D9D606-4D96-480F-A742-7628F68E479F}" type="presOf" srcId="{0630A35B-8932-4776-8D7F-FA3714B943BD}" destId="{15FA2B06-7F91-4AB5-9B41-C1373C4E13FE}" srcOrd="0" destOrd="0" presId="urn:microsoft.com/office/officeart/2005/8/layout/list1"/>
    <dgm:cxn modelId="{4B824D19-0638-4C64-8374-2D9DE569F2D8}" type="presOf" srcId="{8C6E80FA-A934-42FC-8E04-E02AE32C4760}" destId="{C95C98B4-3115-41F0-80DA-D1DF6AB921B8}" srcOrd="0" destOrd="0" presId="urn:microsoft.com/office/officeart/2005/8/layout/list1"/>
    <dgm:cxn modelId="{AE72CA2A-1B1A-4B1D-9BC7-755DED068AB8}" srcId="{B003BD94-486B-4287-8550-E0AEF5811E50}" destId="{BC11170D-2AD5-42F9-897A-7DBD144F8DB0}" srcOrd="3" destOrd="0" parTransId="{26A684FD-B101-447F-9303-96F2C96221E9}" sibTransId="{488CF671-3F10-41E8-B671-A7ED7903CD6E}"/>
    <dgm:cxn modelId="{E6757960-994C-4729-A3DE-E9E22D78350E}" type="presOf" srcId="{D4D955AF-7423-48BE-81A3-C666E96A059E}" destId="{EB60A196-1ADD-4E34-B4C1-94C302E1DAD0}" srcOrd="0" destOrd="0" presId="urn:microsoft.com/office/officeart/2005/8/layout/list1"/>
    <dgm:cxn modelId="{9F8B3263-3AEA-4F36-A3EC-F4659BEB220F}" srcId="{D4D955AF-7423-48BE-81A3-C666E96A059E}" destId="{B003BD94-486B-4287-8550-E0AEF5811E50}" srcOrd="1" destOrd="0" parTransId="{931B38BC-9E89-492F-9A32-D1B6CBBB53DA}" sibTransId="{296C899D-680D-40B5-BF59-F2EA8CCBB2E7}"/>
    <dgm:cxn modelId="{3A4E2568-B462-4417-9D12-818D97B41453}" srcId="{B003BD94-486B-4287-8550-E0AEF5811E50}" destId="{5A0351E5-682B-40BF-8970-2B62F4C77A1E}" srcOrd="4" destOrd="0" parTransId="{41A219AF-5AED-411F-B204-094E65279597}" sibTransId="{E1AD575B-9A30-4319-8E3C-DA2EC693776F}"/>
    <dgm:cxn modelId="{F49F344B-2009-468E-A476-482FDC7CB3F1}" srcId="{B003BD94-486B-4287-8550-E0AEF5811E50}" destId="{AFE81EF9-2C53-4619-8439-BC1AFFBD8C45}" srcOrd="1" destOrd="0" parTransId="{CEBE07B5-5D27-4A2F-933A-5DB1EE7A02CA}" sibTransId="{A3BD74E7-D7B0-4C99-ADA1-8751DCE30727}"/>
    <dgm:cxn modelId="{35B9EE70-8594-43EC-9F90-727B7E1AC12B}" srcId="{B003BD94-486B-4287-8550-E0AEF5811E50}" destId="{382CF00D-A9DD-482D-B9B1-564F92CD1B02}" srcOrd="5" destOrd="0" parTransId="{236BF577-E902-4681-8158-7526CD7B4A98}" sibTransId="{00E2E863-D3C9-48A5-8E2B-10C3CD984D88}"/>
    <dgm:cxn modelId="{F19DE988-7192-49B4-A9E2-DA7064659603}" srcId="{B003BD94-486B-4287-8550-E0AEF5811E50}" destId="{801381ED-0048-4EA4-8E6F-EAD7EC7F6ADB}" srcOrd="2" destOrd="0" parTransId="{D9947D1E-3CAC-45CD-BD58-45FBFE1E295D}" sibTransId="{E62DFAB7-A001-491C-BD3F-868860FE9220}"/>
    <dgm:cxn modelId="{9CCF3C8B-788E-48B7-93CB-7DE3AF3F0E74}" type="presOf" srcId="{801381ED-0048-4EA4-8E6F-EAD7EC7F6ADB}" destId="{C95C98B4-3115-41F0-80DA-D1DF6AB921B8}" srcOrd="0" destOrd="2" presId="urn:microsoft.com/office/officeart/2005/8/layout/list1"/>
    <dgm:cxn modelId="{320BD68B-DFBC-4FF3-B758-3387629C7775}" srcId="{B003BD94-486B-4287-8550-E0AEF5811E50}" destId="{8C6E80FA-A934-42FC-8E04-E02AE32C4760}" srcOrd="0" destOrd="0" parTransId="{83677C96-4115-4B63-BE68-8A68CCCA3236}" sibTransId="{300298EE-DA62-4CDC-A8E3-BB9AB32A9F00}"/>
    <dgm:cxn modelId="{896EED9B-43AE-433F-9A33-1DF0DF6E8B39}" type="presOf" srcId="{0630A35B-8932-4776-8D7F-FA3714B943BD}" destId="{23DBFEA7-21E6-437B-9B3E-0E4D03EB793D}" srcOrd="1" destOrd="0" presId="urn:microsoft.com/office/officeart/2005/8/layout/list1"/>
    <dgm:cxn modelId="{520620A2-EBEE-4EA2-8A73-4B246E331096}" srcId="{D4D955AF-7423-48BE-81A3-C666E96A059E}" destId="{0630A35B-8932-4776-8D7F-FA3714B943BD}" srcOrd="0" destOrd="0" parTransId="{016968CF-91DF-4993-8D8C-79366E772217}" sibTransId="{7EABC6C3-F24F-4D48-BBC5-F6C83132A035}"/>
    <dgm:cxn modelId="{CBA454A8-3264-4876-BD73-29CEDA0CE2FD}" type="presOf" srcId="{5A0351E5-682B-40BF-8970-2B62F4C77A1E}" destId="{C95C98B4-3115-41F0-80DA-D1DF6AB921B8}" srcOrd="0" destOrd="4" presId="urn:microsoft.com/office/officeart/2005/8/layout/list1"/>
    <dgm:cxn modelId="{C398ECB1-B74D-4682-AAF0-94C9BB051589}" type="presOf" srcId="{B003BD94-486B-4287-8550-E0AEF5811E50}" destId="{903215F0-71DD-407F-9E07-E3D9CAC3F444}" srcOrd="1" destOrd="0" presId="urn:microsoft.com/office/officeart/2005/8/layout/list1"/>
    <dgm:cxn modelId="{41169BC9-94F3-4AEC-904C-4FC55AFED15F}" type="presOf" srcId="{AFE81EF9-2C53-4619-8439-BC1AFFBD8C45}" destId="{C95C98B4-3115-41F0-80DA-D1DF6AB921B8}" srcOrd="0" destOrd="1" presId="urn:microsoft.com/office/officeart/2005/8/layout/list1"/>
    <dgm:cxn modelId="{2A0AECE1-4818-4985-8977-E9C50882D30E}" type="presOf" srcId="{382CF00D-A9DD-482D-B9B1-564F92CD1B02}" destId="{C95C98B4-3115-41F0-80DA-D1DF6AB921B8}" srcOrd="0" destOrd="5" presId="urn:microsoft.com/office/officeart/2005/8/layout/list1"/>
    <dgm:cxn modelId="{5AC381E3-FD10-44AD-BD5B-7C63E4FDF2FC}" type="presOf" srcId="{B003BD94-486B-4287-8550-E0AEF5811E50}" destId="{3FC64000-F7C0-4811-9DBE-836E6D83365B}" srcOrd="0" destOrd="0" presId="urn:microsoft.com/office/officeart/2005/8/layout/list1"/>
    <dgm:cxn modelId="{9EEA6EE7-ECC1-458E-A71B-262239A0B860}" type="presOf" srcId="{BC11170D-2AD5-42F9-897A-7DBD144F8DB0}" destId="{C95C98B4-3115-41F0-80DA-D1DF6AB921B8}" srcOrd="0" destOrd="3" presId="urn:microsoft.com/office/officeart/2005/8/layout/list1"/>
    <dgm:cxn modelId="{65995CA2-57F6-4403-97F7-1251C08FE58D}" type="presParOf" srcId="{EB60A196-1ADD-4E34-B4C1-94C302E1DAD0}" destId="{65043AC6-907E-4F45-8E62-3889E1023D77}" srcOrd="0" destOrd="0" presId="urn:microsoft.com/office/officeart/2005/8/layout/list1"/>
    <dgm:cxn modelId="{47BE1855-4D11-41AA-9B0F-00244A52D735}" type="presParOf" srcId="{65043AC6-907E-4F45-8E62-3889E1023D77}" destId="{15FA2B06-7F91-4AB5-9B41-C1373C4E13FE}" srcOrd="0" destOrd="0" presId="urn:microsoft.com/office/officeart/2005/8/layout/list1"/>
    <dgm:cxn modelId="{B174A2C8-76FF-48A5-8945-82041A395C72}" type="presParOf" srcId="{65043AC6-907E-4F45-8E62-3889E1023D77}" destId="{23DBFEA7-21E6-437B-9B3E-0E4D03EB793D}" srcOrd="1" destOrd="0" presId="urn:microsoft.com/office/officeart/2005/8/layout/list1"/>
    <dgm:cxn modelId="{94D8B84C-2950-4AF8-B288-62439E82C122}" type="presParOf" srcId="{EB60A196-1ADD-4E34-B4C1-94C302E1DAD0}" destId="{35DABB62-EBFF-459A-8ADA-2EFFBF9EBB2F}" srcOrd="1" destOrd="0" presId="urn:microsoft.com/office/officeart/2005/8/layout/list1"/>
    <dgm:cxn modelId="{D1B498F5-3F93-4105-9C7B-0A0C0E164C59}" type="presParOf" srcId="{EB60A196-1ADD-4E34-B4C1-94C302E1DAD0}" destId="{C40D248C-90EF-4793-B034-8B9724193224}" srcOrd="2" destOrd="0" presId="urn:microsoft.com/office/officeart/2005/8/layout/list1"/>
    <dgm:cxn modelId="{802FCC98-5960-4E07-9288-FD3DB22456F7}" type="presParOf" srcId="{EB60A196-1ADD-4E34-B4C1-94C302E1DAD0}" destId="{6D0547DC-BAED-4CF5-B933-A4A45766CC94}" srcOrd="3" destOrd="0" presId="urn:microsoft.com/office/officeart/2005/8/layout/list1"/>
    <dgm:cxn modelId="{6412AE4C-038D-4156-90D7-EC870A290C8C}" type="presParOf" srcId="{EB60A196-1ADD-4E34-B4C1-94C302E1DAD0}" destId="{A20FF5AC-ACC4-4673-A904-CBC3C40C38E3}" srcOrd="4" destOrd="0" presId="urn:microsoft.com/office/officeart/2005/8/layout/list1"/>
    <dgm:cxn modelId="{3F894DE9-7D20-4931-8C52-C3A8CC7376CE}" type="presParOf" srcId="{A20FF5AC-ACC4-4673-A904-CBC3C40C38E3}" destId="{3FC64000-F7C0-4811-9DBE-836E6D83365B}" srcOrd="0" destOrd="0" presId="urn:microsoft.com/office/officeart/2005/8/layout/list1"/>
    <dgm:cxn modelId="{9747D1CF-91F6-47FA-87E9-53D201E66394}" type="presParOf" srcId="{A20FF5AC-ACC4-4673-A904-CBC3C40C38E3}" destId="{903215F0-71DD-407F-9E07-E3D9CAC3F444}" srcOrd="1" destOrd="0" presId="urn:microsoft.com/office/officeart/2005/8/layout/list1"/>
    <dgm:cxn modelId="{A0AF600F-04E0-4CF8-8F69-77A8FB204711}" type="presParOf" srcId="{EB60A196-1ADD-4E34-B4C1-94C302E1DAD0}" destId="{E3E6BEE8-A508-4688-B745-DBB07F1A75B1}" srcOrd="5" destOrd="0" presId="urn:microsoft.com/office/officeart/2005/8/layout/list1"/>
    <dgm:cxn modelId="{85F63C00-C025-468F-B1F3-698522BAE14F}" type="presParOf" srcId="{EB60A196-1ADD-4E34-B4C1-94C302E1DAD0}" destId="{C95C98B4-3115-41F0-80DA-D1DF6AB921B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876661A-FAF9-42EC-A3FF-D58670C51C7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D5FEDDC-095B-4BDD-8600-63C15B3FC020}" type="pres">
      <dgm:prSet presAssocID="{2876661A-FAF9-42EC-A3FF-D58670C51C70}" presName="diagram" presStyleCnt="0">
        <dgm:presLayoutVars>
          <dgm:dir/>
          <dgm:resizeHandles val="exact"/>
        </dgm:presLayoutVars>
      </dgm:prSet>
      <dgm:spPr/>
    </dgm:pt>
  </dgm:ptLst>
  <dgm:cxnLst>
    <dgm:cxn modelId="{30EF1631-0A80-460B-A35B-E82A6BA15119}" type="presOf" srcId="{2876661A-FAF9-42EC-A3FF-D58670C51C70}" destId="{1D5FEDDC-095B-4BDD-8600-63C15B3FC02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9108B38-1BFF-492B-92C2-F918F1565B90}" type="doc">
      <dgm:prSet loTypeId="urn:microsoft.com/office/officeart/2018/5/layout/IconLeafLabelList" loCatId="icon" qsTypeId="urn:microsoft.com/office/officeart/2005/8/quickstyle/simple1" qsCatId="simple" csTypeId="urn:microsoft.com/office/officeart/2018/5/colors/Iconchunking_neutralicon_accent3_2" csCatId="accent3" phldr="1"/>
      <dgm:spPr/>
      <dgm:t>
        <a:bodyPr/>
        <a:lstStyle/>
        <a:p>
          <a:endParaRPr lang="en-US"/>
        </a:p>
      </dgm:t>
    </dgm:pt>
    <dgm:pt modelId="{9C294011-E2BF-459C-A137-90312B14D75E}">
      <dgm:prSet custT="1"/>
      <dgm:spPr/>
      <dgm:t>
        <a:bodyPr/>
        <a:lstStyle/>
        <a:p>
          <a:pPr>
            <a:lnSpc>
              <a:spcPct val="100000"/>
            </a:lnSpc>
            <a:defRPr cap="all"/>
          </a:pPr>
          <a:r>
            <a:rPr lang="en-US" sz="1400" dirty="0"/>
            <a:t>Assistance animals</a:t>
          </a:r>
        </a:p>
      </dgm:t>
    </dgm:pt>
    <dgm:pt modelId="{68ED300F-D10B-418F-A237-3731D06EF60D}" type="parTrans" cxnId="{451242F7-ADB5-4A36-8532-067896D04894}">
      <dgm:prSet/>
      <dgm:spPr/>
      <dgm:t>
        <a:bodyPr/>
        <a:lstStyle/>
        <a:p>
          <a:endParaRPr lang="en-US"/>
        </a:p>
      </dgm:t>
    </dgm:pt>
    <dgm:pt modelId="{C8252DB4-915A-4A95-85D4-D1A60B40C31E}" type="sibTrans" cxnId="{451242F7-ADB5-4A36-8532-067896D04894}">
      <dgm:prSet/>
      <dgm:spPr/>
      <dgm:t>
        <a:bodyPr/>
        <a:lstStyle/>
        <a:p>
          <a:pPr>
            <a:lnSpc>
              <a:spcPct val="100000"/>
            </a:lnSpc>
          </a:pPr>
          <a:endParaRPr lang="en-US"/>
        </a:p>
      </dgm:t>
    </dgm:pt>
    <dgm:pt modelId="{84345735-B8FC-4D6F-AFB1-11F90D23C62C}">
      <dgm:prSet custT="1"/>
      <dgm:spPr/>
      <dgm:t>
        <a:bodyPr/>
        <a:lstStyle/>
        <a:p>
          <a:pPr>
            <a:lnSpc>
              <a:spcPct val="100000"/>
            </a:lnSpc>
            <a:defRPr cap="all"/>
          </a:pPr>
          <a:r>
            <a:rPr lang="en-US" sz="1400" dirty="0"/>
            <a:t>Assigned parking spaces</a:t>
          </a:r>
        </a:p>
      </dgm:t>
    </dgm:pt>
    <dgm:pt modelId="{0DCB2C74-80C2-4797-89E4-57DB107E5B6F}" type="parTrans" cxnId="{7700D691-31BA-43C5-8FB6-6A372AA63ED4}">
      <dgm:prSet/>
      <dgm:spPr/>
      <dgm:t>
        <a:bodyPr/>
        <a:lstStyle/>
        <a:p>
          <a:endParaRPr lang="en-US"/>
        </a:p>
      </dgm:t>
    </dgm:pt>
    <dgm:pt modelId="{8D865267-EADA-444A-92A9-42FEEBA997EA}" type="sibTrans" cxnId="{7700D691-31BA-43C5-8FB6-6A372AA63ED4}">
      <dgm:prSet/>
      <dgm:spPr/>
      <dgm:t>
        <a:bodyPr/>
        <a:lstStyle/>
        <a:p>
          <a:pPr>
            <a:lnSpc>
              <a:spcPct val="100000"/>
            </a:lnSpc>
          </a:pPr>
          <a:endParaRPr lang="en-US"/>
        </a:p>
      </dgm:t>
    </dgm:pt>
    <dgm:pt modelId="{EF151899-3866-49BA-BBDF-B55203430BEE}">
      <dgm:prSet custT="1"/>
      <dgm:spPr/>
      <dgm:t>
        <a:bodyPr/>
        <a:lstStyle/>
        <a:p>
          <a:pPr>
            <a:lnSpc>
              <a:spcPct val="100000"/>
            </a:lnSpc>
            <a:defRPr cap="all"/>
          </a:pPr>
          <a:r>
            <a:rPr lang="en-US" sz="1400" dirty="0"/>
            <a:t>Transferring Units</a:t>
          </a:r>
        </a:p>
      </dgm:t>
    </dgm:pt>
    <dgm:pt modelId="{E1D6C646-1BEC-4D79-9124-33760E6B311C}" type="parTrans" cxnId="{31A4288F-1D56-4EFF-97D0-1B5256569101}">
      <dgm:prSet/>
      <dgm:spPr/>
      <dgm:t>
        <a:bodyPr/>
        <a:lstStyle/>
        <a:p>
          <a:endParaRPr lang="en-US"/>
        </a:p>
      </dgm:t>
    </dgm:pt>
    <dgm:pt modelId="{C0D462E0-C173-4C66-97B5-0AB4389CD837}" type="sibTrans" cxnId="{31A4288F-1D56-4EFF-97D0-1B5256569101}">
      <dgm:prSet/>
      <dgm:spPr/>
      <dgm:t>
        <a:bodyPr/>
        <a:lstStyle/>
        <a:p>
          <a:pPr>
            <a:lnSpc>
              <a:spcPct val="100000"/>
            </a:lnSpc>
          </a:pPr>
          <a:endParaRPr lang="en-US"/>
        </a:p>
      </dgm:t>
    </dgm:pt>
    <dgm:pt modelId="{2802E1D9-97EA-4A9D-A040-D9B4E74AD798}">
      <dgm:prSet custT="1"/>
      <dgm:spPr/>
      <dgm:t>
        <a:bodyPr/>
        <a:lstStyle/>
        <a:p>
          <a:pPr>
            <a:lnSpc>
              <a:spcPct val="100000"/>
            </a:lnSpc>
            <a:defRPr cap="all"/>
          </a:pPr>
          <a:r>
            <a:rPr lang="en-US" sz="1200" dirty="0"/>
            <a:t>Communication methods</a:t>
          </a:r>
        </a:p>
      </dgm:t>
    </dgm:pt>
    <dgm:pt modelId="{3086CC85-6AB9-4506-913A-3FD93C940AFD}" type="parTrans" cxnId="{5128DDEB-E705-42F4-B5FC-CA1C45C01CA0}">
      <dgm:prSet/>
      <dgm:spPr/>
      <dgm:t>
        <a:bodyPr/>
        <a:lstStyle/>
        <a:p>
          <a:endParaRPr lang="en-US"/>
        </a:p>
      </dgm:t>
    </dgm:pt>
    <dgm:pt modelId="{8BFCCC06-127D-4A05-9C70-C6508CD22558}" type="sibTrans" cxnId="{5128DDEB-E705-42F4-B5FC-CA1C45C01CA0}">
      <dgm:prSet/>
      <dgm:spPr/>
      <dgm:t>
        <a:bodyPr/>
        <a:lstStyle/>
        <a:p>
          <a:pPr>
            <a:lnSpc>
              <a:spcPct val="100000"/>
            </a:lnSpc>
          </a:pPr>
          <a:endParaRPr lang="en-US"/>
        </a:p>
      </dgm:t>
    </dgm:pt>
    <dgm:pt modelId="{52920AF4-D638-4375-8683-F4D3FCDA91B9}">
      <dgm:prSet custT="1"/>
      <dgm:spPr/>
      <dgm:t>
        <a:bodyPr/>
        <a:lstStyle/>
        <a:p>
          <a:pPr>
            <a:lnSpc>
              <a:spcPct val="100000"/>
            </a:lnSpc>
            <a:defRPr cap="all"/>
          </a:pPr>
          <a:r>
            <a:rPr lang="en-US" sz="1400" dirty="0"/>
            <a:t>Trash Pickup</a:t>
          </a:r>
        </a:p>
      </dgm:t>
    </dgm:pt>
    <dgm:pt modelId="{28CF1B88-34A8-49D4-8EF1-0162C242CCB1}" type="parTrans" cxnId="{F2C22236-10F7-4E5F-BBAB-2B233AC5D70F}">
      <dgm:prSet/>
      <dgm:spPr/>
      <dgm:t>
        <a:bodyPr/>
        <a:lstStyle/>
        <a:p>
          <a:endParaRPr lang="en-US"/>
        </a:p>
      </dgm:t>
    </dgm:pt>
    <dgm:pt modelId="{402A6D5D-1FF8-4464-9D74-031AA5F09C3A}" type="sibTrans" cxnId="{F2C22236-10F7-4E5F-BBAB-2B233AC5D70F}">
      <dgm:prSet/>
      <dgm:spPr/>
      <dgm:t>
        <a:bodyPr/>
        <a:lstStyle/>
        <a:p>
          <a:pPr>
            <a:lnSpc>
              <a:spcPct val="100000"/>
            </a:lnSpc>
          </a:pPr>
          <a:endParaRPr lang="en-US"/>
        </a:p>
      </dgm:t>
    </dgm:pt>
    <dgm:pt modelId="{781AB1D6-B6BD-40A7-B0F1-DC2BFDC4B026}">
      <dgm:prSet custT="1"/>
      <dgm:spPr/>
      <dgm:t>
        <a:bodyPr/>
        <a:lstStyle/>
        <a:p>
          <a:pPr>
            <a:lnSpc>
              <a:spcPct val="100000"/>
            </a:lnSpc>
            <a:defRPr cap="all"/>
          </a:pPr>
          <a:r>
            <a:rPr lang="en-US" sz="1400" dirty="0"/>
            <a:t>Snow</a:t>
          </a:r>
          <a:r>
            <a:rPr lang="en-US" sz="1100" dirty="0"/>
            <a:t> </a:t>
          </a:r>
          <a:r>
            <a:rPr lang="en-US" sz="1400" dirty="0"/>
            <a:t>Removal</a:t>
          </a:r>
        </a:p>
      </dgm:t>
    </dgm:pt>
    <dgm:pt modelId="{6C13B6C5-89A2-400F-9578-299512BD78D2}" type="parTrans" cxnId="{43A17C8D-461D-47EB-A184-8FFCDB4A7786}">
      <dgm:prSet/>
      <dgm:spPr/>
      <dgm:t>
        <a:bodyPr/>
        <a:lstStyle/>
        <a:p>
          <a:endParaRPr lang="en-US"/>
        </a:p>
      </dgm:t>
    </dgm:pt>
    <dgm:pt modelId="{E6EB93B7-A517-43DF-B401-F870ED3F5047}" type="sibTrans" cxnId="{43A17C8D-461D-47EB-A184-8FFCDB4A7786}">
      <dgm:prSet/>
      <dgm:spPr/>
      <dgm:t>
        <a:bodyPr/>
        <a:lstStyle/>
        <a:p>
          <a:pPr>
            <a:lnSpc>
              <a:spcPct val="100000"/>
            </a:lnSpc>
          </a:pPr>
          <a:endParaRPr lang="en-US"/>
        </a:p>
      </dgm:t>
    </dgm:pt>
    <dgm:pt modelId="{6631650D-1FAF-4CB4-AC0C-54F3E7AD5533}">
      <dgm:prSet custT="1"/>
      <dgm:spPr/>
      <dgm:t>
        <a:bodyPr/>
        <a:lstStyle/>
        <a:p>
          <a:pPr>
            <a:lnSpc>
              <a:spcPct val="100000"/>
            </a:lnSpc>
            <a:defRPr cap="all"/>
          </a:pPr>
          <a:r>
            <a:rPr lang="en-US" sz="1200" dirty="0"/>
            <a:t>Leniency for behavior that violates a lease</a:t>
          </a:r>
        </a:p>
      </dgm:t>
    </dgm:pt>
    <dgm:pt modelId="{86EA2ABE-2D89-4280-ADF2-B9D285E7A1BC}" type="parTrans" cxnId="{17E0FF25-AFFC-448A-AFE0-3F39B6B7021B}">
      <dgm:prSet/>
      <dgm:spPr/>
      <dgm:t>
        <a:bodyPr/>
        <a:lstStyle/>
        <a:p>
          <a:endParaRPr lang="en-US"/>
        </a:p>
      </dgm:t>
    </dgm:pt>
    <dgm:pt modelId="{9A61790F-BD89-4E3E-82A3-6F7EAD4BD4FB}" type="sibTrans" cxnId="{17E0FF25-AFFC-448A-AFE0-3F39B6B7021B}">
      <dgm:prSet/>
      <dgm:spPr/>
      <dgm:t>
        <a:bodyPr/>
        <a:lstStyle/>
        <a:p>
          <a:endParaRPr lang="en-US"/>
        </a:p>
      </dgm:t>
    </dgm:pt>
    <dgm:pt modelId="{DEBD6027-9923-468D-AA41-6048A1FA8D98}" type="pres">
      <dgm:prSet presAssocID="{19108B38-1BFF-492B-92C2-F918F1565B90}" presName="root" presStyleCnt="0">
        <dgm:presLayoutVars>
          <dgm:dir/>
          <dgm:resizeHandles val="exact"/>
        </dgm:presLayoutVars>
      </dgm:prSet>
      <dgm:spPr/>
    </dgm:pt>
    <dgm:pt modelId="{B5CC1250-1E47-4688-9498-0E7E1277215D}" type="pres">
      <dgm:prSet presAssocID="{9C294011-E2BF-459C-A137-90312B14D75E}" presName="compNode" presStyleCnt="0"/>
      <dgm:spPr/>
    </dgm:pt>
    <dgm:pt modelId="{EF317B3A-E4AF-4590-A0B3-039314DDB210}" type="pres">
      <dgm:prSet presAssocID="{9C294011-E2BF-459C-A137-90312B14D75E}" presName="iconBgRect" presStyleLbl="bgShp" presStyleIdx="0" presStyleCnt="7"/>
      <dgm:spPr>
        <a:prstGeom prst="round2DiagRect">
          <a:avLst>
            <a:gd name="adj1" fmla="val 29727"/>
            <a:gd name="adj2" fmla="val 0"/>
          </a:avLst>
        </a:prstGeom>
      </dgm:spPr>
    </dgm:pt>
    <dgm:pt modelId="{A709EF84-C0E2-4A98-891F-66C87551DCF4}" type="pres">
      <dgm:prSet presAssocID="{9C294011-E2BF-459C-A137-90312B14D75E}"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g"/>
        </a:ext>
      </dgm:extLst>
    </dgm:pt>
    <dgm:pt modelId="{D3076854-F386-4751-B922-D9789A8B275C}" type="pres">
      <dgm:prSet presAssocID="{9C294011-E2BF-459C-A137-90312B14D75E}" presName="spaceRect" presStyleCnt="0"/>
      <dgm:spPr/>
    </dgm:pt>
    <dgm:pt modelId="{792D78EC-F50D-4717-BE67-AF1C09F91ED3}" type="pres">
      <dgm:prSet presAssocID="{9C294011-E2BF-459C-A137-90312B14D75E}" presName="textRect" presStyleLbl="revTx" presStyleIdx="0" presStyleCnt="7">
        <dgm:presLayoutVars>
          <dgm:chMax val="1"/>
          <dgm:chPref val="1"/>
        </dgm:presLayoutVars>
      </dgm:prSet>
      <dgm:spPr/>
    </dgm:pt>
    <dgm:pt modelId="{12BA3B50-A0C9-4E94-A28D-9BB9D4976A3C}" type="pres">
      <dgm:prSet presAssocID="{C8252DB4-915A-4A95-85D4-D1A60B40C31E}" presName="sibTrans" presStyleCnt="0"/>
      <dgm:spPr/>
    </dgm:pt>
    <dgm:pt modelId="{C3CCFB2B-8BD4-42DC-87B7-DA60AE4BA552}" type="pres">
      <dgm:prSet presAssocID="{84345735-B8FC-4D6F-AFB1-11F90D23C62C}" presName="compNode" presStyleCnt="0"/>
      <dgm:spPr/>
    </dgm:pt>
    <dgm:pt modelId="{63BC3293-A6FC-41F4-BE49-3E40365BAC10}" type="pres">
      <dgm:prSet presAssocID="{84345735-B8FC-4D6F-AFB1-11F90D23C62C}" presName="iconBgRect" presStyleLbl="bgShp" presStyleIdx="1" presStyleCnt="7"/>
      <dgm:spPr>
        <a:prstGeom prst="round2DiagRect">
          <a:avLst>
            <a:gd name="adj1" fmla="val 29727"/>
            <a:gd name="adj2" fmla="val 0"/>
          </a:avLst>
        </a:prstGeom>
      </dgm:spPr>
    </dgm:pt>
    <dgm:pt modelId="{AA895145-A590-43A0-BA43-6000EEB38CA2}" type="pres">
      <dgm:prSet presAssocID="{84345735-B8FC-4D6F-AFB1-11F90D23C62C}"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r"/>
        </a:ext>
      </dgm:extLst>
    </dgm:pt>
    <dgm:pt modelId="{AF043E09-F5A9-4350-8C4F-7B854AF07D23}" type="pres">
      <dgm:prSet presAssocID="{84345735-B8FC-4D6F-AFB1-11F90D23C62C}" presName="spaceRect" presStyleCnt="0"/>
      <dgm:spPr/>
    </dgm:pt>
    <dgm:pt modelId="{27C984A4-18FC-4C76-8604-4CB0D1FBECED}" type="pres">
      <dgm:prSet presAssocID="{84345735-B8FC-4D6F-AFB1-11F90D23C62C}" presName="textRect" presStyleLbl="revTx" presStyleIdx="1" presStyleCnt="7">
        <dgm:presLayoutVars>
          <dgm:chMax val="1"/>
          <dgm:chPref val="1"/>
        </dgm:presLayoutVars>
      </dgm:prSet>
      <dgm:spPr/>
    </dgm:pt>
    <dgm:pt modelId="{467725D6-6A39-40F0-8909-29A49E966783}" type="pres">
      <dgm:prSet presAssocID="{8D865267-EADA-444A-92A9-42FEEBA997EA}" presName="sibTrans" presStyleCnt="0"/>
      <dgm:spPr/>
    </dgm:pt>
    <dgm:pt modelId="{38F73459-BE6A-4E21-A56C-E5B6A5A020EA}" type="pres">
      <dgm:prSet presAssocID="{EF151899-3866-49BA-BBDF-B55203430BEE}" presName="compNode" presStyleCnt="0"/>
      <dgm:spPr/>
    </dgm:pt>
    <dgm:pt modelId="{ABEC723B-D1CD-4CB6-B2CB-040AC1BAA625}" type="pres">
      <dgm:prSet presAssocID="{EF151899-3866-49BA-BBDF-B55203430BEE}" presName="iconBgRect" presStyleLbl="bgShp" presStyleIdx="2" presStyleCnt="7"/>
      <dgm:spPr>
        <a:prstGeom prst="round2DiagRect">
          <a:avLst>
            <a:gd name="adj1" fmla="val 29727"/>
            <a:gd name="adj2" fmla="val 0"/>
          </a:avLst>
        </a:prstGeom>
      </dgm:spPr>
    </dgm:pt>
    <dgm:pt modelId="{A847D985-42BD-4BF9-B7B6-628BC2D5026A}" type="pres">
      <dgm:prSet presAssocID="{EF151899-3866-49BA-BBDF-B55203430BEE}"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Transfer"/>
        </a:ext>
      </dgm:extLst>
    </dgm:pt>
    <dgm:pt modelId="{30054208-71C6-4C84-A992-A67E541FB0F0}" type="pres">
      <dgm:prSet presAssocID="{EF151899-3866-49BA-BBDF-B55203430BEE}" presName="spaceRect" presStyleCnt="0"/>
      <dgm:spPr/>
    </dgm:pt>
    <dgm:pt modelId="{300D4F15-CD6F-478D-9D70-C36C705E9B5C}" type="pres">
      <dgm:prSet presAssocID="{EF151899-3866-49BA-BBDF-B55203430BEE}" presName="textRect" presStyleLbl="revTx" presStyleIdx="2" presStyleCnt="7">
        <dgm:presLayoutVars>
          <dgm:chMax val="1"/>
          <dgm:chPref val="1"/>
        </dgm:presLayoutVars>
      </dgm:prSet>
      <dgm:spPr/>
    </dgm:pt>
    <dgm:pt modelId="{03E3883C-C1F3-4EC1-88C1-FC59E00EF42C}" type="pres">
      <dgm:prSet presAssocID="{C0D462E0-C173-4C66-97B5-0AB4389CD837}" presName="sibTrans" presStyleCnt="0"/>
      <dgm:spPr/>
    </dgm:pt>
    <dgm:pt modelId="{2595A197-01DF-4061-9043-68F2F5644D7B}" type="pres">
      <dgm:prSet presAssocID="{2802E1D9-97EA-4A9D-A040-D9B4E74AD798}" presName="compNode" presStyleCnt="0"/>
      <dgm:spPr/>
    </dgm:pt>
    <dgm:pt modelId="{911CF368-D5DC-44D5-B0CF-8F3135CEAA85}" type="pres">
      <dgm:prSet presAssocID="{2802E1D9-97EA-4A9D-A040-D9B4E74AD798}" presName="iconBgRect" presStyleLbl="bgShp" presStyleIdx="3" presStyleCnt="7"/>
      <dgm:spPr>
        <a:prstGeom prst="round2DiagRect">
          <a:avLst>
            <a:gd name="adj1" fmla="val 29727"/>
            <a:gd name="adj2" fmla="val 0"/>
          </a:avLst>
        </a:prstGeom>
      </dgm:spPr>
    </dgm:pt>
    <dgm:pt modelId="{760092BF-3DEE-4864-9334-366B7CB52BBB}" type="pres">
      <dgm:prSet presAssocID="{2802E1D9-97EA-4A9D-A040-D9B4E74AD798}"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B84697E9-F7F0-46D4-9187-CEF1BB36DB0B}" type="pres">
      <dgm:prSet presAssocID="{2802E1D9-97EA-4A9D-A040-D9B4E74AD798}" presName="spaceRect" presStyleCnt="0"/>
      <dgm:spPr/>
    </dgm:pt>
    <dgm:pt modelId="{7D15075B-E0DC-4AF7-8C8F-9713F1AE9897}" type="pres">
      <dgm:prSet presAssocID="{2802E1D9-97EA-4A9D-A040-D9B4E74AD798}" presName="textRect" presStyleLbl="revTx" presStyleIdx="3" presStyleCnt="7">
        <dgm:presLayoutVars>
          <dgm:chMax val="1"/>
          <dgm:chPref val="1"/>
        </dgm:presLayoutVars>
      </dgm:prSet>
      <dgm:spPr/>
    </dgm:pt>
    <dgm:pt modelId="{76B754EC-ED0D-449B-8CC7-D70833A59F22}" type="pres">
      <dgm:prSet presAssocID="{8BFCCC06-127D-4A05-9C70-C6508CD22558}" presName="sibTrans" presStyleCnt="0"/>
      <dgm:spPr/>
    </dgm:pt>
    <dgm:pt modelId="{EDFE1744-9790-4153-8270-506F3F31981E}" type="pres">
      <dgm:prSet presAssocID="{52920AF4-D638-4375-8683-F4D3FCDA91B9}" presName="compNode" presStyleCnt="0"/>
      <dgm:spPr/>
    </dgm:pt>
    <dgm:pt modelId="{2BF82BBA-E91E-4B9C-B54C-40D00C366056}" type="pres">
      <dgm:prSet presAssocID="{52920AF4-D638-4375-8683-F4D3FCDA91B9}" presName="iconBgRect" presStyleLbl="bgShp" presStyleIdx="4" presStyleCnt="7"/>
      <dgm:spPr>
        <a:prstGeom prst="round2DiagRect">
          <a:avLst>
            <a:gd name="adj1" fmla="val 29727"/>
            <a:gd name="adj2" fmla="val 0"/>
          </a:avLst>
        </a:prstGeom>
      </dgm:spPr>
    </dgm:pt>
    <dgm:pt modelId="{2185DB85-FEB8-40F8-9A14-5A3D477A8B2D}" type="pres">
      <dgm:prSet presAssocID="{52920AF4-D638-4375-8683-F4D3FCDA91B9}"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ecycle"/>
        </a:ext>
      </dgm:extLst>
    </dgm:pt>
    <dgm:pt modelId="{F86FED85-69FC-4CE2-92C4-4B4C91C2EFF3}" type="pres">
      <dgm:prSet presAssocID="{52920AF4-D638-4375-8683-F4D3FCDA91B9}" presName="spaceRect" presStyleCnt="0"/>
      <dgm:spPr/>
    </dgm:pt>
    <dgm:pt modelId="{DB5FD8FF-FB50-4950-8B86-D32F6B0F53E0}" type="pres">
      <dgm:prSet presAssocID="{52920AF4-D638-4375-8683-F4D3FCDA91B9}" presName="textRect" presStyleLbl="revTx" presStyleIdx="4" presStyleCnt="7">
        <dgm:presLayoutVars>
          <dgm:chMax val="1"/>
          <dgm:chPref val="1"/>
        </dgm:presLayoutVars>
      </dgm:prSet>
      <dgm:spPr/>
    </dgm:pt>
    <dgm:pt modelId="{42F93DF7-4BC0-473C-A886-B1B075B66F41}" type="pres">
      <dgm:prSet presAssocID="{402A6D5D-1FF8-4464-9D74-031AA5F09C3A}" presName="sibTrans" presStyleCnt="0"/>
      <dgm:spPr/>
    </dgm:pt>
    <dgm:pt modelId="{27B28B5E-B942-4E1D-ADAB-64C6E2F5CBA1}" type="pres">
      <dgm:prSet presAssocID="{781AB1D6-B6BD-40A7-B0F1-DC2BFDC4B026}" presName="compNode" presStyleCnt="0"/>
      <dgm:spPr/>
    </dgm:pt>
    <dgm:pt modelId="{FF4CD4F1-7E4A-42AE-BEE5-B3C1830658B6}" type="pres">
      <dgm:prSet presAssocID="{781AB1D6-B6BD-40A7-B0F1-DC2BFDC4B026}" presName="iconBgRect" presStyleLbl="bgShp" presStyleIdx="5" presStyleCnt="7"/>
      <dgm:spPr>
        <a:prstGeom prst="round2DiagRect">
          <a:avLst>
            <a:gd name="adj1" fmla="val 29727"/>
            <a:gd name="adj2" fmla="val 0"/>
          </a:avLst>
        </a:prstGeom>
      </dgm:spPr>
    </dgm:pt>
    <dgm:pt modelId="{73079605-7552-41F5-B71C-19D4C2F1F329}" type="pres">
      <dgm:prSet presAssocID="{781AB1D6-B6BD-40A7-B0F1-DC2BFDC4B026}"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nowflake"/>
        </a:ext>
      </dgm:extLst>
    </dgm:pt>
    <dgm:pt modelId="{431F2B09-62F3-47AC-899E-B547944089B4}" type="pres">
      <dgm:prSet presAssocID="{781AB1D6-B6BD-40A7-B0F1-DC2BFDC4B026}" presName="spaceRect" presStyleCnt="0"/>
      <dgm:spPr/>
    </dgm:pt>
    <dgm:pt modelId="{854B6542-42E4-426E-9046-0C415EF35995}" type="pres">
      <dgm:prSet presAssocID="{781AB1D6-B6BD-40A7-B0F1-DC2BFDC4B026}" presName="textRect" presStyleLbl="revTx" presStyleIdx="5" presStyleCnt="7">
        <dgm:presLayoutVars>
          <dgm:chMax val="1"/>
          <dgm:chPref val="1"/>
        </dgm:presLayoutVars>
      </dgm:prSet>
      <dgm:spPr/>
    </dgm:pt>
    <dgm:pt modelId="{95831837-1679-4C1D-B778-0D9A91ACEA89}" type="pres">
      <dgm:prSet presAssocID="{E6EB93B7-A517-43DF-B401-F870ED3F5047}" presName="sibTrans" presStyleCnt="0"/>
      <dgm:spPr/>
    </dgm:pt>
    <dgm:pt modelId="{9B39A37F-BD0D-4EEB-B900-DDA40D66ACB1}" type="pres">
      <dgm:prSet presAssocID="{6631650D-1FAF-4CB4-AC0C-54F3E7AD5533}" presName="compNode" presStyleCnt="0"/>
      <dgm:spPr/>
    </dgm:pt>
    <dgm:pt modelId="{264C1110-9EAE-4EE2-9A70-4EFEBED04FCC}" type="pres">
      <dgm:prSet presAssocID="{6631650D-1FAF-4CB4-AC0C-54F3E7AD5533}" presName="iconBgRect" presStyleLbl="bgShp" presStyleIdx="6" presStyleCnt="7"/>
      <dgm:spPr>
        <a:prstGeom prst="round2DiagRect">
          <a:avLst>
            <a:gd name="adj1" fmla="val 29727"/>
            <a:gd name="adj2" fmla="val 0"/>
          </a:avLst>
        </a:prstGeom>
      </dgm:spPr>
    </dgm:pt>
    <dgm:pt modelId="{8313646D-E30F-4BB1-9D87-ACE88D6185AF}" type="pres">
      <dgm:prSet presAssocID="{6631650D-1FAF-4CB4-AC0C-54F3E7AD5533}"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Judge"/>
        </a:ext>
      </dgm:extLst>
    </dgm:pt>
    <dgm:pt modelId="{16055D7A-FECC-4166-8053-420EF372D065}" type="pres">
      <dgm:prSet presAssocID="{6631650D-1FAF-4CB4-AC0C-54F3E7AD5533}" presName="spaceRect" presStyleCnt="0"/>
      <dgm:spPr/>
    </dgm:pt>
    <dgm:pt modelId="{98B0E75E-DB62-4753-A120-C455C4C075C3}" type="pres">
      <dgm:prSet presAssocID="{6631650D-1FAF-4CB4-AC0C-54F3E7AD5533}" presName="textRect" presStyleLbl="revTx" presStyleIdx="6" presStyleCnt="7">
        <dgm:presLayoutVars>
          <dgm:chMax val="1"/>
          <dgm:chPref val="1"/>
        </dgm:presLayoutVars>
      </dgm:prSet>
      <dgm:spPr/>
    </dgm:pt>
  </dgm:ptLst>
  <dgm:cxnLst>
    <dgm:cxn modelId="{17E0FF25-AFFC-448A-AFE0-3F39B6B7021B}" srcId="{19108B38-1BFF-492B-92C2-F918F1565B90}" destId="{6631650D-1FAF-4CB4-AC0C-54F3E7AD5533}" srcOrd="6" destOrd="0" parTransId="{86EA2ABE-2D89-4280-ADF2-B9D285E7A1BC}" sibTransId="{9A61790F-BD89-4E3E-82A3-6F7EAD4BD4FB}"/>
    <dgm:cxn modelId="{C964A22A-E43C-42A8-A4BF-6E4E6CCF8E8C}" type="presOf" srcId="{2802E1D9-97EA-4A9D-A040-D9B4E74AD798}" destId="{7D15075B-E0DC-4AF7-8C8F-9713F1AE9897}" srcOrd="0" destOrd="0" presId="urn:microsoft.com/office/officeart/2018/5/layout/IconLeafLabelList"/>
    <dgm:cxn modelId="{F2C22236-10F7-4E5F-BBAB-2B233AC5D70F}" srcId="{19108B38-1BFF-492B-92C2-F918F1565B90}" destId="{52920AF4-D638-4375-8683-F4D3FCDA91B9}" srcOrd="4" destOrd="0" parTransId="{28CF1B88-34A8-49D4-8EF1-0162C242CCB1}" sibTransId="{402A6D5D-1FF8-4464-9D74-031AA5F09C3A}"/>
    <dgm:cxn modelId="{3E40E542-1BC0-4CE0-83E6-5F3FE9146BE0}" type="presOf" srcId="{84345735-B8FC-4D6F-AFB1-11F90D23C62C}" destId="{27C984A4-18FC-4C76-8604-4CB0D1FBECED}" srcOrd="0" destOrd="0" presId="urn:microsoft.com/office/officeart/2018/5/layout/IconLeafLabelList"/>
    <dgm:cxn modelId="{43A17C8D-461D-47EB-A184-8FFCDB4A7786}" srcId="{19108B38-1BFF-492B-92C2-F918F1565B90}" destId="{781AB1D6-B6BD-40A7-B0F1-DC2BFDC4B026}" srcOrd="5" destOrd="0" parTransId="{6C13B6C5-89A2-400F-9578-299512BD78D2}" sibTransId="{E6EB93B7-A517-43DF-B401-F870ED3F5047}"/>
    <dgm:cxn modelId="{31A4288F-1D56-4EFF-97D0-1B5256569101}" srcId="{19108B38-1BFF-492B-92C2-F918F1565B90}" destId="{EF151899-3866-49BA-BBDF-B55203430BEE}" srcOrd="2" destOrd="0" parTransId="{E1D6C646-1BEC-4D79-9124-33760E6B311C}" sibTransId="{C0D462E0-C173-4C66-97B5-0AB4389CD837}"/>
    <dgm:cxn modelId="{7700D691-31BA-43C5-8FB6-6A372AA63ED4}" srcId="{19108B38-1BFF-492B-92C2-F918F1565B90}" destId="{84345735-B8FC-4D6F-AFB1-11F90D23C62C}" srcOrd="1" destOrd="0" parTransId="{0DCB2C74-80C2-4797-89E4-57DB107E5B6F}" sibTransId="{8D865267-EADA-444A-92A9-42FEEBA997EA}"/>
    <dgm:cxn modelId="{CE23DDB1-6FEE-41AA-9612-47DA7280E3BF}" type="presOf" srcId="{781AB1D6-B6BD-40A7-B0F1-DC2BFDC4B026}" destId="{854B6542-42E4-426E-9046-0C415EF35995}" srcOrd="0" destOrd="0" presId="urn:microsoft.com/office/officeart/2018/5/layout/IconLeafLabelList"/>
    <dgm:cxn modelId="{0CFF52BD-86B0-4A02-890B-BF9ECBBE98B4}" type="presOf" srcId="{19108B38-1BFF-492B-92C2-F918F1565B90}" destId="{DEBD6027-9923-468D-AA41-6048A1FA8D98}" srcOrd="0" destOrd="0" presId="urn:microsoft.com/office/officeart/2018/5/layout/IconLeafLabelList"/>
    <dgm:cxn modelId="{2374A8C3-65D4-4658-874C-FC1ACCCA2654}" type="presOf" srcId="{52920AF4-D638-4375-8683-F4D3FCDA91B9}" destId="{DB5FD8FF-FB50-4950-8B86-D32F6B0F53E0}" srcOrd="0" destOrd="0" presId="urn:microsoft.com/office/officeart/2018/5/layout/IconLeafLabelList"/>
    <dgm:cxn modelId="{0DC883C7-BE10-480A-AA3C-FD7A0C38B436}" type="presOf" srcId="{9C294011-E2BF-459C-A137-90312B14D75E}" destId="{792D78EC-F50D-4717-BE67-AF1C09F91ED3}" srcOrd="0" destOrd="0" presId="urn:microsoft.com/office/officeart/2018/5/layout/IconLeafLabelList"/>
    <dgm:cxn modelId="{193EE7CF-F584-4359-9F55-E1158CE5DB6D}" type="presOf" srcId="{6631650D-1FAF-4CB4-AC0C-54F3E7AD5533}" destId="{98B0E75E-DB62-4753-A120-C455C4C075C3}" srcOrd="0" destOrd="0" presId="urn:microsoft.com/office/officeart/2018/5/layout/IconLeafLabelList"/>
    <dgm:cxn modelId="{51EAFFDA-59B1-4672-89B8-06AC0813EC0D}" type="presOf" srcId="{EF151899-3866-49BA-BBDF-B55203430BEE}" destId="{300D4F15-CD6F-478D-9D70-C36C705E9B5C}" srcOrd="0" destOrd="0" presId="urn:microsoft.com/office/officeart/2018/5/layout/IconLeafLabelList"/>
    <dgm:cxn modelId="{5128DDEB-E705-42F4-B5FC-CA1C45C01CA0}" srcId="{19108B38-1BFF-492B-92C2-F918F1565B90}" destId="{2802E1D9-97EA-4A9D-A040-D9B4E74AD798}" srcOrd="3" destOrd="0" parTransId="{3086CC85-6AB9-4506-913A-3FD93C940AFD}" sibTransId="{8BFCCC06-127D-4A05-9C70-C6508CD22558}"/>
    <dgm:cxn modelId="{451242F7-ADB5-4A36-8532-067896D04894}" srcId="{19108B38-1BFF-492B-92C2-F918F1565B90}" destId="{9C294011-E2BF-459C-A137-90312B14D75E}" srcOrd="0" destOrd="0" parTransId="{68ED300F-D10B-418F-A237-3731D06EF60D}" sibTransId="{C8252DB4-915A-4A95-85D4-D1A60B40C31E}"/>
    <dgm:cxn modelId="{2B4D9AF9-554A-4D71-AFD7-A707CBE264E0}" type="presParOf" srcId="{DEBD6027-9923-468D-AA41-6048A1FA8D98}" destId="{B5CC1250-1E47-4688-9498-0E7E1277215D}" srcOrd="0" destOrd="0" presId="urn:microsoft.com/office/officeart/2018/5/layout/IconLeafLabelList"/>
    <dgm:cxn modelId="{09D9E678-9784-4E28-A64E-A9214FDFE063}" type="presParOf" srcId="{B5CC1250-1E47-4688-9498-0E7E1277215D}" destId="{EF317B3A-E4AF-4590-A0B3-039314DDB210}" srcOrd="0" destOrd="0" presId="urn:microsoft.com/office/officeart/2018/5/layout/IconLeafLabelList"/>
    <dgm:cxn modelId="{2D60AA41-A65B-4EEA-9718-3EBB938294BE}" type="presParOf" srcId="{B5CC1250-1E47-4688-9498-0E7E1277215D}" destId="{A709EF84-C0E2-4A98-891F-66C87551DCF4}" srcOrd="1" destOrd="0" presId="urn:microsoft.com/office/officeart/2018/5/layout/IconLeafLabelList"/>
    <dgm:cxn modelId="{5300865B-92EE-497B-85DB-5722BEE3C61B}" type="presParOf" srcId="{B5CC1250-1E47-4688-9498-0E7E1277215D}" destId="{D3076854-F386-4751-B922-D9789A8B275C}" srcOrd="2" destOrd="0" presId="urn:microsoft.com/office/officeart/2018/5/layout/IconLeafLabelList"/>
    <dgm:cxn modelId="{F20CE1E4-B704-49FE-9D13-CF3BD053BD3B}" type="presParOf" srcId="{B5CC1250-1E47-4688-9498-0E7E1277215D}" destId="{792D78EC-F50D-4717-BE67-AF1C09F91ED3}" srcOrd="3" destOrd="0" presId="urn:microsoft.com/office/officeart/2018/5/layout/IconLeafLabelList"/>
    <dgm:cxn modelId="{C4B5AA03-72C2-4EB4-A189-CAD5A659436A}" type="presParOf" srcId="{DEBD6027-9923-468D-AA41-6048A1FA8D98}" destId="{12BA3B50-A0C9-4E94-A28D-9BB9D4976A3C}" srcOrd="1" destOrd="0" presId="urn:microsoft.com/office/officeart/2018/5/layout/IconLeafLabelList"/>
    <dgm:cxn modelId="{188B555C-A9E2-4374-AFC1-EF73F0104823}" type="presParOf" srcId="{DEBD6027-9923-468D-AA41-6048A1FA8D98}" destId="{C3CCFB2B-8BD4-42DC-87B7-DA60AE4BA552}" srcOrd="2" destOrd="0" presId="urn:microsoft.com/office/officeart/2018/5/layout/IconLeafLabelList"/>
    <dgm:cxn modelId="{B2711C7F-93E5-4A6F-B43F-739B8AAEE57E}" type="presParOf" srcId="{C3CCFB2B-8BD4-42DC-87B7-DA60AE4BA552}" destId="{63BC3293-A6FC-41F4-BE49-3E40365BAC10}" srcOrd="0" destOrd="0" presId="urn:microsoft.com/office/officeart/2018/5/layout/IconLeafLabelList"/>
    <dgm:cxn modelId="{8FF27D3A-835F-46A1-A687-911D7855746A}" type="presParOf" srcId="{C3CCFB2B-8BD4-42DC-87B7-DA60AE4BA552}" destId="{AA895145-A590-43A0-BA43-6000EEB38CA2}" srcOrd="1" destOrd="0" presId="urn:microsoft.com/office/officeart/2018/5/layout/IconLeafLabelList"/>
    <dgm:cxn modelId="{23EB5282-E917-43D5-AAC5-F794278F5B89}" type="presParOf" srcId="{C3CCFB2B-8BD4-42DC-87B7-DA60AE4BA552}" destId="{AF043E09-F5A9-4350-8C4F-7B854AF07D23}" srcOrd="2" destOrd="0" presId="urn:microsoft.com/office/officeart/2018/5/layout/IconLeafLabelList"/>
    <dgm:cxn modelId="{1A5BB777-7DE9-46E4-B41C-3817627E5D5C}" type="presParOf" srcId="{C3CCFB2B-8BD4-42DC-87B7-DA60AE4BA552}" destId="{27C984A4-18FC-4C76-8604-4CB0D1FBECED}" srcOrd="3" destOrd="0" presId="urn:microsoft.com/office/officeart/2018/5/layout/IconLeafLabelList"/>
    <dgm:cxn modelId="{002586F4-352A-4697-8D61-3D999A1FAE94}" type="presParOf" srcId="{DEBD6027-9923-468D-AA41-6048A1FA8D98}" destId="{467725D6-6A39-40F0-8909-29A49E966783}" srcOrd="3" destOrd="0" presId="urn:microsoft.com/office/officeart/2018/5/layout/IconLeafLabelList"/>
    <dgm:cxn modelId="{25DAF7F5-8C29-40D4-85A1-0EB03972C8D2}" type="presParOf" srcId="{DEBD6027-9923-468D-AA41-6048A1FA8D98}" destId="{38F73459-BE6A-4E21-A56C-E5B6A5A020EA}" srcOrd="4" destOrd="0" presId="urn:microsoft.com/office/officeart/2018/5/layout/IconLeafLabelList"/>
    <dgm:cxn modelId="{E7A0FB01-B7B7-4BB6-A4B8-D324ED65A8F5}" type="presParOf" srcId="{38F73459-BE6A-4E21-A56C-E5B6A5A020EA}" destId="{ABEC723B-D1CD-4CB6-B2CB-040AC1BAA625}" srcOrd="0" destOrd="0" presId="urn:microsoft.com/office/officeart/2018/5/layout/IconLeafLabelList"/>
    <dgm:cxn modelId="{1689B713-0CEC-4933-98A0-B2547AF5CC9A}" type="presParOf" srcId="{38F73459-BE6A-4E21-A56C-E5B6A5A020EA}" destId="{A847D985-42BD-4BF9-B7B6-628BC2D5026A}" srcOrd="1" destOrd="0" presId="urn:microsoft.com/office/officeart/2018/5/layout/IconLeafLabelList"/>
    <dgm:cxn modelId="{C2959BA1-C8DB-4F79-A0C1-8B74F3EA012B}" type="presParOf" srcId="{38F73459-BE6A-4E21-A56C-E5B6A5A020EA}" destId="{30054208-71C6-4C84-A992-A67E541FB0F0}" srcOrd="2" destOrd="0" presId="urn:microsoft.com/office/officeart/2018/5/layout/IconLeafLabelList"/>
    <dgm:cxn modelId="{A1F61BE1-0CC4-4112-A8A1-B64EE3FC836F}" type="presParOf" srcId="{38F73459-BE6A-4E21-A56C-E5B6A5A020EA}" destId="{300D4F15-CD6F-478D-9D70-C36C705E9B5C}" srcOrd="3" destOrd="0" presId="urn:microsoft.com/office/officeart/2018/5/layout/IconLeafLabelList"/>
    <dgm:cxn modelId="{3095C2BD-6F0C-4E32-8A74-996D9AFF9E70}" type="presParOf" srcId="{DEBD6027-9923-468D-AA41-6048A1FA8D98}" destId="{03E3883C-C1F3-4EC1-88C1-FC59E00EF42C}" srcOrd="5" destOrd="0" presId="urn:microsoft.com/office/officeart/2018/5/layout/IconLeafLabelList"/>
    <dgm:cxn modelId="{5001BCC9-6D86-4407-A532-BEF9D732A1FC}" type="presParOf" srcId="{DEBD6027-9923-468D-AA41-6048A1FA8D98}" destId="{2595A197-01DF-4061-9043-68F2F5644D7B}" srcOrd="6" destOrd="0" presId="urn:microsoft.com/office/officeart/2018/5/layout/IconLeafLabelList"/>
    <dgm:cxn modelId="{B5FAA2E9-ED0F-445A-9B16-E173FED3AE3E}" type="presParOf" srcId="{2595A197-01DF-4061-9043-68F2F5644D7B}" destId="{911CF368-D5DC-44D5-B0CF-8F3135CEAA85}" srcOrd="0" destOrd="0" presId="urn:microsoft.com/office/officeart/2018/5/layout/IconLeafLabelList"/>
    <dgm:cxn modelId="{74C40D0A-1689-4CFE-97DC-06E3BDAC992B}" type="presParOf" srcId="{2595A197-01DF-4061-9043-68F2F5644D7B}" destId="{760092BF-3DEE-4864-9334-366B7CB52BBB}" srcOrd="1" destOrd="0" presId="urn:microsoft.com/office/officeart/2018/5/layout/IconLeafLabelList"/>
    <dgm:cxn modelId="{C1C098AF-0E56-416B-A2D5-5F525AB02445}" type="presParOf" srcId="{2595A197-01DF-4061-9043-68F2F5644D7B}" destId="{B84697E9-F7F0-46D4-9187-CEF1BB36DB0B}" srcOrd="2" destOrd="0" presId="urn:microsoft.com/office/officeart/2018/5/layout/IconLeafLabelList"/>
    <dgm:cxn modelId="{7A57F34E-B0D3-424F-B6DD-089FD7E2E66F}" type="presParOf" srcId="{2595A197-01DF-4061-9043-68F2F5644D7B}" destId="{7D15075B-E0DC-4AF7-8C8F-9713F1AE9897}" srcOrd="3" destOrd="0" presId="urn:microsoft.com/office/officeart/2018/5/layout/IconLeafLabelList"/>
    <dgm:cxn modelId="{C4BA2F03-D051-4A6A-B120-A6553FC9D886}" type="presParOf" srcId="{DEBD6027-9923-468D-AA41-6048A1FA8D98}" destId="{76B754EC-ED0D-449B-8CC7-D70833A59F22}" srcOrd="7" destOrd="0" presId="urn:microsoft.com/office/officeart/2018/5/layout/IconLeafLabelList"/>
    <dgm:cxn modelId="{0365C992-38DE-4AC7-BF92-BEF14D309AE6}" type="presParOf" srcId="{DEBD6027-9923-468D-AA41-6048A1FA8D98}" destId="{EDFE1744-9790-4153-8270-506F3F31981E}" srcOrd="8" destOrd="0" presId="urn:microsoft.com/office/officeart/2018/5/layout/IconLeafLabelList"/>
    <dgm:cxn modelId="{C60BC8FC-55B5-4FEC-AD3D-8A1A7A7D0C44}" type="presParOf" srcId="{EDFE1744-9790-4153-8270-506F3F31981E}" destId="{2BF82BBA-E91E-4B9C-B54C-40D00C366056}" srcOrd="0" destOrd="0" presId="urn:microsoft.com/office/officeart/2018/5/layout/IconLeafLabelList"/>
    <dgm:cxn modelId="{C3FB3CF6-77C7-4813-A07B-D248898AFF05}" type="presParOf" srcId="{EDFE1744-9790-4153-8270-506F3F31981E}" destId="{2185DB85-FEB8-40F8-9A14-5A3D477A8B2D}" srcOrd="1" destOrd="0" presId="urn:microsoft.com/office/officeart/2018/5/layout/IconLeafLabelList"/>
    <dgm:cxn modelId="{E7AEC2BE-E5D3-4DE0-A4AF-9C73DCF0CD29}" type="presParOf" srcId="{EDFE1744-9790-4153-8270-506F3F31981E}" destId="{F86FED85-69FC-4CE2-92C4-4B4C91C2EFF3}" srcOrd="2" destOrd="0" presId="urn:microsoft.com/office/officeart/2018/5/layout/IconLeafLabelList"/>
    <dgm:cxn modelId="{0733FBEA-B4A8-4B91-BAD1-78CF81E883C1}" type="presParOf" srcId="{EDFE1744-9790-4153-8270-506F3F31981E}" destId="{DB5FD8FF-FB50-4950-8B86-D32F6B0F53E0}" srcOrd="3" destOrd="0" presId="urn:microsoft.com/office/officeart/2018/5/layout/IconLeafLabelList"/>
    <dgm:cxn modelId="{BCF52957-C1E5-43E1-A5D3-677B63760EEB}" type="presParOf" srcId="{DEBD6027-9923-468D-AA41-6048A1FA8D98}" destId="{42F93DF7-4BC0-473C-A886-B1B075B66F41}" srcOrd="9" destOrd="0" presId="urn:microsoft.com/office/officeart/2018/5/layout/IconLeafLabelList"/>
    <dgm:cxn modelId="{77BF8910-DF5A-4393-BFAF-388B709DC6B6}" type="presParOf" srcId="{DEBD6027-9923-468D-AA41-6048A1FA8D98}" destId="{27B28B5E-B942-4E1D-ADAB-64C6E2F5CBA1}" srcOrd="10" destOrd="0" presId="urn:microsoft.com/office/officeart/2018/5/layout/IconLeafLabelList"/>
    <dgm:cxn modelId="{DA859686-C85E-4D6A-B613-D77C84C708D6}" type="presParOf" srcId="{27B28B5E-B942-4E1D-ADAB-64C6E2F5CBA1}" destId="{FF4CD4F1-7E4A-42AE-BEE5-B3C1830658B6}" srcOrd="0" destOrd="0" presId="urn:microsoft.com/office/officeart/2018/5/layout/IconLeafLabelList"/>
    <dgm:cxn modelId="{85DAAD6D-11F8-459D-8CC3-AF2D9D995456}" type="presParOf" srcId="{27B28B5E-B942-4E1D-ADAB-64C6E2F5CBA1}" destId="{73079605-7552-41F5-B71C-19D4C2F1F329}" srcOrd="1" destOrd="0" presId="urn:microsoft.com/office/officeart/2018/5/layout/IconLeafLabelList"/>
    <dgm:cxn modelId="{DCD03E73-E531-4007-839D-C9852B2E3C28}" type="presParOf" srcId="{27B28B5E-B942-4E1D-ADAB-64C6E2F5CBA1}" destId="{431F2B09-62F3-47AC-899E-B547944089B4}" srcOrd="2" destOrd="0" presId="urn:microsoft.com/office/officeart/2018/5/layout/IconLeafLabelList"/>
    <dgm:cxn modelId="{ACFC3DBE-E9BE-420E-806F-0EE51BBE04D4}" type="presParOf" srcId="{27B28B5E-B942-4E1D-ADAB-64C6E2F5CBA1}" destId="{854B6542-42E4-426E-9046-0C415EF35995}" srcOrd="3" destOrd="0" presId="urn:microsoft.com/office/officeart/2018/5/layout/IconLeafLabelList"/>
    <dgm:cxn modelId="{B79675A6-5094-46CD-BF0D-51DFCE2D1C4D}" type="presParOf" srcId="{DEBD6027-9923-468D-AA41-6048A1FA8D98}" destId="{95831837-1679-4C1D-B778-0D9A91ACEA89}" srcOrd="11" destOrd="0" presId="urn:microsoft.com/office/officeart/2018/5/layout/IconLeafLabelList"/>
    <dgm:cxn modelId="{BA37DAFA-F504-4230-9D8E-3BB04E9ECBA9}" type="presParOf" srcId="{DEBD6027-9923-468D-AA41-6048A1FA8D98}" destId="{9B39A37F-BD0D-4EEB-B900-DDA40D66ACB1}" srcOrd="12" destOrd="0" presId="urn:microsoft.com/office/officeart/2018/5/layout/IconLeafLabelList"/>
    <dgm:cxn modelId="{4C074558-7B61-4177-9324-D3EE2B5696B6}" type="presParOf" srcId="{9B39A37F-BD0D-4EEB-B900-DDA40D66ACB1}" destId="{264C1110-9EAE-4EE2-9A70-4EFEBED04FCC}" srcOrd="0" destOrd="0" presId="urn:microsoft.com/office/officeart/2018/5/layout/IconLeafLabelList"/>
    <dgm:cxn modelId="{E4C2D60E-3404-4033-BABC-92FE41C1FCA5}" type="presParOf" srcId="{9B39A37F-BD0D-4EEB-B900-DDA40D66ACB1}" destId="{8313646D-E30F-4BB1-9D87-ACE88D6185AF}" srcOrd="1" destOrd="0" presId="urn:microsoft.com/office/officeart/2018/5/layout/IconLeafLabelList"/>
    <dgm:cxn modelId="{23409666-8656-40F8-A716-C437571BBC3B}" type="presParOf" srcId="{9B39A37F-BD0D-4EEB-B900-DDA40D66ACB1}" destId="{16055D7A-FECC-4166-8053-420EF372D065}" srcOrd="2" destOrd="0" presId="urn:microsoft.com/office/officeart/2018/5/layout/IconLeafLabelList"/>
    <dgm:cxn modelId="{729A5C6F-C3A9-4D9B-8161-DF59D549C55B}" type="presParOf" srcId="{9B39A37F-BD0D-4EEB-B900-DDA40D66ACB1}" destId="{98B0E75E-DB62-4753-A120-C455C4C075C3}"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9108B38-1BFF-492B-92C2-F918F1565B90}" type="doc">
      <dgm:prSet loTypeId="urn:microsoft.com/office/officeart/2018/5/layout/IconLeaf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9C294011-E2BF-459C-A137-90312B14D75E}">
      <dgm:prSet/>
      <dgm:spPr/>
      <dgm:t>
        <a:bodyPr/>
        <a:lstStyle/>
        <a:p>
          <a:pPr>
            <a:lnSpc>
              <a:spcPct val="100000"/>
            </a:lnSpc>
            <a:defRPr cap="all"/>
          </a:pPr>
          <a:r>
            <a:rPr lang="en-US" dirty="0"/>
            <a:t>Ramps</a:t>
          </a:r>
        </a:p>
      </dgm:t>
    </dgm:pt>
    <dgm:pt modelId="{68ED300F-D10B-418F-A237-3731D06EF60D}" type="parTrans" cxnId="{451242F7-ADB5-4A36-8532-067896D04894}">
      <dgm:prSet/>
      <dgm:spPr/>
      <dgm:t>
        <a:bodyPr/>
        <a:lstStyle/>
        <a:p>
          <a:endParaRPr lang="en-US"/>
        </a:p>
      </dgm:t>
    </dgm:pt>
    <dgm:pt modelId="{C8252DB4-915A-4A95-85D4-D1A60B40C31E}" type="sibTrans" cxnId="{451242F7-ADB5-4A36-8532-067896D04894}">
      <dgm:prSet/>
      <dgm:spPr/>
      <dgm:t>
        <a:bodyPr/>
        <a:lstStyle/>
        <a:p>
          <a:pPr>
            <a:lnSpc>
              <a:spcPct val="100000"/>
            </a:lnSpc>
          </a:pPr>
          <a:endParaRPr lang="en-US"/>
        </a:p>
      </dgm:t>
    </dgm:pt>
    <dgm:pt modelId="{84345735-B8FC-4D6F-AFB1-11F90D23C62C}">
      <dgm:prSet/>
      <dgm:spPr/>
      <dgm:t>
        <a:bodyPr/>
        <a:lstStyle/>
        <a:p>
          <a:pPr>
            <a:lnSpc>
              <a:spcPct val="100000"/>
            </a:lnSpc>
            <a:defRPr cap="all"/>
          </a:pPr>
          <a:r>
            <a:rPr lang="en-US" dirty="0"/>
            <a:t>Grab bars</a:t>
          </a:r>
        </a:p>
      </dgm:t>
    </dgm:pt>
    <dgm:pt modelId="{0DCB2C74-80C2-4797-89E4-57DB107E5B6F}" type="parTrans" cxnId="{7700D691-31BA-43C5-8FB6-6A372AA63ED4}">
      <dgm:prSet/>
      <dgm:spPr/>
      <dgm:t>
        <a:bodyPr/>
        <a:lstStyle/>
        <a:p>
          <a:endParaRPr lang="en-US"/>
        </a:p>
      </dgm:t>
    </dgm:pt>
    <dgm:pt modelId="{8D865267-EADA-444A-92A9-42FEEBA997EA}" type="sibTrans" cxnId="{7700D691-31BA-43C5-8FB6-6A372AA63ED4}">
      <dgm:prSet/>
      <dgm:spPr/>
      <dgm:t>
        <a:bodyPr/>
        <a:lstStyle/>
        <a:p>
          <a:pPr>
            <a:lnSpc>
              <a:spcPct val="100000"/>
            </a:lnSpc>
          </a:pPr>
          <a:endParaRPr lang="en-US"/>
        </a:p>
      </dgm:t>
    </dgm:pt>
    <dgm:pt modelId="{EF151899-3866-49BA-BBDF-B55203430BEE}">
      <dgm:prSet/>
      <dgm:spPr/>
      <dgm:t>
        <a:bodyPr/>
        <a:lstStyle/>
        <a:p>
          <a:pPr>
            <a:lnSpc>
              <a:spcPct val="100000"/>
            </a:lnSpc>
            <a:defRPr cap="all"/>
          </a:pPr>
          <a:r>
            <a:rPr lang="en-US"/>
            <a:t>Sidewalks</a:t>
          </a:r>
        </a:p>
      </dgm:t>
    </dgm:pt>
    <dgm:pt modelId="{E1D6C646-1BEC-4D79-9124-33760E6B311C}" type="parTrans" cxnId="{31A4288F-1D56-4EFF-97D0-1B5256569101}">
      <dgm:prSet/>
      <dgm:spPr/>
      <dgm:t>
        <a:bodyPr/>
        <a:lstStyle/>
        <a:p>
          <a:endParaRPr lang="en-US"/>
        </a:p>
      </dgm:t>
    </dgm:pt>
    <dgm:pt modelId="{C0D462E0-C173-4C66-97B5-0AB4389CD837}" type="sibTrans" cxnId="{31A4288F-1D56-4EFF-97D0-1B5256569101}">
      <dgm:prSet/>
      <dgm:spPr/>
      <dgm:t>
        <a:bodyPr/>
        <a:lstStyle/>
        <a:p>
          <a:pPr>
            <a:lnSpc>
              <a:spcPct val="100000"/>
            </a:lnSpc>
          </a:pPr>
          <a:endParaRPr lang="en-US"/>
        </a:p>
      </dgm:t>
    </dgm:pt>
    <dgm:pt modelId="{2802E1D9-97EA-4A9D-A040-D9B4E74AD798}">
      <dgm:prSet/>
      <dgm:spPr/>
      <dgm:t>
        <a:bodyPr/>
        <a:lstStyle/>
        <a:p>
          <a:pPr>
            <a:lnSpc>
              <a:spcPct val="100000"/>
            </a:lnSpc>
            <a:defRPr cap="all"/>
          </a:pPr>
          <a:r>
            <a:rPr lang="en-US" dirty="0"/>
            <a:t>Power Assisted Doors</a:t>
          </a:r>
        </a:p>
      </dgm:t>
    </dgm:pt>
    <dgm:pt modelId="{3086CC85-6AB9-4506-913A-3FD93C940AFD}" type="parTrans" cxnId="{5128DDEB-E705-42F4-B5FC-CA1C45C01CA0}">
      <dgm:prSet/>
      <dgm:spPr/>
      <dgm:t>
        <a:bodyPr/>
        <a:lstStyle/>
        <a:p>
          <a:endParaRPr lang="en-US"/>
        </a:p>
      </dgm:t>
    </dgm:pt>
    <dgm:pt modelId="{8BFCCC06-127D-4A05-9C70-C6508CD22558}" type="sibTrans" cxnId="{5128DDEB-E705-42F4-B5FC-CA1C45C01CA0}">
      <dgm:prSet/>
      <dgm:spPr/>
      <dgm:t>
        <a:bodyPr/>
        <a:lstStyle/>
        <a:p>
          <a:endParaRPr lang="en-US"/>
        </a:p>
      </dgm:t>
    </dgm:pt>
    <dgm:pt modelId="{8E501C40-D529-4586-AD65-D1CDA8D8D486}">
      <dgm:prSet/>
      <dgm:spPr/>
      <dgm:t>
        <a:bodyPr/>
        <a:lstStyle/>
        <a:p>
          <a:pPr>
            <a:lnSpc>
              <a:spcPct val="100000"/>
            </a:lnSpc>
            <a:defRPr cap="all"/>
          </a:pPr>
          <a:r>
            <a:rPr lang="en-US" dirty="0"/>
            <a:t>Flashing smoke alarms or door bells</a:t>
          </a:r>
        </a:p>
      </dgm:t>
    </dgm:pt>
    <dgm:pt modelId="{642849F2-CEEE-4490-B721-317F9FCC1C84}" type="parTrans" cxnId="{07BC92D5-B3E4-4FF3-B9FA-5F7350A55FF2}">
      <dgm:prSet/>
      <dgm:spPr/>
      <dgm:t>
        <a:bodyPr/>
        <a:lstStyle/>
        <a:p>
          <a:endParaRPr lang="en-US"/>
        </a:p>
      </dgm:t>
    </dgm:pt>
    <dgm:pt modelId="{C73F44A2-F474-468C-A7D9-76AE1A929DE8}" type="sibTrans" cxnId="{07BC92D5-B3E4-4FF3-B9FA-5F7350A55FF2}">
      <dgm:prSet/>
      <dgm:spPr/>
      <dgm:t>
        <a:bodyPr/>
        <a:lstStyle/>
        <a:p>
          <a:endParaRPr lang="en-US"/>
        </a:p>
      </dgm:t>
    </dgm:pt>
    <dgm:pt modelId="{AA12C356-612D-4A7B-87DA-51818548DC63}" type="pres">
      <dgm:prSet presAssocID="{19108B38-1BFF-492B-92C2-F918F1565B90}" presName="root" presStyleCnt="0">
        <dgm:presLayoutVars>
          <dgm:dir/>
          <dgm:resizeHandles val="exact"/>
        </dgm:presLayoutVars>
      </dgm:prSet>
      <dgm:spPr/>
    </dgm:pt>
    <dgm:pt modelId="{980CA011-2476-4D6F-B46C-BB21DFAB8F79}" type="pres">
      <dgm:prSet presAssocID="{9C294011-E2BF-459C-A137-90312B14D75E}" presName="compNode" presStyleCnt="0"/>
      <dgm:spPr/>
    </dgm:pt>
    <dgm:pt modelId="{82C4337D-BF69-4A30-8B33-2DED2368AEF1}" type="pres">
      <dgm:prSet presAssocID="{9C294011-E2BF-459C-A137-90312B14D75E}" presName="iconBgRect" presStyleLbl="bgShp" presStyleIdx="0" presStyleCnt="5"/>
      <dgm:spPr>
        <a:prstGeom prst="round2DiagRect">
          <a:avLst>
            <a:gd name="adj1" fmla="val 29727"/>
            <a:gd name="adj2" fmla="val 0"/>
          </a:avLst>
        </a:prstGeom>
      </dgm:spPr>
    </dgm:pt>
    <dgm:pt modelId="{FB732932-5629-41C7-9FB4-6CA3C098D8A1}" type="pres">
      <dgm:prSet presAssocID="{9C294011-E2BF-459C-A137-90312B14D75E}"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New Wheelchair"/>
        </a:ext>
      </dgm:extLst>
    </dgm:pt>
    <dgm:pt modelId="{5FF1AF9D-0249-40FD-9BA3-E066ABF9C464}" type="pres">
      <dgm:prSet presAssocID="{9C294011-E2BF-459C-A137-90312B14D75E}" presName="spaceRect" presStyleCnt="0"/>
      <dgm:spPr/>
    </dgm:pt>
    <dgm:pt modelId="{708FE2C0-15F4-4C0E-810E-DF657D07B445}" type="pres">
      <dgm:prSet presAssocID="{9C294011-E2BF-459C-A137-90312B14D75E}" presName="textRect" presStyleLbl="revTx" presStyleIdx="0" presStyleCnt="5">
        <dgm:presLayoutVars>
          <dgm:chMax val="1"/>
          <dgm:chPref val="1"/>
        </dgm:presLayoutVars>
      </dgm:prSet>
      <dgm:spPr/>
    </dgm:pt>
    <dgm:pt modelId="{8B25F6F2-15D8-4B99-89A8-9E705F868CBF}" type="pres">
      <dgm:prSet presAssocID="{C8252DB4-915A-4A95-85D4-D1A60B40C31E}" presName="sibTrans" presStyleCnt="0"/>
      <dgm:spPr/>
    </dgm:pt>
    <dgm:pt modelId="{627E1F6C-086B-4BEC-92FD-D1834C065167}" type="pres">
      <dgm:prSet presAssocID="{84345735-B8FC-4D6F-AFB1-11F90D23C62C}" presName="compNode" presStyleCnt="0"/>
      <dgm:spPr/>
    </dgm:pt>
    <dgm:pt modelId="{1E22AADC-44E5-4874-8516-C9B8CBD10907}" type="pres">
      <dgm:prSet presAssocID="{84345735-B8FC-4D6F-AFB1-11F90D23C62C}" presName="iconBgRect" presStyleLbl="bgShp" presStyleIdx="1" presStyleCnt="5"/>
      <dgm:spPr>
        <a:prstGeom prst="round2DiagRect">
          <a:avLst>
            <a:gd name="adj1" fmla="val 29727"/>
            <a:gd name="adj2" fmla="val 0"/>
          </a:avLst>
        </a:prstGeom>
      </dgm:spPr>
    </dgm:pt>
    <dgm:pt modelId="{FD457887-BC12-486C-AE17-92A133BF7EAD}" type="pres">
      <dgm:prSet presAssocID="{84345735-B8FC-4D6F-AFB1-11F90D23C62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hower"/>
        </a:ext>
      </dgm:extLst>
    </dgm:pt>
    <dgm:pt modelId="{65039BF5-594E-4F2F-98FF-E9A1DE5882DF}" type="pres">
      <dgm:prSet presAssocID="{84345735-B8FC-4D6F-AFB1-11F90D23C62C}" presName="spaceRect" presStyleCnt="0"/>
      <dgm:spPr/>
    </dgm:pt>
    <dgm:pt modelId="{7DAE5056-BD16-43BE-B4BB-811FCAC74D78}" type="pres">
      <dgm:prSet presAssocID="{84345735-B8FC-4D6F-AFB1-11F90D23C62C}" presName="textRect" presStyleLbl="revTx" presStyleIdx="1" presStyleCnt="5">
        <dgm:presLayoutVars>
          <dgm:chMax val="1"/>
          <dgm:chPref val="1"/>
        </dgm:presLayoutVars>
      </dgm:prSet>
      <dgm:spPr/>
    </dgm:pt>
    <dgm:pt modelId="{D5D61FB0-8ED7-45BA-8348-D04893438B9D}" type="pres">
      <dgm:prSet presAssocID="{8D865267-EADA-444A-92A9-42FEEBA997EA}" presName="sibTrans" presStyleCnt="0"/>
      <dgm:spPr/>
    </dgm:pt>
    <dgm:pt modelId="{B3C000DA-BCAB-4171-8FE4-CE7D619ED5AA}" type="pres">
      <dgm:prSet presAssocID="{EF151899-3866-49BA-BBDF-B55203430BEE}" presName="compNode" presStyleCnt="0"/>
      <dgm:spPr/>
    </dgm:pt>
    <dgm:pt modelId="{9EFAF5C2-F939-4937-99DA-72D6D023AB21}" type="pres">
      <dgm:prSet presAssocID="{EF151899-3866-49BA-BBDF-B55203430BEE}" presName="iconBgRect" presStyleLbl="bgShp" presStyleIdx="2" presStyleCnt="5"/>
      <dgm:spPr>
        <a:prstGeom prst="round2DiagRect">
          <a:avLst>
            <a:gd name="adj1" fmla="val 29727"/>
            <a:gd name="adj2" fmla="val 0"/>
          </a:avLst>
        </a:prstGeom>
      </dgm:spPr>
    </dgm:pt>
    <dgm:pt modelId="{3E5FE65F-4034-406B-BA99-0E96D4C533BE}" type="pres">
      <dgm:prSet presAssocID="{EF151899-3866-49BA-BBDF-B55203430BE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rk scene"/>
        </a:ext>
      </dgm:extLst>
    </dgm:pt>
    <dgm:pt modelId="{BD58C550-1CFB-4C0F-A714-0D975B05415E}" type="pres">
      <dgm:prSet presAssocID="{EF151899-3866-49BA-BBDF-B55203430BEE}" presName="spaceRect" presStyleCnt="0"/>
      <dgm:spPr/>
    </dgm:pt>
    <dgm:pt modelId="{0BFA2634-9A7F-433D-81A4-0053C2539E93}" type="pres">
      <dgm:prSet presAssocID="{EF151899-3866-49BA-BBDF-B55203430BEE}" presName="textRect" presStyleLbl="revTx" presStyleIdx="2" presStyleCnt="5">
        <dgm:presLayoutVars>
          <dgm:chMax val="1"/>
          <dgm:chPref val="1"/>
        </dgm:presLayoutVars>
      </dgm:prSet>
      <dgm:spPr/>
    </dgm:pt>
    <dgm:pt modelId="{E961535F-A462-4122-A018-A6159AE707A7}" type="pres">
      <dgm:prSet presAssocID="{C0D462E0-C173-4C66-97B5-0AB4389CD837}" presName="sibTrans" presStyleCnt="0"/>
      <dgm:spPr/>
    </dgm:pt>
    <dgm:pt modelId="{58719A20-2F62-4323-B65E-1BA53C291723}" type="pres">
      <dgm:prSet presAssocID="{2802E1D9-97EA-4A9D-A040-D9B4E74AD798}" presName="compNode" presStyleCnt="0"/>
      <dgm:spPr/>
    </dgm:pt>
    <dgm:pt modelId="{09440798-5226-4816-932D-F6233CE60B03}" type="pres">
      <dgm:prSet presAssocID="{2802E1D9-97EA-4A9D-A040-D9B4E74AD798}" presName="iconBgRect" presStyleLbl="bgShp" presStyleIdx="3" presStyleCnt="5" custLinFactNeighborX="-14333" custLinFactNeighborY="140"/>
      <dgm:spPr>
        <a:prstGeom prst="round2DiagRect">
          <a:avLst>
            <a:gd name="adj1" fmla="val 29727"/>
            <a:gd name="adj2" fmla="val 0"/>
          </a:avLst>
        </a:prstGeom>
      </dgm:spPr>
    </dgm:pt>
    <dgm:pt modelId="{929A0768-0772-497B-8705-4DF93FA94890}" type="pres">
      <dgm:prSet presAssocID="{2802E1D9-97EA-4A9D-A040-D9B4E74AD798}" presName="iconRect" presStyleLbl="node1" presStyleIdx="3" presStyleCnt="5" custLinFactX="256141" custLinFactY="-34161" custLinFactNeighborX="300000" custLinFactNeighborY="-10000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iren"/>
        </a:ext>
      </dgm:extLst>
    </dgm:pt>
    <dgm:pt modelId="{1840CF62-92F4-4E19-963D-4BAC4C72B822}" type="pres">
      <dgm:prSet presAssocID="{2802E1D9-97EA-4A9D-A040-D9B4E74AD798}" presName="spaceRect" presStyleCnt="0"/>
      <dgm:spPr/>
    </dgm:pt>
    <dgm:pt modelId="{EC1B5E54-9F68-4726-ABA0-2612229004E8}" type="pres">
      <dgm:prSet presAssocID="{2802E1D9-97EA-4A9D-A040-D9B4E74AD798}" presName="textRect" presStyleLbl="revTx" presStyleIdx="3" presStyleCnt="5" custLinFactNeighborX="-8809" custLinFactNeighborY="-12981">
        <dgm:presLayoutVars>
          <dgm:chMax val="1"/>
          <dgm:chPref val="1"/>
        </dgm:presLayoutVars>
      </dgm:prSet>
      <dgm:spPr/>
    </dgm:pt>
    <dgm:pt modelId="{7C0A6CBD-FA2F-4477-BCEA-B16B287C7D42}" type="pres">
      <dgm:prSet presAssocID="{8BFCCC06-127D-4A05-9C70-C6508CD22558}" presName="sibTrans" presStyleCnt="0"/>
      <dgm:spPr/>
    </dgm:pt>
    <dgm:pt modelId="{FDE65F98-BF77-4C2B-85C3-89D0F2D547DC}" type="pres">
      <dgm:prSet presAssocID="{8E501C40-D529-4586-AD65-D1CDA8D8D486}" presName="compNode" presStyleCnt="0"/>
      <dgm:spPr/>
    </dgm:pt>
    <dgm:pt modelId="{9F74BBE2-2E76-4B89-A20D-DC93CCEE1352}" type="pres">
      <dgm:prSet presAssocID="{8E501C40-D529-4586-AD65-D1CDA8D8D486}" presName="iconBgRect" presStyleLbl="bgShp" presStyleIdx="4" presStyleCnt="5" custLinFactNeighborX="7330" custLinFactNeighborY="1711"/>
      <dgm:spPr>
        <a:prstGeom prst="round2DiagRect">
          <a:avLst>
            <a:gd name="adj1" fmla="val 29727"/>
            <a:gd name="adj2" fmla="val 0"/>
          </a:avLst>
        </a:prstGeom>
      </dgm:spPr>
    </dgm:pt>
    <dgm:pt modelId="{3A4BDE7F-EA19-433F-AD38-F44A22FE268C}" type="pres">
      <dgm:prSet presAssocID="{8E501C40-D529-4586-AD65-D1CDA8D8D486}" presName="iconRect" presStyleLbl="node1" presStyleIdx="4" presStyleCnt="5" custLinFactNeighborX="11475" custLinFactNeighborY="-784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iren"/>
        </a:ext>
      </dgm:extLst>
    </dgm:pt>
    <dgm:pt modelId="{5DB7E248-ACF9-418A-AC2C-C187CE42E0CD}" type="pres">
      <dgm:prSet presAssocID="{8E501C40-D529-4586-AD65-D1CDA8D8D486}" presName="spaceRect" presStyleCnt="0"/>
      <dgm:spPr/>
    </dgm:pt>
    <dgm:pt modelId="{14514395-6286-444A-A850-2C3F927A5B16}" type="pres">
      <dgm:prSet presAssocID="{8E501C40-D529-4586-AD65-D1CDA8D8D486}" presName="textRect" presStyleLbl="revTx" presStyleIdx="4" presStyleCnt="5" custLinFactNeighborX="4141" custLinFactNeighborY="-25635">
        <dgm:presLayoutVars>
          <dgm:chMax val="1"/>
          <dgm:chPref val="1"/>
        </dgm:presLayoutVars>
      </dgm:prSet>
      <dgm:spPr/>
    </dgm:pt>
  </dgm:ptLst>
  <dgm:cxnLst>
    <dgm:cxn modelId="{D62C0816-678C-4554-8E5E-A5F0F35DB483}" type="presOf" srcId="{EF151899-3866-49BA-BBDF-B55203430BEE}" destId="{0BFA2634-9A7F-433D-81A4-0053C2539E93}" srcOrd="0" destOrd="0" presId="urn:microsoft.com/office/officeart/2018/5/layout/IconLeafLabelList"/>
    <dgm:cxn modelId="{47AF573D-4B11-4CD9-8E6A-1FAB4C490445}" type="presOf" srcId="{84345735-B8FC-4D6F-AFB1-11F90D23C62C}" destId="{7DAE5056-BD16-43BE-B4BB-811FCAC74D78}" srcOrd="0" destOrd="0" presId="urn:microsoft.com/office/officeart/2018/5/layout/IconLeafLabelList"/>
    <dgm:cxn modelId="{ACBDC171-1BC2-4F03-9B42-D285B77CD7A9}" type="presOf" srcId="{8E501C40-D529-4586-AD65-D1CDA8D8D486}" destId="{14514395-6286-444A-A850-2C3F927A5B16}" srcOrd="0" destOrd="0" presId="urn:microsoft.com/office/officeart/2018/5/layout/IconLeafLabelList"/>
    <dgm:cxn modelId="{5C8A6A57-0D59-4A6A-962F-D2C285FFC2AB}" type="presOf" srcId="{19108B38-1BFF-492B-92C2-F918F1565B90}" destId="{AA12C356-612D-4A7B-87DA-51818548DC63}" srcOrd="0" destOrd="0" presId="urn:microsoft.com/office/officeart/2018/5/layout/IconLeafLabelList"/>
    <dgm:cxn modelId="{31A4288F-1D56-4EFF-97D0-1B5256569101}" srcId="{19108B38-1BFF-492B-92C2-F918F1565B90}" destId="{EF151899-3866-49BA-BBDF-B55203430BEE}" srcOrd="2" destOrd="0" parTransId="{E1D6C646-1BEC-4D79-9124-33760E6B311C}" sibTransId="{C0D462E0-C173-4C66-97B5-0AB4389CD837}"/>
    <dgm:cxn modelId="{7700D691-31BA-43C5-8FB6-6A372AA63ED4}" srcId="{19108B38-1BFF-492B-92C2-F918F1565B90}" destId="{84345735-B8FC-4D6F-AFB1-11F90D23C62C}" srcOrd="1" destOrd="0" parTransId="{0DCB2C74-80C2-4797-89E4-57DB107E5B6F}" sibTransId="{8D865267-EADA-444A-92A9-42FEEBA997EA}"/>
    <dgm:cxn modelId="{EB46F7B3-856C-41CF-A7C7-5C2AED0D1D73}" type="presOf" srcId="{9C294011-E2BF-459C-A137-90312B14D75E}" destId="{708FE2C0-15F4-4C0E-810E-DF657D07B445}" srcOrd="0" destOrd="0" presId="urn:microsoft.com/office/officeart/2018/5/layout/IconLeafLabelList"/>
    <dgm:cxn modelId="{E1AE95D2-F68A-4CF2-8FF5-D4B607EC9C5D}" type="presOf" srcId="{2802E1D9-97EA-4A9D-A040-D9B4E74AD798}" destId="{EC1B5E54-9F68-4726-ABA0-2612229004E8}" srcOrd="0" destOrd="0" presId="urn:microsoft.com/office/officeart/2018/5/layout/IconLeafLabelList"/>
    <dgm:cxn modelId="{07BC92D5-B3E4-4FF3-B9FA-5F7350A55FF2}" srcId="{19108B38-1BFF-492B-92C2-F918F1565B90}" destId="{8E501C40-D529-4586-AD65-D1CDA8D8D486}" srcOrd="4" destOrd="0" parTransId="{642849F2-CEEE-4490-B721-317F9FCC1C84}" sibTransId="{C73F44A2-F474-468C-A7D9-76AE1A929DE8}"/>
    <dgm:cxn modelId="{5128DDEB-E705-42F4-B5FC-CA1C45C01CA0}" srcId="{19108B38-1BFF-492B-92C2-F918F1565B90}" destId="{2802E1D9-97EA-4A9D-A040-D9B4E74AD798}" srcOrd="3" destOrd="0" parTransId="{3086CC85-6AB9-4506-913A-3FD93C940AFD}" sibTransId="{8BFCCC06-127D-4A05-9C70-C6508CD22558}"/>
    <dgm:cxn modelId="{451242F7-ADB5-4A36-8532-067896D04894}" srcId="{19108B38-1BFF-492B-92C2-F918F1565B90}" destId="{9C294011-E2BF-459C-A137-90312B14D75E}" srcOrd="0" destOrd="0" parTransId="{68ED300F-D10B-418F-A237-3731D06EF60D}" sibTransId="{C8252DB4-915A-4A95-85D4-D1A60B40C31E}"/>
    <dgm:cxn modelId="{89312792-F749-44BD-9E3E-0A6F26FBEC18}" type="presParOf" srcId="{AA12C356-612D-4A7B-87DA-51818548DC63}" destId="{980CA011-2476-4D6F-B46C-BB21DFAB8F79}" srcOrd="0" destOrd="0" presId="urn:microsoft.com/office/officeart/2018/5/layout/IconLeafLabelList"/>
    <dgm:cxn modelId="{5D01736F-C6CD-4CB8-BD3C-DD3750FA45F2}" type="presParOf" srcId="{980CA011-2476-4D6F-B46C-BB21DFAB8F79}" destId="{82C4337D-BF69-4A30-8B33-2DED2368AEF1}" srcOrd="0" destOrd="0" presId="urn:microsoft.com/office/officeart/2018/5/layout/IconLeafLabelList"/>
    <dgm:cxn modelId="{151BB4EE-4D87-44CC-B6DC-B88E047C8A80}" type="presParOf" srcId="{980CA011-2476-4D6F-B46C-BB21DFAB8F79}" destId="{FB732932-5629-41C7-9FB4-6CA3C098D8A1}" srcOrd="1" destOrd="0" presId="urn:microsoft.com/office/officeart/2018/5/layout/IconLeafLabelList"/>
    <dgm:cxn modelId="{306F9E00-EBD4-46CF-BAD2-4B106579A584}" type="presParOf" srcId="{980CA011-2476-4D6F-B46C-BB21DFAB8F79}" destId="{5FF1AF9D-0249-40FD-9BA3-E066ABF9C464}" srcOrd="2" destOrd="0" presId="urn:microsoft.com/office/officeart/2018/5/layout/IconLeafLabelList"/>
    <dgm:cxn modelId="{D40ECD5F-42EC-4131-9AEF-62EA80EC160A}" type="presParOf" srcId="{980CA011-2476-4D6F-B46C-BB21DFAB8F79}" destId="{708FE2C0-15F4-4C0E-810E-DF657D07B445}" srcOrd="3" destOrd="0" presId="urn:microsoft.com/office/officeart/2018/5/layout/IconLeafLabelList"/>
    <dgm:cxn modelId="{C83FB04B-41FF-4418-AC00-2D7BE4275856}" type="presParOf" srcId="{AA12C356-612D-4A7B-87DA-51818548DC63}" destId="{8B25F6F2-15D8-4B99-89A8-9E705F868CBF}" srcOrd="1" destOrd="0" presId="urn:microsoft.com/office/officeart/2018/5/layout/IconLeafLabelList"/>
    <dgm:cxn modelId="{9A1DDF1D-3F14-4533-AA4F-16F99F3C0190}" type="presParOf" srcId="{AA12C356-612D-4A7B-87DA-51818548DC63}" destId="{627E1F6C-086B-4BEC-92FD-D1834C065167}" srcOrd="2" destOrd="0" presId="urn:microsoft.com/office/officeart/2018/5/layout/IconLeafLabelList"/>
    <dgm:cxn modelId="{032D2BA4-CFC9-46B7-9213-E0C962730F32}" type="presParOf" srcId="{627E1F6C-086B-4BEC-92FD-D1834C065167}" destId="{1E22AADC-44E5-4874-8516-C9B8CBD10907}" srcOrd="0" destOrd="0" presId="urn:microsoft.com/office/officeart/2018/5/layout/IconLeafLabelList"/>
    <dgm:cxn modelId="{7401AACE-D042-438C-B4A7-62287F1FF1B4}" type="presParOf" srcId="{627E1F6C-086B-4BEC-92FD-D1834C065167}" destId="{FD457887-BC12-486C-AE17-92A133BF7EAD}" srcOrd="1" destOrd="0" presId="urn:microsoft.com/office/officeart/2018/5/layout/IconLeafLabelList"/>
    <dgm:cxn modelId="{573B7D18-A5C5-43B0-ABA1-BCC1D2AB27C1}" type="presParOf" srcId="{627E1F6C-086B-4BEC-92FD-D1834C065167}" destId="{65039BF5-594E-4F2F-98FF-E9A1DE5882DF}" srcOrd="2" destOrd="0" presId="urn:microsoft.com/office/officeart/2018/5/layout/IconLeafLabelList"/>
    <dgm:cxn modelId="{929228DE-0DC6-49CE-B73C-17FF11AE090E}" type="presParOf" srcId="{627E1F6C-086B-4BEC-92FD-D1834C065167}" destId="{7DAE5056-BD16-43BE-B4BB-811FCAC74D78}" srcOrd="3" destOrd="0" presId="urn:microsoft.com/office/officeart/2018/5/layout/IconLeafLabelList"/>
    <dgm:cxn modelId="{0E488403-BE87-40DE-93FA-07F3E209B334}" type="presParOf" srcId="{AA12C356-612D-4A7B-87DA-51818548DC63}" destId="{D5D61FB0-8ED7-45BA-8348-D04893438B9D}" srcOrd="3" destOrd="0" presId="urn:microsoft.com/office/officeart/2018/5/layout/IconLeafLabelList"/>
    <dgm:cxn modelId="{DEC5DD3A-EB2F-4CDF-AC12-4FCD39A99EC6}" type="presParOf" srcId="{AA12C356-612D-4A7B-87DA-51818548DC63}" destId="{B3C000DA-BCAB-4171-8FE4-CE7D619ED5AA}" srcOrd="4" destOrd="0" presId="urn:microsoft.com/office/officeart/2018/5/layout/IconLeafLabelList"/>
    <dgm:cxn modelId="{BAEC8B77-62B7-4742-B777-8F8A258CBCE6}" type="presParOf" srcId="{B3C000DA-BCAB-4171-8FE4-CE7D619ED5AA}" destId="{9EFAF5C2-F939-4937-99DA-72D6D023AB21}" srcOrd="0" destOrd="0" presId="urn:microsoft.com/office/officeart/2018/5/layout/IconLeafLabelList"/>
    <dgm:cxn modelId="{6594005F-D00B-4B9A-A8E4-7234A392146B}" type="presParOf" srcId="{B3C000DA-BCAB-4171-8FE4-CE7D619ED5AA}" destId="{3E5FE65F-4034-406B-BA99-0E96D4C533BE}" srcOrd="1" destOrd="0" presId="urn:microsoft.com/office/officeart/2018/5/layout/IconLeafLabelList"/>
    <dgm:cxn modelId="{D2643EED-B653-4875-AAD8-4E483FE3DD90}" type="presParOf" srcId="{B3C000DA-BCAB-4171-8FE4-CE7D619ED5AA}" destId="{BD58C550-1CFB-4C0F-A714-0D975B05415E}" srcOrd="2" destOrd="0" presId="urn:microsoft.com/office/officeart/2018/5/layout/IconLeafLabelList"/>
    <dgm:cxn modelId="{F96A08DE-DF68-4BE0-B117-24AF816440A4}" type="presParOf" srcId="{B3C000DA-BCAB-4171-8FE4-CE7D619ED5AA}" destId="{0BFA2634-9A7F-433D-81A4-0053C2539E93}" srcOrd="3" destOrd="0" presId="urn:microsoft.com/office/officeart/2018/5/layout/IconLeafLabelList"/>
    <dgm:cxn modelId="{3A7FB895-21B5-4BE1-B906-CD6F8D30FDE4}" type="presParOf" srcId="{AA12C356-612D-4A7B-87DA-51818548DC63}" destId="{E961535F-A462-4122-A018-A6159AE707A7}" srcOrd="5" destOrd="0" presId="urn:microsoft.com/office/officeart/2018/5/layout/IconLeafLabelList"/>
    <dgm:cxn modelId="{8A5C2D65-4607-46C7-A8C0-316266F12601}" type="presParOf" srcId="{AA12C356-612D-4A7B-87DA-51818548DC63}" destId="{58719A20-2F62-4323-B65E-1BA53C291723}" srcOrd="6" destOrd="0" presId="urn:microsoft.com/office/officeart/2018/5/layout/IconLeafLabelList"/>
    <dgm:cxn modelId="{26AFA5ED-FA6B-458D-9980-AB0C26137BD3}" type="presParOf" srcId="{58719A20-2F62-4323-B65E-1BA53C291723}" destId="{09440798-5226-4816-932D-F6233CE60B03}" srcOrd="0" destOrd="0" presId="urn:microsoft.com/office/officeart/2018/5/layout/IconLeafLabelList"/>
    <dgm:cxn modelId="{369F5E44-1163-4E43-AA6D-B6B4964BFDE8}" type="presParOf" srcId="{58719A20-2F62-4323-B65E-1BA53C291723}" destId="{929A0768-0772-497B-8705-4DF93FA94890}" srcOrd="1" destOrd="0" presId="urn:microsoft.com/office/officeart/2018/5/layout/IconLeafLabelList"/>
    <dgm:cxn modelId="{0412788F-C001-4495-92E7-03C75ADB8D10}" type="presParOf" srcId="{58719A20-2F62-4323-B65E-1BA53C291723}" destId="{1840CF62-92F4-4E19-963D-4BAC4C72B822}" srcOrd="2" destOrd="0" presId="urn:microsoft.com/office/officeart/2018/5/layout/IconLeafLabelList"/>
    <dgm:cxn modelId="{E3E674D1-7076-4DEC-AF1A-F27A5A885A99}" type="presParOf" srcId="{58719A20-2F62-4323-B65E-1BA53C291723}" destId="{EC1B5E54-9F68-4726-ABA0-2612229004E8}" srcOrd="3" destOrd="0" presId="urn:microsoft.com/office/officeart/2018/5/layout/IconLeafLabelList"/>
    <dgm:cxn modelId="{880E88B5-5F31-4D95-88B9-EC4A94F0DA2B}" type="presParOf" srcId="{AA12C356-612D-4A7B-87DA-51818548DC63}" destId="{7C0A6CBD-FA2F-4477-BCEA-B16B287C7D42}" srcOrd="7" destOrd="0" presId="urn:microsoft.com/office/officeart/2018/5/layout/IconLeafLabelList"/>
    <dgm:cxn modelId="{B12F8B5B-C05E-438E-A1DF-CD2161182CF1}" type="presParOf" srcId="{AA12C356-612D-4A7B-87DA-51818548DC63}" destId="{FDE65F98-BF77-4C2B-85C3-89D0F2D547DC}" srcOrd="8" destOrd="0" presId="urn:microsoft.com/office/officeart/2018/5/layout/IconLeafLabelList"/>
    <dgm:cxn modelId="{70A65118-57CF-443C-AC73-6A11D60C2A8C}" type="presParOf" srcId="{FDE65F98-BF77-4C2B-85C3-89D0F2D547DC}" destId="{9F74BBE2-2E76-4B89-A20D-DC93CCEE1352}" srcOrd="0" destOrd="0" presId="urn:microsoft.com/office/officeart/2018/5/layout/IconLeafLabelList"/>
    <dgm:cxn modelId="{21E8C6A5-4CEB-4DA7-B565-BACDE03A7FBA}" type="presParOf" srcId="{FDE65F98-BF77-4C2B-85C3-89D0F2D547DC}" destId="{3A4BDE7F-EA19-433F-AD38-F44A22FE268C}" srcOrd="1" destOrd="0" presId="urn:microsoft.com/office/officeart/2018/5/layout/IconLeafLabelList"/>
    <dgm:cxn modelId="{566BC08A-B14A-48B1-968A-956BBED3EE47}" type="presParOf" srcId="{FDE65F98-BF77-4C2B-85C3-89D0F2D547DC}" destId="{5DB7E248-ACF9-418A-AC2C-C187CE42E0CD}" srcOrd="2" destOrd="0" presId="urn:microsoft.com/office/officeart/2018/5/layout/IconLeafLabelList"/>
    <dgm:cxn modelId="{5CC451B6-D002-448E-9600-B57ACED35670}" type="presParOf" srcId="{FDE65F98-BF77-4C2B-85C3-89D0F2D547DC}" destId="{14514395-6286-444A-A850-2C3F927A5B16}"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2175D5C-BE36-456C-A22C-E1E7FE41AA06}"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19E281B4-FC60-4182-8E8E-82AC28764365}">
      <dgm:prSet/>
      <dgm:spPr/>
      <dgm:t>
        <a:bodyPr/>
        <a:lstStyle/>
        <a:p>
          <a:r>
            <a:rPr lang="en-US" dirty="0"/>
            <a:t>Federally subsidized housing (includes HUD and USDA subsidized housing) - housing provider is responsible for costs of all modifications.</a:t>
          </a:r>
        </a:p>
      </dgm:t>
    </dgm:pt>
    <dgm:pt modelId="{7204D870-8F4B-46C0-89AE-E8031AB607E7}" type="parTrans" cxnId="{B71FD7C5-5B69-49EC-8056-C230B6C9AA0D}">
      <dgm:prSet/>
      <dgm:spPr/>
      <dgm:t>
        <a:bodyPr/>
        <a:lstStyle/>
        <a:p>
          <a:endParaRPr lang="en-US"/>
        </a:p>
      </dgm:t>
    </dgm:pt>
    <dgm:pt modelId="{FDAD36F3-D2D6-4BC6-A573-9ACF6701ACB7}" type="sibTrans" cxnId="{B71FD7C5-5B69-49EC-8056-C230B6C9AA0D}">
      <dgm:prSet/>
      <dgm:spPr/>
      <dgm:t>
        <a:bodyPr/>
        <a:lstStyle/>
        <a:p>
          <a:endParaRPr lang="en-US"/>
        </a:p>
      </dgm:t>
    </dgm:pt>
    <dgm:pt modelId="{0674BF3D-6EFE-4284-8EFF-4B9DEAC5B85E}">
      <dgm:prSet/>
      <dgm:spPr/>
      <dgm:t>
        <a:bodyPr/>
        <a:lstStyle/>
        <a:p>
          <a:r>
            <a:rPr lang="en-US" dirty="0"/>
            <a:t>Private housing - tenant is responsible for paying for modifications within their units while the landlord is responsible for paying for some modifications to common areas.</a:t>
          </a:r>
        </a:p>
      </dgm:t>
    </dgm:pt>
    <dgm:pt modelId="{555BD7E3-9B8E-4CDF-90FE-67BADD8A3785}" type="parTrans" cxnId="{A8212729-DE22-42CB-BE6A-CED11399881B}">
      <dgm:prSet/>
      <dgm:spPr/>
      <dgm:t>
        <a:bodyPr/>
        <a:lstStyle/>
        <a:p>
          <a:endParaRPr lang="en-US"/>
        </a:p>
      </dgm:t>
    </dgm:pt>
    <dgm:pt modelId="{10582061-A15B-43D6-833A-B77D00997473}" type="sibTrans" cxnId="{A8212729-DE22-42CB-BE6A-CED11399881B}">
      <dgm:prSet/>
      <dgm:spPr/>
      <dgm:t>
        <a:bodyPr/>
        <a:lstStyle/>
        <a:p>
          <a:endParaRPr lang="en-US"/>
        </a:p>
      </dgm:t>
    </dgm:pt>
    <dgm:pt modelId="{03A18838-E6D9-4BE3-B780-AAE79ED79596}">
      <dgm:prSet/>
      <dgm:spPr/>
      <dgm:t>
        <a:bodyPr/>
        <a:lstStyle/>
        <a:p>
          <a:r>
            <a:rPr lang="en-US" dirty="0"/>
            <a:t>If modifications are necessary due to failure to comply with design and construction standards, the housing provider is responsible for paying for the modification</a:t>
          </a:r>
        </a:p>
      </dgm:t>
    </dgm:pt>
    <dgm:pt modelId="{C273D3D8-97CC-4DF6-AFD3-B4A69440E41F}" type="parTrans" cxnId="{0EC688A4-4B4B-4783-9608-73A4CC69DF50}">
      <dgm:prSet/>
      <dgm:spPr/>
      <dgm:t>
        <a:bodyPr/>
        <a:lstStyle/>
        <a:p>
          <a:endParaRPr lang="en-US"/>
        </a:p>
      </dgm:t>
    </dgm:pt>
    <dgm:pt modelId="{24D0B307-DEB1-479A-98A8-8BF4E01567BA}" type="sibTrans" cxnId="{0EC688A4-4B4B-4783-9608-73A4CC69DF50}">
      <dgm:prSet/>
      <dgm:spPr/>
      <dgm:t>
        <a:bodyPr/>
        <a:lstStyle/>
        <a:p>
          <a:endParaRPr lang="en-US"/>
        </a:p>
      </dgm:t>
    </dgm:pt>
    <dgm:pt modelId="{4ADB73D6-04FC-46B9-8E87-1AFACB379C01}" type="pres">
      <dgm:prSet presAssocID="{B2175D5C-BE36-456C-A22C-E1E7FE41AA06}" presName="vert0" presStyleCnt="0">
        <dgm:presLayoutVars>
          <dgm:dir/>
          <dgm:animOne val="branch"/>
          <dgm:animLvl val="lvl"/>
        </dgm:presLayoutVars>
      </dgm:prSet>
      <dgm:spPr/>
    </dgm:pt>
    <dgm:pt modelId="{93D6033A-66CA-4174-A153-063E25AC4DD1}" type="pres">
      <dgm:prSet presAssocID="{19E281B4-FC60-4182-8E8E-82AC28764365}" presName="thickLine" presStyleLbl="alignNode1" presStyleIdx="0" presStyleCnt="3"/>
      <dgm:spPr/>
    </dgm:pt>
    <dgm:pt modelId="{E8649741-9EEF-4142-B58A-C5E076882963}" type="pres">
      <dgm:prSet presAssocID="{19E281B4-FC60-4182-8E8E-82AC28764365}" presName="horz1" presStyleCnt="0"/>
      <dgm:spPr/>
    </dgm:pt>
    <dgm:pt modelId="{34C44A7F-96A3-4FA5-845C-7F2FD2025DFD}" type="pres">
      <dgm:prSet presAssocID="{19E281B4-FC60-4182-8E8E-82AC28764365}" presName="tx1" presStyleLbl="revTx" presStyleIdx="0" presStyleCnt="3"/>
      <dgm:spPr/>
    </dgm:pt>
    <dgm:pt modelId="{9AA09D87-2833-409C-A763-5CF0C75DFDEB}" type="pres">
      <dgm:prSet presAssocID="{19E281B4-FC60-4182-8E8E-82AC28764365}" presName="vert1" presStyleCnt="0"/>
      <dgm:spPr/>
    </dgm:pt>
    <dgm:pt modelId="{56EFBADE-3159-416C-92AC-D7C29DCFD733}" type="pres">
      <dgm:prSet presAssocID="{0674BF3D-6EFE-4284-8EFF-4B9DEAC5B85E}" presName="thickLine" presStyleLbl="alignNode1" presStyleIdx="1" presStyleCnt="3"/>
      <dgm:spPr/>
    </dgm:pt>
    <dgm:pt modelId="{77C5FED4-B87C-44F0-9169-B2CBB933A8B1}" type="pres">
      <dgm:prSet presAssocID="{0674BF3D-6EFE-4284-8EFF-4B9DEAC5B85E}" presName="horz1" presStyleCnt="0"/>
      <dgm:spPr/>
    </dgm:pt>
    <dgm:pt modelId="{363F1910-3F0D-4C2F-8218-36F126F8D0F7}" type="pres">
      <dgm:prSet presAssocID="{0674BF3D-6EFE-4284-8EFF-4B9DEAC5B85E}" presName="tx1" presStyleLbl="revTx" presStyleIdx="1" presStyleCnt="3"/>
      <dgm:spPr/>
    </dgm:pt>
    <dgm:pt modelId="{DC8A4810-CAA3-4B3C-A9C1-5EEA421508D9}" type="pres">
      <dgm:prSet presAssocID="{0674BF3D-6EFE-4284-8EFF-4B9DEAC5B85E}" presName="vert1" presStyleCnt="0"/>
      <dgm:spPr/>
    </dgm:pt>
    <dgm:pt modelId="{144BE276-8AE3-45A2-BC7C-1E19F3AE688B}" type="pres">
      <dgm:prSet presAssocID="{03A18838-E6D9-4BE3-B780-AAE79ED79596}" presName="thickLine" presStyleLbl="alignNode1" presStyleIdx="2" presStyleCnt="3"/>
      <dgm:spPr/>
    </dgm:pt>
    <dgm:pt modelId="{1614860A-817B-47C3-A037-A64FA256E067}" type="pres">
      <dgm:prSet presAssocID="{03A18838-E6D9-4BE3-B780-AAE79ED79596}" presName="horz1" presStyleCnt="0"/>
      <dgm:spPr/>
    </dgm:pt>
    <dgm:pt modelId="{22045B17-AC2A-431C-BCD5-48E25752269F}" type="pres">
      <dgm:prSet presAssocID="{03A18838-E6D9-4BE3-B780-AAE79ED79596}" presName="tx1" presStyleLbl="revTx" presStyleIdx="2" presStyleCnt="3"/>
      <dgm:spPr/>
    </dgm:pt>
    <dgm:pt modelId="{31D7688D-ECB2-45FB-BA63-A10B7C642F87}" type="pres">
      <dgm:prSet presAssocID="{03A18838-E6D9-4BE3-B780-AAE79ED79596}" presName="vert1" presStyleCnt="0"/>
      <dgm:spPr/>
    </dgm:pt>
  </dgm:ptLst>
  <dgm:cxnLst>
    <dgm:cxn modelId="{A8212729-DE22-42CB-BE6A-CED11399881B}" srcId="{B2175D5C-BE36-456C-A22C-E1E7FE41AA06}" destId="{0674BF3D-6EFE-4284-8EFF-4B9DEAC5B85E}" srcOrd="1" destOrd="0" parTransId="{555BD7E3-9B8E-4CDF-90FE-67BADD8A3785}" sibTransId="{10582061-A15B-43D6-833A-B77D00997473}"/>
    <dgm:cxn modelId="{C9E4B535-3C73-48CA-A06F-D897F3658A4C}" type="presOf" srcId="{19E281B4-FC60-4182-8E8E-82AC28764365}" destId="{34C44A7F-96A3-4FA5-845C-7F2FD2025DFD}" srcOrd="0" destOrd="0" presId="urn:microsoft.com/office/officeart/2008/layout/LinedList"/>
    <dgm:cxn modelId="{0EC688A4-4B4B-4783-9608-73A4CC69DF50}" srcId="{B2175D5C-BE36-456C-A22C-E1E7FE41AA06}" destId="{03A18838-E6D9-4BE3-B780-AAE79ED79596}" srcOrd="2" destOrd="0" parTransId="{C273D3D8-97CC-4DF6-AFD3-B4A69440E41F}" sibTransId="{24D0B307-DEB1-479A-98A8-8BF4E01567BA}"/>
    <dgm:cxn modelId="{E5C6F9AC-9BBA-4B12-B8DD-E982E4447F2D}" type="presOf" srcId="{03A18838-E6D9-4BE3-B780-AAE79ED79596}" destId="{22045B17-AC2A-431C-BCD5-48E25752269F}" srcOrd="0" destOrd="0" presId="urn:microsoft.com/office/officeart/2008/layout/LinedList"/>
    <dgm:cxn modelId="{CDA316AD-EADA-4270-8A76-3CB5F813D18E}" type="presOf" srcId="{B2175D5C-BE36-456C-A22C-E1E7FE41AA06}" destId="{4ADB73D6-04FC-46B9-8E87-1AFACB379C01}" srcOrd="0" destOrd="0" presId="urn:microsoft.com/office/officeart/2008/layout/LinedList"/>
    <dgm:cxn modelId="{B71FD7C5-5B69-49EC-8056-C230B6C9AA0D}" srcId="{B2175D5C-BE36-456C-A22C-E1E7FE41AA06}" destId="{19E281B4-FC60-4182-8E8E-82AC28764365}" srcOrd="0" destOrd="0" parTransId="{7204D870-8F4B-46C0-89AE-E8031AB607E7}" sibTransId="{FDAD36F3-D2D6-4BC6-A573-9ACF6701ACB7}"/>
    <dgm:cxn modelId="{C0C691E0-1F77-43A1-9565-A81EB9C88138}" type="presOf" srcId="{0674BF3D-6EFE-4284-8EFF-4B9DEAC5B85E}" destId="{363F1910-3F0D-4C2F-8218-36F126F8D0F7}" srcOrd="0" destOrd="0" presId="urn:microsoft.com/office/officeart/2008/layout/LinedList"/>
    <dgm:cxn modelId="{81E86E4A-21C4-4687-8006-70C31ADEB261}" type="presParOf" srcId="{4ADB73D6-04FC-46B9-8E87-1AFACB379C01}" destId="{93D6033A-66CA-4174-A153-063E25AC4DD1}" srcOrd="0" destOrd="0" presId="urn:microsoft.com/office/officeart/2008/layout/LinedList"/>
    <dgm:cxn modelId="{3A4CC60A-0525-4FCF-8B3C-57F83166D448}" type="presParOf" srcId="{4ADB73D6-04FC-46B9-8E87-1AFACB379C01}" destId="{E8649741-9EEF-4142-B58A-C5E076882963}" srcOrd="1" destOrd="0" presId="urn:microsoft.com/office/officeart/2008/layout/LinedList"/>
    <dgm:cxn modelId="{F3118058-D922-4790-9F26-4EB65E30A93F}" type="presParOf" srcId="{E8649741-9EEF-4142-B58A-C5E076882963}" destId="{34C44A7F-96A3-4FA5-845C-7F2FD2025DFD}" srcOrd="0" destOrd="0" presId="urn:microsoft.com/office/officeart/2008/layout/LinedList"/>
    <dgm:cxn modelId="{5CFACD3D-3108-4BCB-9130-675EEF0DDE94}" type="presParOf" srcId="{E8649741-9EEF-4142-B58A-C5E076882963}" destId="{9AA09D87-2833-409C-A763-5CF0C75DFDEB}" srcOrd="1" destOrd="0" presId="urn:microsoft.com/office/officeart/2008/layout/LinedList"/>
    <dgm:cxn modelId="{8B6B144B-26B1-4D61-AEF9-4A99FB6F5060}" type="presParOf" srcId="{4ADB73D6-04FC-46B9-8E87-1AFACB379C01}" destId="{56EFBADE-3159-416C-92AC-D7C29DCFD733}" srcOrd="2" destOrd="0" presId="urn:microsoft.com/office/officeart/2008/layout/LinedList"/>
    <dgm:cxn modelId="{B5CC1AF0-E5FD-4C78-AE9F-53CE5BC17E73}" type="presParOf" srcId="{4ADB73D6-04FC-46B9-8E87-1AFACB379C01}" destId="{77C5FED4-B87C-44F0-9169-B2CBB933A8B1}" srcOrd="3" destOrd="0" presId="urn:microsoft.com/office/officeart/2008/layout/LinedList"/>
    <dgm:cxn modelId="{88A3E0EA-D7B2-4D61-808F-8D9C858672C9}" type="presParOf" srcId="{77C5FED4-B87C-44F0-9169-B2CBB933A8B1}" destId="{363F1910-3F0D-4C2F-8218-36F126F8D0F7}" srcOrd="0" destOrd="0" presId="urn:microsoft.com/office/officeart/2008/layout/LinedList"/>
    <dgm:cxn modelId="{18024315-0157-438A-B551-F955570B06D8}" type="presParOf" srcId="{77C5FED4-B87C-44F0-9169-B2CBB933A8B1}" destId="{DC8A4810-CAA3-4B3C-A9C1-5EEA421508D9}" srcOrd="1" destOrd="0" presId="urn:microsoft.com/office/officeart/2008/layout/LinedList"/>
    <dgm:cxn modelId="{E6BE6F94-2133-4832-A25C-D4BA39C8F20C}" type="presParOf" srcId="{4ADB73D6-04FC-46B9-8E87-1AFACB379C01}" destId="{144BE276-8AE3-45A2-BC7C-1E19F3AE688B}" srcOrd="4" destOrd="0" presId="urn:microsoft.com/office/officeart/2008/layout/LinedList"/>
    <dgm:cxn modelId="{3F20919C-AE15-46E7-AB6B-24163FBACB83}" type="presParOf" srcId="{4ADB73D6-04FC-46B9-8E87-1AFACB379C01}" destId="{1614860A-817B-47C3-A037-A64FA256E067}" srcOrd="5" destOrd="0" presId="urn:microsoft.com/office/officeart/2008/layout/LinedList"/>
    <dgm:cxn modelId="{9EFBD3B7-012F-46A8-830E-7C699F36FB05}" type="presParOf" srcId="{1614860A-817B-47C3-A037-A64FA256E067}" destId="{22045B17-AC2A-431C-BCD5-48E25752269F}" srcOrd="0" destOrd="0" presId="urn:microsoft.com/office/officeart/2008/layout/LinedList"/>
    <dgm:cxn modelId="{310AD69A-9865-49BD-83D7-42001DABC796}" type="presParOf" srcId="{1614860A-817B-47C3-A037-A64FA256E067}" destId="{31D7688D-ECB2-45FB-BA63-A10B7C642F8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469B9FB-A052-4F7B-A4CE-CFAA894F029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3148CF8-0B91-49F1-B76C-382520C748B1}">
      <dgm:prSet custT="1"/>
      <dgm:spPr/>
      <dgm:t>
        <a:bodyPr/>
        <a:lstStyle/>
        <a:p>
          <a:r>
            <a:rPr lang="en-US" sz="2800" dirty="0"/>
            <a:t>Aesthetics</a:t>
          </a:r>
        </a:p>
      </dgm:t>
    </dgm:pt>
    <dgm:pt modelId="{F87B32CD-AF17-45CF-A427-7EDDBA8D7D27}" type="parTrans" cxnId="{05D55A3D-493C-46D2-B53B-CE6F38B00EC8}">
      <dgm:prSet/>
      <dgm:spPr/>
      <dgm:t>
        <a:bodyPr/>
        <a:lstStyle/>
        <a:p>
          <a:endParaRPr lang="en-US"/>
        </a:p>
      </dgm:t>
    </dgm:pt>
    <dgm:pt modelId="{A674535F-B525-490D-A2AB-C06E59C75C37}" type="sibTrans" cxnId="{05D55A3D-493C-46D2-B53B-CE6F38B00EC8}">
      <dgm:prSet/>
      <dgm:spPr/>
      <dgm:t>
        <a:bodyPr/>
        <a:lstStyle/>
        <a:p>
          <a:endParaRPr lang="en-US"/>
        </a:p>
      </dgm:t>
    </dgm:pt>
    <dgm:pt modelId="{F7B1EE87-F784-43C0-B8AC-843F41B8B4EE}">
      <dgm:prSet custT="1"/>
      <dgm:spPr/>
      <dgm:t>
        <a:bodyPr/>
        <a:lstStyle/>
        <a:p>
          <a:r>
            <a:rPr lang="en-US" sz="2800" dirty="0"/>
            <a:t>Everyone will want the same thing</a:t>
          </a:r>
        </a:p>
      </dgm:t>
    </dgm:pt>
    <dgm:pt modelId="{D6F79834-D225-424C-9264-0818AB05C953}" type="parTrans" cxnId="{3B62C5F5-D4F6-4DCB-8729-C931A6BCFFAE}">
      <dgm:prSet/>
      <dgm:spPr/>
      <dgm:t>
        <a:bodyPr/>
        <a:lstStyle/>
        <a:p>
          <a:endParaRPr lang="en-US"/>
        </a:p>
      </dgm:t>
    </dgm:pt>
    <dgm:pt modelId="{3ADF8FA6-473A-4740-AE4C-FEA7508D4077}" type="sibTrans" cxnId="{3B62C5F5-D4F6-4DCB-8729-C931A6BCFFAE}">
      <dgm:prSet/>
      <dgm:spPr/>
      <dgm:t>
        <a:bodyPr/>
        <a:lstStyle/>
        <a:p>
          <a:endParaRPr lang="en-US"/>
        </a:p>
      </dgm:t>
    </dgm:pt>
    <dgm:pt modelId="{C126EB41-D8C5-4E1B-B900-1A41CC9E9BAB}">
      <dgm:prSet custT="1"/>
      <dgm:spPr/>
      <dgm:t>
        <a:bodyPr/>
        <a:lstStyle/>
        <a:p>
          <a:r>
            <a:rPr lang="en-US" sz="2800" dirty="0"/>
            <a:t>It’s not fair to others</a:t>
          </a:r>
        </a:p>
      </dgm:t>
    </dgm:pt>
    <dgm:pt modelId="{2BEF2F6A-C838-45AD-A6D4-C711D74CFC34}" type="parTrans" cxnId="{7EFF2E16-EB06-48B8-8254-1BE27158BA7D}">
      <dgm:prSet/>
      <dgm:spPr/>
      <dgm:t>
        <a:bodyPr/>
        <a:lstStyle/>
        <a:p>
          <a:endParaRPr lang="en-US"/>
        </a:p>
      </dgm:t>
    </dgm:pt>
    <dgm:pt modelId="{A5189691-461A-4F16-B5A2-6CA43D08F1FA}" type="sibTrans" cxnId="{7EFF2E16-EB06-48B8-8254-1BE27158BA7D}">
      <dgm:prSet/>
      <dgm:spPr/>
      <dgm:t>
        <a:bodyPr/>
        <a:lstStyle/>
        <a:p>
          <a:endParaRPr lang="en-US"/>
        </a:p>
      </dgm:t>
    </dgm:pt>
    <dgm:pt modelId="{EF66EE71-2955-4B90-BA34-5256A1913DC5}" type="pres">
      <dgm:prSet presAssocID="{0469B9FB-A052-4F7B-A4CE-CFAA894F0299}" presName="linear" presStyleCnt="0">
        <dgm:presLayoutVars>
          <dgm:animLvl val="lvl"/>
          <dgm:resizeHandles val="exact"/>
        </dgm:presLayoutVars>
      </dgm:prSet>
      <dgm:spPr/>
    </dgm:pt>
    <dgm:pt modelId="{9A373F5F-63F4-48B5-A035-B96A3C39EAD5}" type="pres">
      <dgm:prSet presAssocID="{23148CF8-0B91-49F1-B76C-382520C748B1}" presName="parentText" presStyleLbl="node1" presStyleIdx="0" presStyleCnt="3" custLinFactY="-50495" custLinFactNeighborX="-128" custLinFactNeighborY="-100000">
        <dgm:presLayoutVars>
          <dgm:chMax val="0"/>
          <dgm:bulletEnabled val="1"/>
        </dgm:presLayoutVars>
      </dgm:prSet>
      <dgm:spPr/>
    </dgm:pt>
    <dgm:pt modelId="{E2420B5E-2E3B-4E98-8BE5-6B1C7E4E3C76}" type="pres">
      <dgm:prSet presAssocID="{A674535F-B525-490D-A2AB-C06E59C75C37}" presName="spacer" presStyleCnt="0"/>
      <dgm:spPr/>
    </dgm:pt>
    <dgm:pt modelId="{DE9844DB-F352-4C10-837B-070C1493D487}" type="pres">
      <dgm:prSet presAssocID="{F7B1EE87-F784-43C0-B8AC-843F41B8B4EE}" presName="parentText" presStyleLbl="node1" presStyleIdx="1" presStyleCnt="3" custLinFactY="-56134" custLinFactNeighborX="-128" custLinFactNeighborY="-100000">
        <dgm:presLayoutVars>
          <dgm:chMax val="0"/>
          <dgm:bulletEnabled val="1"/>
        </dgm:presLayoutVars>
      </dgm:prSet>
      <dgm:spPr/>
    </dgm:pt>
    <dgm:pt modelId="{C5492E2B-8A88-4894-879B-8ABAC7E36E49}" type="pres">
      <dgm:prSet presAssocID="{3ADF8FA6-473A-4740-AE4C-FEA7508D4077}" presName="spacer" presStyleCnt="0"/>
      <dgm:spPr/>
    </dgm:pt>
    <dgm:pt modelId="{475F441C-67DB-43C8-BF95-2DFC16F82D7D}" type="pres">
      <dgm:prSet presAssocID="{C126EB41-D8C5-4E1B-B900-1A41CC9E9BAB}" presName="parentText" presStyleLbl="node1" presStyleIdx="2" presStyleCnt="3" custLinFactY="-60480" custLinFactNeighborY="-100000">
        <dgm:presLayoutVars>
          <dgm:chMax val="0"/>
          <dgm:bulletEnabled val="1"/>
        </dgm:presLayoutVars>
      </dgm:prSet>
      <dgm:spPr/>
    </dgm:pt>
  </dgm:ptLst>
  <dgm:cxnLst>
    <dgm:cxn modelId="{EF220912-776C-4FF6-9A2D-69C957CB4949}" type="presOf" srcId="{23148CF8-0B91-49F1-B76C-382520C748B1}" destId="{9A373F5F-63F4-48B5-A035-B96A3C39EAD5}" srcOrd="0" destOrd="0" presId="urn:microsoft.com/office/officeart/2005/8/layout/vList2"/>
    <dgm:cxn modelId="{7EFF2E16-EB06-48B8-8254-1BE27158BA7D}" srcId="{0469B9FB-A052-4F7B-A4CE-CFAA894F0299}" destId="{C126EB41-D8C5-4E1B-B900-1A41CC9E9BAB}" srcOrd="2" destOrd="0" parTransId="{2BEF2F6A-C838-45AD-A6D4-C711D74CFC34}" sibTransId="{A5189691-461A-4F16-B5A2-6CA43D08F1FA}"/>
    <dgm:cxn modelId="{05D55A3D-493C-46D2-B53B-CE6F38B00EC8}" srcId="{0469B9FB-A052-4F7B-A4CE-CFAA894F0299}" destId="{23148CF8-0B91-49F1-B76C-382520C748B1}" srcOrd="0" destOrd="0" parTransId="{F87B32CD-AF17-45CF-A427-7EDDBA8D7D27}" sibTransId="{A674535F-B525-490D-A2AB-C06E59C75C37}"/>
    <dgm:cxn modelId="{799A9188-2DF3-4E3B-8706-DDD10FD2813A}" type="presOf" srcId="{0469B9FB-A052-4F7B-A4CE-CFAA894F0299}" destId="{EF66EE71-2955-4B90-BA34-5256A1913DC5}" srcOrd="0" destOrd="0" presId="urn:microsoft.com/office/officeart/2005/8/layout/vList2"/>
    <dgm:cxn modelId="{9FD564DB-ACDB-438B-9CAB-346374787E64}" type="presOf" srcId="{C126EB41-D8C5-4E1B-B900-1A41CC9E9BAB}" destId="{475F441C-67DB-43C8-BF95-2DFC16F82D7D}" srcOrd="0" destOrd="0" presId="urn:microsoft.com/office/officeart/2005/8/layout/vList2"/>
    <dgm:cxn modelId="{7AABD2ED-0C0C-4089-ADDE-44B53F87E7E9}" type="presOf" srcId="{F7B1EE87-F784-43C0-B8AC-843F41B8B4EE}" destId="{DE9844DB-F352-4C10-837B-070C1493D487}" srcOrd="0" destOrd="0" presId="urn:microsoft.com/office/officeart/2005/8/layout/vList2"/>
    <dgm:cxn modelId="{3B62C5F5-D4F6-4DCB-8729-C931A6BCFFAE}" srcId="{0469B9FB-A052-4F7B-A4CE-CFAA894F0299}" destId="{F7B1EE87-F784-43C0-B8AC-843F41B8B4EE}" srcOrd="1" destOrd="0" parTransId="{D6F79834-D225-424C-9264-0818AB05C953}" sibTransId="{3ADF8FA6-473A-4740-AE4C-FEA7508D4077}"/>
    <dgm:cxn modelId="{240C518B-2924-4870-B84E-90CFF1FB3DAA}" type="presParOf" srcId="{EF66EE71-2955-4B90-BA34-5256A1913DC5}" destId="{9A373F5F-63F4-48B5-A035-B96A3C39EAD5}" srcOrd="0" destOrd="0" presId="urn:microsoft.com/office/officeart/2005/8/layout/vList2"/>
    <dgm:cxn modelId="{8B72698C-FCD7-43B2-A015-A2515604D846}" type="presParOf" srcId="{EF66EE71-2955-4B90-BA34-5256A1913DC5}" destId="{E2420B5E-2E3B-4E98-8BE5-6B1C7E4E3C76}" srcOrd="1" destOrd="0" presId="urn:microsoft.com/office/officeart/2005/8/layout/vList2"/>
    <dgm:cxn modelId="{EB43F648-E8EB-47AF-8C28-2A63A9ACDCE0}" type="presParOf" srcId="{EF66EE71-2955-4B90-BA34-5256A1913DC5}" destId="{DE9844DB-F352-4C10-837B-070C1493D487}" srcOrd="2" destOrd="0" presId="urn:microsoft.com/office/officeart/2005/8/layout/vList2"/>
    <dgm:cxn modelId="{AC631B5C-DFF5-4EDC-8015-1B23B2E7BE77}" type="presParOf" srcId="{EF66EE71-2955-4B90-BA34-5256A1913DC5}" destId="{C5492E2B-8A88-4894-879B-8ABAC7E36E49}" srcOrd="3" destOrd="0" presId="urn:microsoft.com/office/officeart/2005/8/layout/vList2"/>
    <dgm:cxn modelId="{E8946F56-D208-4A68-8A5A-078559F88411}" type="presParOf" srcId="{EF66EE71-2955-4B90-BA34-5256A1913DC5}" destId="{475F441C-67DB-43C8-BF95-2DFC16F82D7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66533D-BDC1-42C4-84A1-E93619A4786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7E3608F-758D-43FB-AE60-0A9EA61B44E1}">
      <dgm:prSet/>
      <dgm:spPr/>
      <dgm:t>
        <a:bodyPr/>
        <a:lstStyle/>
        <a:p>
          <a:r>
            <a:rPr lang="en-US" dirty="0"/>
            <a:t>Familial Status:  families with children under the age of 18, pregnant people, anyone who has or is trying to obtain custody of minor children (adoption, foster care, grandparents)</a:t>
          </a:r>
        </a:p>
      </dgm:t>
    </dgm:pt>
    <dgm:pt modelId="{7949379F-ED02-4771-A608-2368CF214E35}" type="parTrans" cxnId="{B385129C-1DD9-481C-B74B-461C326BA859}">
      <dgm:prSet/>
      <dgm:spPr/>
      <dgm:t>
        <a:bodyPr/>
        <a:lstStyle/>
        <a:p>
          <a:endParaRPr lang="en-US"/>
        </a:p>
      </dgm:t>
    </dgm:pt>
    <dgm:pt modelId="{DD6D13E2-48A4-47E7-88EC-24C06AE840F7}" type="sibTrans" cxnId="{B385129C-1DD9-481C-B74B-461C326BA859}">
      <dgm:prSet/>
      <dgm:spPr/>
      <dgm:t>
        <a:bodyPr/>
        <a:lstStyle/>
        <a:p>
          <a:endParaRPr lang="en-US"/>
        </a:p>
      </dgm:t>
    </dgm:pt>
    <dgm:pt modelId="{FCAF7E1A-0833-4CEC-9C95-120834A6DEA7}">
      <dgm:prSet/>
      <dgm:spPr/>
      <dgm:t>
        <a:bodyPr/>
        <a:lstStyle/>
        <a:p>
          <a:r>
            <a:rPr lang="en-US" dirty="0"/>
            <a:t>Landlords can limit the number of people that live in an apartment, but it has to be based on the size of the apartment and is determined by local codes.</a:t>
          </a:r>
        </a:p>
      </dgm:t>
    </dgm:pt>
    <dgm:pt modelId="{D28194AA-8AC1-4760-B5A3-E16071571814}" type="parTrans" cxnId="{F4B7EA1C-C946-4414-B746-70A9CB383944}">
      <dgm:prSet/>
      <dgm:spPr/>
      <dgm:t>
        <a:bodyPr/>
        <a:lstStyle/>
        <a:p>
          <a:endParaRPr lang="en-US"/>
        </a:p>
      </dgm:t>
    </dgm:pt>
    <dgm:pt modelId="{2F117EAC-1B1C-443A-8897-AA92C3D27C65}" type="sibTrans" cxnId="{F4B7EA1C-C946-4414-B746-70A9CB383944}">
      <dgm:prSet/>
      <dgm:spPr/>
      <dgm:t>
        <a:bodyPr/>
        <a:lstStyle/>
        <a:p>
          <a:endParaRPr lang="en-US"/>
        </a:p>
      </dgm:t>
    </dgm:pt>
    <dgm:pt modelId="{9E582CA2-73C6-412D-B956-69936AAF544C}">
      <dgm:prSet/>
      <dgm:spPr/>
      <dgm:t>
        <a:bodyPr/>
        <a:lstStyle/>
        <a:p>
          <a:r>
            <a:rPr lang="en-US" dirty="0"/>
            <a:t>Very small bedrooms can be limited to one person</a:t>
          </a:r>
        </a:p>
      </dgm:t>
    </dgm:pt>
    <dgm:pt modelId="{338F9E26-B014-4BCD-9225-07A10BA642ED}" type="parTrans" cxnId="{4A73013C-2578-4FAB-8EBC-2C34EA446C6D}">
      <dgm:prSet/>
      <dgm:spPr/>
      <dgm:t>
        <a:bodyPr/>
        <a:lstStyle/>
        <a:p>
          <a:endParaRPr lang="en-US"/>
        </a:p>
      </dgm:t>
    </dgm:pt>
    <dgm:pt modelId="{0E5F41A7-2E9D-420A-B894-898BC022561F}" type="sibTrans" cxnId="{4A73013C-2578-4FAB-8EBC-2C34EA446C6D}">
      <dgm:prSet/>
      <dgm:spPr/>
      <dgm:t>
        <a:bodyPr/>
        <a:lstStyle/>
        <a:p>
          <a:endParaRPr lang="en-US"/>
        </a:p>
      </dgm:t>
    </dgm:pt>
    <dgm:pt modelId="{8E85B5E1-F41B-46AA-95D2-6B1FC746B81F}">
      <dgm:prSet/>
      <dgm:spPr/>
      <dgm:t>
        <a:bodyPr/>
        <a:lstStyle/>
        <a:p>
          <a:r>
            <a:rPr lang="en-US"/>
            <a:t>Large bedrooms may be able to have three people</a:t>
          </a:r>
        </a:p>
      </dgm:t>
    </dgm:pt>
    <dgm:pt modelId="{6CD1F5C0-19E6-40CD-84DC-868AFA3051EA}" type="parTrans" cxnId="{A0BBE045-46E5-4800-9384-E6098C6D949F}">
      <dgm:prSet/>
      <dgm:spPr/>
      <dgm:t>
        <a:bodyPr/>
        <a:lstStyle/>
        <a:p>
          <a:endParaRPr lang="en-US"/>
        </a:p>
      </dgm:t>
    </dgm:pt>
    <dgm:pt modelId="{193CCF7F-E807-4875-8D0E-F37536BC6743}" type="sibTrans" cxnId="{A0BBE045-46E5-4800-9384-E6098C6D949F}">
      <dgm:prSet/>
      <dgm:spPr/>
      <dgm:t>
        <a:bodyPr/>
        <a:lstStyle/>
        <a:p>
          <a:endParaRPr lang="en-US"/>
        </a:p>
      </dgm:t>
    </dgm:pt>
    <dgm:pt modelId="{38842A17-9424-4E83-AAF5-FF830C959DAE}">
      <dgm:prSet/>
      <dgm:spPr/>
      <dgm:t>
        <a:bodyPr/>
        <a:lstStyle/>
        <a:p>
          <a:r>
            <a:rPr lang="en-US" dirty="0"/>
            <a:t>Children under 2 do not count when determining the number of people per bedroom.</a:t>
          </a:r>
        </a:p>
      </dgm:t>
    </dgm:pt>
    <dgm:pt modelId="{9A9B4116-B32D-4FFA-B77E-0A5F0E3BE440}" type="parTrans" cxnId="{6BBC8C08-C71B-4218-BB68-DBE22AD53F38}">
      <dgm:prSet/>
      <dgm:spPr/>
      <dgm:t>
        <a:bodyPr/>
        <a:lstStyle/>
        <a:p>
          <a:endParaRPr lang="en-US"/>
        </a:p>
      </dgm:t>
    </dgm:pt>
    <dgm:pt modelId="{D33994A1-4E7D-40EB-9357-9CC66335C767}" type="sibTrans" cxnId="{6BBC8C08-C71B-4218-BB68-DBE22AD53F38}">
      <dgm:prSet/>
      <dgm:spPr/>
      <dgm:t>
        <a:bodyPr/>
        <a:lstStyle/>
        <a:p>
          <a:endParaRPr lang="en-US"/>
        </a:p>
      </dgm:t>
    </dgm:pt>
    <dgm:pt modelId="{CB1C2C89-16B2-4038-8A3B-5F7081977D8E}" type="pres">
      <dgm:prSet presAssocID="{F666533D-BDC1-42C4-84A1-E93619A4786C}" presName="root" presStyleCnt="0">
        <dgm:presLayoutVars>
          <dgm:dir/>
          <dgm:resizeHandles val="exact"/>
        </dgm:presLayoutVars>
      </dgm:prSet>
      <dgm:spPr/>
    </dgm:pt>
    <dgm:pt modelId="{D01655AD-9517-4BD0-BCE0-958DC6DE80C5}" type="pres">
      <dgm:prSet presAssocID="{A7E3608F-758D-43FB-AE60-0A9EA61B44E1}" presName="compNode" presStyleCnt="0"/>
      <dgm:spPr/>
    </dgm:pt>
    <dgm:pt modelId="{3D2FC20A-134F-4733-9E68-B9D2BFFD6C45}" type="pres">
      <dgm:prSet presAssocID="{A7E3608F-758D-43FB-AE60-0A9EA61B44E1}" presName="bgRect" presStyleLbl="bgShp" presStyleIdx="0" presStyleCnt="2" custLinFactNeighborX="3" custLinFactNeighborY="-52577"/>
      <dgm:spPr>
        <a:solidFill>
          <a:schemeClr val="accent1"/>
        </a:solidFill>
      </dgm:spPr>
    </dgm:pt>
    <dgm:pt modelId="{E8C21875-41FB-487F-9F3F-85C1B25A1B79}" type="pres">
      <dgm:prSet presAssocID="{A7E3608F-758D-43FB-AE60-0A9EA61B44E1}" presName="iconRect" presStyleLbl="node1" presStyleIdx="0" presStyleCnt="2" custLinFactNeighborX="-3018" custLinFactNeighborY="-9054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mily"/>
        </a:ext>
      </dgm:extLst>
    </dgm:pt>
    <dgm:pt modelId="{7E2B3A2F-5B08-420C-AAFE-6C611C9DC93B}" type="pres">
      <dgm:prSet presAssocID="{A7E3608F-758D-43FB-AE60-0A9EA61B44E1}" presName="spaceRect" presStyleCnt="0"/>
      <dgm:spPr/>
    </dgm:pt>
    <dgm:pt modelId="{B1DFF02B-D7C3-4726-835F-371E12B5F450}" type="pres">
      <dgm:prSet presAssocID="{A7E3608F-758D-43FB-AE60-0A9EA61B44E1}" presName="parTx" presStyleLbl="revTx" presStyleIdx="0" presStyleCnt="3" custLinFactNeighborX="4" custLinFactNeighborY="-51457">
        <dgm:presLayoutVars>
          <dgm:chMax val="0"/>
          <dgm:chPref val="0"/>
        </dgm:presLayoutVars>
      </dgm:prSet>
      <dgm:spPr/>
    </dgm:pt>
    <dgm:pt modelId="{C9D15EBF-954F-444C-834A-33D27CBC43B1}" type="pres">
      <dgm:prSet presAssocID="{DD6D13E2-48A4-47E7-88EC-24C06AE840F7}" presName="sibTrans" presStyleCnt="0"/>
      <dgm:spPr/>
    </dgm:pt>
    <dgm:pt modelId="{73365EDE-12B2-4904-BB4C-4B2FEB886297}" type="pres">
      <dgm:prSet presAssocID="{FCAF7E1A-0833-4CEC-9C95-120834A6DEA7}" presName="compNode" presStyleCnt="0"/>
      <dgm:spPr/>
    </dgm:pt>
    <dgm:pt modelId="{F4018801-5E8A-48AD-9B74-59A54B52C934}" type="pres">
      <dgm:prSet presAssocID="{FCAF7E1A-0833-4CEC-9C95-120834A6DEA7}" presName="bgRect" presStyleLbl="bgShp" presStyleIdx="1" presStyleCnt="2" custScaleY="120022" custLinFactNeighborX="3" custLinFactNeighborY="-62028"/>
      <dgm:spPr/>
    </dgm:pt>
    <dgm:pt modelId="{4E9B66D2-A21C-4D2E-AEB1-B40BD87AE4DD}" type="pres">
      <dgm:prSet presAssocID="{FCAF7E1A-0833-4CEC-9C95-120834A6DEA7}" presName="iconRect" presStyleLbl="node1" presStyleIdx="1" presStyleCnt="2" custLinFactY="-12945" custLinFactNeighborX="-12072"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meOutline"/>
        </a:ext>
      </dgm:extLst>
    </dgm:pt>
    <dgm:pt modelId="{1DAF08FD-5E4A-4B21-B14F-592F41909C1E}" type="pres">
      <dgm:prSet presAssocID="{FCAF7E1A-0833-4CEC-9C95-120834A6DEA7}" presName="spaceRect" presStyleCnt="0"/>
      <dgm:spPr/>
    </dgm:pt>
    <dgm:pt modelId="{30181EF5-4539-4B60-A764-AF8514D6C9FA}" type="pres">
      <dgm:prSet presAssocID="{FCAF7E1A-0833-4CEC-9C95-120834A6DEA7}" presName="parTx" presStyleLbl="revTx" presStyleIdx="1" presStyleCnt="3" custLinFactNeighborX="-417" custLinFactNeighborY="-62028">
        <dgm:presLayoutVars>
          <dgm:chMax val="0"/>
          <dgm:chPref val="0"/>
        </dgm:presLayoutVars>
      </dgm:prSet>
      <dgm:spPr/>
    </dgm:pt>
    <dgm:pt modelId="{DC44FC9B-89D4-47FC-A12E-A79233115A92}" type="pres">
      <dgm:prSet presAssocID="{FCAF7E1A-0833-4CEC-9C95-120834A6DEA7}" presName="desTx" presStyleLbl="revTx" presStyleIdx="2" presStyleCnt="3" custLinFactNeighborX="8" custLinFactNeighborY="-62028">
        <dgm:presLayoutVars/>
      </dgm:prSet>
      <dgm:spPr/>
    </dgm:pt>
  </dgm:ptLst>
  <dgm:cxnLst>
    <dgm:cxn modelId="{6BBC8C08-C71B-4218-BB68-DBE22AD53F38}" srcId="{FCAF7E1A-0833-4CEC-9C95-120834A6DEA7}" destId="{38842A17-9424-4E83-AAF5-FF830C959DAE}" srcOrd="2" destOrd="0" parTransId="{9A9B4116-B32D-4FFA-B77E-0A5F0E3BE440}" sibTransId="{D33994A1-4E7D-40EB-9357-9CC66335C767}"/>
    <dgm:cxn modelId="{51391710-4E05-4CBE-B337-C3D36A31B885}" type="presOf" srcId="{9E582CA2-73C6-412D-B956-69936AAF544C}" destId="{DC44FC9B-89D4-47FC-A12E-A79233115A92}" srcOrd="0" destOrd="0" presId="urn:microsoft.com/office/officeart/2018/2/layout/IconVerticalSolidList"/>
    <dgm:cxn modelId="{B18A741A-547B-456E-9463-479945DCF779}" type="presOf" srcId="{8E85B5E1-F41B-46AA-95D2-6B1FC746B81F}" destId="{DC44FC9B-89D4-47FC-A12E-A79233115A92}" srcOrd="0" destOrd="1" presId="urn:microsoft.com/office/officeart/2018/2/layout/IconVerticalSolidList"/>
    <dgm:cxn modelId="{F4B7EA1C-C946-4414-B746-70A9CB383944}" srcId="{F666533D-BDC1-42C4-84A1-E93619A4786C}" destId="{FCAF7E1A-0833-4CEC-9C95-120834A6DEA7}" srcOrd="1" destOrd="0" parTransId="{D28194AA-8AC1-4760-B5A3-E16071571814}" sibTransId="{2F117EAC-1B1C-443A-8897-AA92C3D27C65}"/>
    <dgm:cxn modelId="{0E9A9A37-77C8-4CA1-8896-88E0C88D181B}" type="presOf" srcId="{F666533D-BDC1-42C4-84A1-E93619A4786C}" destId="{CB1C2C89-16B2-4038-8A3B-5F7081977D8E}" srcOrd="0" destOrd="0" presId="urn:microsoft.com/office/officeart/2018/2/layout/IconVerticalSolidList"/>
    <dgm:cxn modelId="{4A73013C-2578-4FAB-8EBC-2C34EA446C6D}" srcId="{FCAF7E1A-0833-4CEC-9C95-120834A6DEA7}" destId="{9E582CA2-73C6-412D-B956-69936AAF544C}" srcOrd="0" destOrd="0" parTransId="{338F9E26-B014-4BCD-9225-07A10BA642ED}" sibTransId="{0E5F41A7-2E9D-420A-B894-898BC022561F}"/>
    <dgm:cxn modelId="{FF95973D-ED10-4598-85AC-03855731FC02}" type="presOf" srcId="{A7E3608F-758D-43FB-AE60-0A9EA61B44E1}" destId="{B1DFF02B-D7C3-4726-835F-371E12B5F450}" srcOrd="0" destOrd="0" presId="urn:microsoft.com/office/officeart/2018/2/layout/IconVerticalSolidList"/>
    <dgm:cxn modelId="{A0BBE045-46E5-4800-9384-E6098C6D949F}" srcId="{FCAF7E1A-0833-4CEC-9C95-120834A6DEA7}" destId="{8E85B5E1-F41B-46AA-95D2-6B1FC746B81F}" srcOrd="1" destOrd="0" parTransId="{6CD1F5C0-19E6-40CD-84DC-868AFA3051EA}" sibTransId="{193CCF7F-E807-4875-8D0E-F37536BC6743}"/>
    <dgm:cxn modelId="{B385129C-1DD9-481C-B74B-461C326BA859}" srcId="{F666533D-BDC1-42C4-84A1-E93619A4786C}" destId="{A7E3608F-758D-43FB-AE60-0A9EA61B44E1}" srcOrd="0" destOrd="0" parTransId="{7949379F-ED02-4771-A608-2368CF214E35}" sibTransId="{DD6D13E2-48A4-47E7-88EC-24C06AE840F7}"/>
    <dgm:cxn modelId="{E96EB7BA-3601-4E8F-8CB2-BAD174E1C3E3}" type="presOf" srcId="{38842A17-9424-4E83-AAF5-FF830C959DAE}" destId="{DC44FC9B-89D4-47FC-A12E-A79233115A92}" srcOrd="0" destOrd="2" presId="urn:microsoft.com/office/officeart/2018/2/layout/IconVerticalSolidList"/>
    <dgm:cxn modelId="{3AACBEE6-B142-4814-A6A1-9092303C4D2A}" type="presOf" srcId="{FCAF7E1A-0833-4CEC-9C95-120834A6DEA7}" destId="{30181EF5-4539-4B60-A764-AF8514D6C9FA}" srcOrd="0" destOrd="0" presId="urn:microsoft.com/office/officeart/2018/2/layout/IconVerticalSolidList"/>
    <dgm:cxn modelId="{10E93BC3-EBEE-4DF3-BDD5-2B36D2027744}" type="presParOf" srcId="{CB1C2C89-16B2-4038-8A3B-5F7081977D8E}" destId="{D01655AD-9517-4BD0-BCE0-958DC6DE80C5}" srcOrd="0" destOrd="0" presId="urn:microsoft.com/office/officeart/2018/2/layout/IconVerticalSolidList"/>
    <dgm:cxn modelId="{61E38659-F085-43A2-8679-247B8EE9A53C}" type="presParOf" srcId="{D01655AD-9517-4BD0-BCE0-958DC6DE80C5}" destId="{3D2FC20A-134F-4733-9E68-B9D2BFFD6C45}" srcOrd="0" destOrd="0" presId="urn:microsoft.com/office/officeart/2018/2/layout/IconVerticalSolidList"/>
    <dgm:cxn modelId="{B16E7439-2798-47F4-8CC9-E14D359C2017}" type="presParOf" srcId="{D01655AD-9517-4BD0-BCE0-958DC6DE80C5}" destId="{E8C21875-41FB-487F-9F3F-85C1B25A1B79}" srcOrd="1" destOrd="0" presId="urn:microsoft.com/office/officeart/2018/2/layout/IconVerticalSolidList"/>
    <dgm:cxn modelId="{E3E5C611-3F59-4D52-8205-F51ACF6E6912}" type="presParOf" srcId="{D01655AD-9517-4BD0-BCE0-958DC6DE80C5}" destId="{7E2B3A2F-5B08-420C-AAFE-6C611C9DC93B}" srcOrd="2" destOrd="0" presId="urn:microsoft.com/office/officeart/2018/2/layout/IconVerticalSolidList"/>
    <dgm:cxn modelId="{21C0E4FD-6CE6-4E8D-9D48-B3E26E184A99}" type="presParOf" srcId="{D01655AD-9517-4BD0-BCE0-958DC6DE80C5}" destId="{B1DFF02B-D7C3-4726-835F-371E12B5F450}" srcOrd="3" destOrd="0" presId="urn:microsoft.com/office/officeart/2018/2/layout/IconVerticalSolidList"/>
    <dgm:cxn modelId="{84A94F74-8FF3-4A13-8623-A00577859FFB}" type="presParOf" srcId="{CB1C2C89-16B2-4038-8A3B-5F7081977D8E}" destId="{C9D15EBF-954F-444C-834A-33D27CBC43B1}" srcOrd="1" destOrd="0" presId="urn:microsoft.com/office/officeart/2018/2/layout/IconVerticalSolidList"/>
    <dgm:cxn modelId="{7030CA48-6F47-41E5-9D5B-2E9732E9C080}" type="presParOf" srcId="{CB1C2C89-16B2-4038-8A3B-5F7081977D8E}" destId="{73365EDE-12B2-4904-BB4C-4B2FEB886297}" srcOrd="2" destOrd="0" presId="urn:microsoft.com/office/officeart/2018/2/layout/IconVerticalSolidList"/>
    <dgm:cxn modelId="{C98CEC67-1258-414D-B661-14C7C81A049A}" type="presParOf" srcId="{73365EDE-12B2-4904-BB4C-4B2FEB886297}" destId="{F4018801-5E8A-48AD-9B74-59A54B52C934}" srcOrd="0" destOrd="0" presId="urn:microsoft.com/office/officeart/2018/2/layout/IconVerticalSolidList"/>
    <dgm:cxn modelId="{307C9EB6-81BE-4591-9001-C6EC6C2DBF32}" type="presParOf" srcId="{73365EDE-12B2-4904-BB4C-4B2FEB886297}" destId="{4E9B66D2-A21C-4D2E-AEB1-B40BD87AE4DD}" srcOrd="1" destOrd="0" presId="urn:microsoft.com/office/officeart/2018/2/layout/IconVerticalSolidList"/>
    <dgm:cxn modelId="{1436E3C3-4EA9-470B-B88A-26787098D98E}" type="presParOf" srcId="{73365EDE-12B2-4904-BB4C-4B2FEB886297}" destId="{1DAF08FD-5E4A-4B21-B14F-592F41909C1E}" srcOrd="2" destOrd="0" presId="urn:microsoft.com/office/officeart/2018/2/layout/IconVerticalSolidList"/>
    <dgm:cxn modelId="{4AB2F5E1-C297-4102-9057-BBA64EDADB10}" type="presParOf" srcId="{73365EDE-12B2-4904-BB4C-4B2FEB886297}" destId="{30181EF5-4539-4B60-A764-AF8514D6C9FA}" srcOrd="3" destOrd="0" presId="urn:microsoft.com/office/officeart/2018/2/layout/IconVerticalSolidList"/>
    <dgm:cxn modelId="{16AC74E6-3B99-43AC-96B9-849C2CD7C076}" type="presParOf" srcId="{73365EDE-12B2-4904-BB4C-4B2FEB886297}" destId="{DC44FC9B-89D4-47FC-A12E-A79233115A92}" srcOrd="4" destOrd="0" presId="urn:microsoft.com/office/officeart/2018/2/layout/IconVerticalSoli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6351D0-44D1-45A0-9C3D-6816560A302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ED444EC-3451-4777-BAE5-521116B05C08}">
      <dgm:prSet/>
      <dgm:spPr/>
      <dgm:t>
        <a:bodyPr/>
        <a:lstStyle/>
        <a:p>
          <a:r>
            <a:rPr lang="en-US"/>
            <a:t>Appraisal Bias – Homes owned by Black homeowners are undervalued, stripping households of their wealth</a:t>
          </a:r>
        </a:p>
      </dgm:t>
    </dgm:pt>
    <dgm:pt modelId="{052C020B-1BFD-4DFC-9C9B-9AA408F6C574}" type="parTrans" cxnId="{AEDED178-6650-42B4-B2D0-702A278CB0FC}">
      <dgm:prSet/>
      <dgm:spPr/>
      <dgm:t>
        <a:bodyPr/>
        <a:lstStyle/>
        <a:p>
          <a:endParaRPr lang="en-US"/>
        </a:p>
      </dgm:t>
    </dgm:pt>
    <dgm:pt modelId="{736E3715-ED55-45C5-B6DA-283433C6668A}" type="sibTrans" cxnId="{AEDED178-6650-42B4-B2D0-702A278CB0FC}">
      <dgm:prSet/>
      <dgm:spPr/>
      <dgm:t>
        <a:bodyPr/>
        <a:lstStyle/>
        <a:p>
          <a:endParaRPr lang="en-US"/>
        </a:p>
      </dgm:t>
    </dgm:pt>
    <dgm:pt modelId="{6C94545B-C843-43F9-9861-24EE860758A9}">
      <dgm:prSet/>
      <dgm:spPr/>
      <dgm:t>
        <a:bodyPr/>
        <a:lstStyle/>
        <a:p>
          <a:r>
            <a:rPr lang="en-US"/>
            <a:t>Love Letters – Introduce bias into home buying process by making personal characteristics of buyers a basis for accepting a purchase offer</a:t>
          </a:r>
        </a:p>
      </dgm:t>
    </dgm:pt>
    <dgm:pt modelId="{1CD9D9AA-3874-4A08-82A6-EF346E21BCD8}" type="parTrans" cxnId="{4D69C7F2-59A0-4040-9511-C97E724F1C16}">
      <dgm:prSet/>
      <dgm:spPr/>
      <dgm:t>
        <a:bodyPr/>
        <a:lstStyle/>
        <a:p>
          <a:endParaRPr lang="en-US"/>
        </a:p>
      </dgm:t>
    </dgm:pt>
    <dgm:pt modelId="{3F9883BE-E83D-4A94-91E6-2F061613C7C5}" type="sibTrans" cxnId="{4D69C7F2-59A0-4040-9511-C97E724F1C16}">
      <dgm:prSet/>
      <dgm:spPr/>
      <dgm:t>
        <a:bodyPr/>
        <a:lstStyle/>
        <a:p>
          <a:endParaRPr lang="en-US"/>
        </a:p>
      </dgm:t>
    </dgm:pt>
    <dgm:pt modelId="{8C3DA68B-F98B-4E91-9380-47656932CED4}">
      <dgm:prSet/>
      <dgm:spPr/>
      <dgm:t>
        <a:bodyPr/>
        <a:lstStyle/>
        <a:p>
          <a:r>
            <a:rPr lang="en-US"/>
            <a:t>Competitive market favors cash buyers and conventional loans – makes it difficult to purchase with FHA or VA loans which are disproportionately used by Black and Hispanic households</a:t>
          </a:r>
        </a:p>
      </dgm:t>
    </dgm:pt>
    <dgm:pt modelId="{F298C62A-91D9-4168-ACC3-D45B45C9B713}" type="parTrans" cxnId="{D81D141A-2E3B-413F-A3A5-FB980693CF94}">
      <dgm:prSet/>
      <dgm:spPr/>
      <dgm:t>
        <a:bodyPr/>
        <a:lstStyle/>
        <a:p>
          <a:endParaRPr lang="en-US"/>
        </a:p>
      </dgm:t>
    </dgm:pt>
    <dgm:pt modelId="{81A36C4D-AE15-4E9B-B13F-7B14ADC854C1}" type="sibTrans" cxnId="{D81D141A-2E3B-413F-A3A5-FB980693CF94}">
      <dgm:prSet/>
      <dgm:spPr/>
      <dgm:t>
        <a:bodyPr/>
        <a:lstStyle/>
        <a:p>
          <a:endParaRPr lang="en-US"/>
        </a:p>
      </dgm:t>
    </dgm:pt>
    <dgm:pt modelId="{3E2FB54D-AA11-47B6-BF1D-5BCE81D5830C}" type="pres">
      <dgm:prSet presAssocID="{6A6351D0-44D1-45A0-9C3D-6816560A3027}" presName="linear" presStyleCnt="0">
        <dgm:presLayoutVars>
          <dgm:animLvl val="lvl"/>
          <dgm:resizeHandles val="exact"/>
        </dgm:presLayoutVars>
      </dgm:prSet>
      <dgm:spPr/>
    </dgm:pt>
    <dgm:pt modelId="{CE0F458A-83D6-4837-86E8-957D0A72DC87}" type="pres">
      <dgm:prSet presAssocID="{0ED444EC-3451-4777-BAE5-521116B05C08}" presName="parentText" presStyleLbl="node1" presStyleIdx="0" presStyleCnt="3">
        <dgm:presLayoutVars>
          <dgm:chMax val="0"/>
          <dgm:bulletEnabled val="1"/>
        </dgm:presLayoutVars>
      </dgm:prSet>
      <dgm:spPr/>
    </dgm:pt>
    <dgm:pt modelId="{7FEC0458-0885-4FB1-A65A-B65A052AE4FC}" type="pres">
      <dgm:prSet presAssocID="{736E3715-ED55-45C5-B6DA-283433C6668A}" presName="spacer" presStyleCnt="0"/>
      <dgm:spPr/>
    </dgm:pt>
    <dgm:pt modelId="{512FFC18-4A14-4E1F-BC42-24792CC12065}" type="pres">
      <dgm:prSet presAssocID="{6C94545B-C843-43F9-9861-24EE860758A9}" presName="parentText" presStyleLbl="node1" presStyleIdx="1" presStyleCnt="3">
        <dgm:presLayoutVars>
          <dgm:chMax val="0"/>
          <dgm:bulletEnabled val="1"/>
        </dgm:presLayoutVars>
      </dgm:prSet>
      <dgm:spPr/>
    </dgm:pt>
    <dgm:pt modelId="{8CAA1436-31DF-479B-B653-DE8F22AF4A35}" type="pres">
      <dgm:prSet presAssocID="{3F9883BE-E83D-4A94-91E6-2F061613C7C5}" presName="spacer" presStyleCnt="0"/>
      <dgm:spPr/>
    </dgm:pt>
    <dgm:pt modelId="{FC36C2A2-84F7-4949-BE29-664A857FD964}" type="pres">
      <dgm:prSet presAssocID="{8C3DA68B-F98B-4E91-9380-47656932CED4}" presName="parentText" presStyleLbl="node1" presStyleIdx="2" presStyleCnt="3">
        <dgm:presLayoutVars>
          <dgm:chMax val="0"/>
          <dgm:bulletEnabled val="1"/>
        </dgm:presLayoutVars>
      </dgm:prSet>
      <dgm:spPr/>
    </dgm:pt>
  </dgm:ptLst>
  <dgm:cxnLst>
    <dgm:cxn modelId="{CBC6D419-7C40-4FBF-ABDF-30D6301965C1}" type="presOf" srcId="{6C94545B-C843-43F9-9861-24EE860758A9}" destId="{512FFC18-4A14-4E1F-BC42-24792CC12065}" srcOrd="0" destOrd="0" presId="urn:microsoft.com/office/officeart/2005/8/layout/vList2"/>
    <dgm:cxn modelId="{D81D141A-2E3B-413F-A3A5-FB980693CF94}" srcId="{6A6351D0-44D1-45A0-9C3D-6816560A3027}" destId="{8C3DA68B-F98B-4E91-9380-47656932CED4}" srcOrd="2" destOrd="0" parTransId="{F298C62A-91D9-4168-ACC3-D45B45C9B713}" sibTransId="{81A36C4D-AE15-4E9B-B13F-7B14ADC854C1}"/>
    <dgm:cxn modelId="{A99D8C34-0CB6-4B21-805D-873F374D8B84}" type="presOf" srcId="{6A6351D0-44D1-45A0-9C3D-6816560A3027}" destId="{3E2FB54D-AA11-47B6-BF1D-5BCE81D5830C}" srcOrd="0" destOrd="0" presId="urn:microsoft.com/office/officeart/2005/8/layout/vList2"/>
    <dgm:cxn modelId="{AEDED178-6650-42B4-B2D0-702A278CB0FC}" srcId="{6A6351D0-44D1-45A0-9C3D-6816560A3027}" destId="{0ED444EC-3451-4777-BAE5-521116B05C08}" srcOrd="0" destOrd="0" parTransId="{052C020B-1BFD-4DFC-9C9B-9AA408F6C574}" sibTransId="{736E3715-ED55-45C5-B6DA-283433C6668A}"/>
    <dgm:cxn modelId="{EC9C3BB9-CAEA-420C-8974-D5D6D0FD776C}" type="presOf" srcId="{8C3DA68B-F98B-4E91-9380-47656932CED4}" destId="{FC36C2A2-84F7-4949-BE29-664A857FD964}" srcOrd="0" destOrd="0" presId="urn:microsoft.com/office/officeart/2005/8/layout/vList2"/>
    <dgm:cxn modelId="{4D69C7F2-59A0-4040-9511-C97E724F1C16}" srcId="{6A6351D0-44D1-45A0-9C3D-6816560A3027}" destId="{6C94545B-C843-43F9-9861-24EE860758A9}" srcOrd="1" destOrd="0" parTransId="{1CD9D9AA-3874-4A08-82A6-EF346E21BCD8}" sibTransId="{3F9883BE-E83D-4A94-91E6-2F061613C7C5}"/>
    <dgm:cxn modelId="{988775F5-1939-49C5-8643-6F276149F413}" type="presOf" srcId="{0ED444EC-3451-4777-BAE5-521116B05C08}" destId="{CE0F458A-83D6-4837-86E8-957D0A72DC87}" srcOrd="0" destOrd="0" presId="urn:microsoft.com/office/officeart/2005/8/layout/vList2"/>
    <dgm:cxn modelId="{DD2BDEC0-97EA-4BB2-87FB-32D547ED3884}" type="presParOf" srcId="{3E2FB54D-AA11-47B6-BF1D-5BCE81D5830C}" destId="{CE0F458A-83D6-4837-86E8-957D0A72DC87}" srcOrd="0" destOrd="0" presId="urn:microsoft.com/office/officeart/2005/8/layout/vList2"/>
    <dgm:cxn modelId="{327BB270-D60A-41D7-A4C5-5A2BFFAFE065}" type="presParOf" srcId="{3E2FB54D-AA11-47B6-BF1D-5BCE81D5830C}" destId="{7FEC0458-0885-4FB1-A65A-B65A052AE4FC}" srcOrd="1" destOrd="0" presId="urn:microsoft.com/office/officeart/2005/8/layout/vList2"/>
    <dgm:cxn modelId="{A6759A15-6483-47B6-8247-C59093812221}" type="presParOf" srcId="{3E2FB54D-AA11-47B6-BF1D-5BCE81D5830C}" destId="{512FFC18-4A14-4E1F-BC42-24792CC12065}" srcOrd="2" destOrd="0" presId="urn:microsoft.com/office/officeart/2005/8/layout/vList2"/>
    <dgm:cxn modelId="{AF986EB6-6281-4BF3-9749-EB47F0832C51}" type="presParOf" srcId="{3E2FB54D-AA11-47B6-BF1D-5BCE81D5830C}" destId="{8CAA1436-31DF-479B-B653-DE8F22AF4A35}" srcOrd="3" destOrd="0" presId="urn:microsoft.com/office/officeart/2005/8/layout/vList2"/>
    <dgm:cxn modelId="{74B084F1-248F-434B-9337-2A12446F6E3B}" type="presParOf" srcId="{3E2FB54D-AA11-47B6-BF1D-5BCE81D5830C}" destId="{FC36C2A2-84F7-4949-BE29-664A857FD96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5018CB-48D6-4762-8859-F32AAE8EAC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5060CB6-4E21-4B39-A30F-021D150978B8}">
      <dgm:prSet/>
      <dgm:spPr/>
      <dgm:t>
        <a:bodyPr/>
        <a:lstStyle/>
        <a:p>
          <a:r>
            <a:rPr lang="en-US" dirty="0"/>
            <a:t>Blanket bans on individuals with justice involvement are considered discriminatory</a:t>
          </a:r>
        </a:p>
      </dgm:t>
    </dgm:pt>
    <dgm:pt modelId="{D940FB63-D318-43DD-AD05-6E4EDC171DE6}" type="parTrans" cxnId="{33A3207F-11F7-4E16-A6E8-0B8A956136D3}">
      <dgm:prSet/>
      <dgm:spPr/>
      <dgm:t>
        <a:bodyPr/>
        <a:lstStyle/>
        <a:p>
          <a:endParaRPr lang="en-US"/>
        </a:p>
      </dgm:t>
    </dgm:pt>
    <dgm:pt modelId="{9AFADED8-23C0-498B-8E97-3CA9246E01BC}" type="sibTrans" cxnId="{33A3207F-11F7-4E16-A6E8-0B8A956136D3}">
      <dgm:prSet/>
      <dgm:spPr/>
      <dgm:t>
        <a:bodyPr/>
        <a:lstStyle/>
        <a:p>
          <a:endParaRPr lang="en-US"/>
        </a:p>
      </dgm:t>
    </dgm:pt>
    <dgm:pt modelId="{7FBF3613-0385-4A60-807F-C6A42468744F}">
      <dgm:prSet/>
      <dgm:spPr/>
      <dgm:t>
        <a:bodyPr/>
        <a:lstStyle/>
        <a:p>
          <a:r>
            <a:rPr lang="en-US"/>
            <a:t>Housing provider should conduct an individualized assessment that considers:</a:t>
          </a:r>
        </a:p>
      </dgm:t>
    </dgm:pt>
    <dgm:pt modelId="{AA3E8511-F1A2-45F4-AF5D-4B30648987E3}" type="parTrans" cxnId="{18B6D245-5FDE-4DB8-B980-FB47AB1FEAB2}">
      <dgm:prSet/>
      <dgm:spPr/>
      <dgm:t>
        <a:bodyPr/>
        <a:lstStyle/>
        <a:p>
          <a:endParaRPr lang="en-US"/>
        </a:p>
      </dgm:t>
    </dgm:pt>
    <dgm:pt modelId="{BCC7E1BA-3D41-4CDE-93DB-0A3222C9198A}" type="sibTrans" cxnId="{18B6D245-5FDE-4DB8-B980-FB47AB1FEAB2}">
      <dgm:prSet/>
      <dgm:spPr/>
      <dgm:t>
        <a:bodyPr/>
        <a:lstStyle/>
        <a:p>
          <a:endParaRPr lang="en-US"/>
        </a:p>
      </dgm:t>
    </dgm:pt>
    <dgm:pt modelId="{DD84063F-3666-4270-AA10-55BC0687C904}">
      <dgm:prSet/>
      <dgm:spPr/>
      <dgm:t>
        <a:bodyPr/>
        <a:lstStyle/>
        <a:p>
          <a:r>
            <a:rPr lang="en-US"/>
            <a:t>Nature and severity of offence</a:t>
          </a:r>
        </a:p>
      </dgm:t>
    </dgm:pt>
    <dgm:pt modelId="{2322A623-5141-4FC3-BEA8-23C8F2BA6CE4}" type="parTrans" cxnId="{44B91F92-D697-4AEC-8174-D6E8C183F78C}">
      <dgm:prSet/>
      <dgm:spPr/>
      <dgm:t>
        <a:bodyPr/>
        <a:lstStyle/>
        <a:p>
          <a:endParaRPr lang="en-US"/>
        </a:p>
      </dgm:t>
    </dgm:pt>
    <dgm:pt modelId="{790B37C2-E0A8-41DC-AF06-1200EFB75D3F}" type="sibTrans" cxnId="{44B91F92-D697-4AEC-8174-D6E8C183F78C}">
      <dgm:prSet/>
      <dgm:spPr/>
      <dgm:t>
        <a:bodyPr/>
        <a:lstStyle/>
        <a:p>
          <a:endParaRPr lang="en-US"/>
        </a:p>
      </dgm:t>
    </dgm:pt>
    <dgm:pt modelId="{C3588ADD-C287-43BD-BD0E-4DC88AE5848D}">
      <dgm:prSet/>
      <dgm:spPr/>
      <dgm:t>
        <a:bodyPr/>
        <a:lstStyle/>
        <a:p>
          <a:r>
            <a:rPr lang="en-US"/>
            <a:t>Time since conviction</a:t>
          </a:r>
        </a:p>
      </dgm:t>
    </dgm:pt>
    <dgm:pt modelId="{E8911870-D034-4056-8BED-94D19710249C}" type="parTrans" cxnId="{7F22DC6E-9CA6-4A43-B799-B95477C5B0A8}">
      <dgm:prSet/>
      <dgm:spPr/>
      <dgm:t>
        <a:bodyPr/>
        <a:lstStyle/>
        <a:p>
          <a:endParaRPr lang="en-US"/>
        </a:p>
      </dgm:t>
    </dgm:pt>
    <dgm:pt modelId="{90A2CBBB-B51A-4780-A694-631A3E7D7B64}" type="sibTrans" cxnId="{7F22DC6E-9CA6-4A43-B799-B95477C5B0A8}">
      <dgm:prSet/>
      <dgm:spPr/>
      <dgm:t>
        <a:bodyPr/>
        <a:lstStyle/>
        <a:p>
          <a:endParaRPr lang="en-US"/>
        </a:p>
      </dgm:t>
    </dgm:pt>
    <dgm:pt modelId="{589D0B21-B9AC-4F6A-9177-CC0709290805}">
      <dgm:prSet/>
      <dgm:spPr/>
      <dgm:t>
        <a:bodyPr/>
        <a:lstStyle/>
        <a:p>
          <a:r>
            <a:rPr lang="en-US"/>
            <a:t>Behavior in intervening time</a:t>
          </a:r>
        </a:p>
      </dgm:t>
    </dgm:pt>
    <dgm:pt modelId="{49D49458-DA29-4392-8F63-69FEBFBEE71D}" type="parTrans" cxnId="{8EC2A5DD-191A-43B1-8265-0AAC70EEE83F}">
      <dgm:prSet/>
      <dgm:spPr/>
      <dgm:t>
        <a:bodyPr/>
        <a:lstStyle/>
        <a:p>
          <a:endParaRPr lang="en-US"/>
        </a:p>
      </dgm:t>
    </dgm:pt>
    <dgm:pt modelId="{69C12291-8991-4734-9BBF-43BCC445886E}" type="sibTrans" cxnId="{8EC2A5DD-191A-43B1-8265-0AAC70EEE83F}">
      <dgm:prSet/>
      <dgm:spPr/>
      <dgm:t>
        <a:bodyPr/>
        <a:lstStyle/>
        <a:p>
          <a:endParaRPr lang="en-US"/>
        </a:p>
      </dgm:t>
    </dgm:pt>
    <dgm:pt modelId="{03446564-212A-40E1-B311-0A9E69C32090}">
      <dgm:prSet/>
      <dgm:spPr/>
      <dgm:t>
        <a:bodyPr/>
        <a:lstStyle/>
        <a:p>
          <a:r>
            <a:rPr lang="en-US"/>
            <a:t>Provider should be prepared to show their policy serves a “substantial, legitimate, nondiscriminatory interest”</a:t>
          </a:r>
        </a:p>
      </dgm:t>
    </dgm:pt>
    <dgm:pt modelId="{A5D5B417-EFFA-4A02-B3E4-DD1F31394288}" type="parTrans" cxnId="{B6C26EBF-201E-4B45-8B69-2B97E6153AD0}">
      <dgm:prSet/>
      <dgm:spPr/>
      <dgm:t>
        <a:bodyPr/>
        <a:lstStyle/>
        <a:p>
          <a:endParaRPr lang="en-US"/>
        </a:p>
      </dgm:t>
    </dgm:pt>
    <dgm:pt modelId="{1F544295-ADAF-418D-96D9-4CC2E3360428}" type="sibTrans" cxnId="{B6C26EBF-201E-4B45-8B69-2B97E6153AD0}">
      <dgm:prSet/>
      <dgm:spPr/>
      <dgm:t>
        <a:bodyPr/>
        <a:lstStyle/>
        <a:p>
          <a:endParaRPr lang="en-US"/>
        </a:p>
      </dgm:t>
    </dgm:pt>
    <dgm:pt modelId="{9AA9808C-B289-4512-A989-85BE9173A114}" type="pres">
      <dgm:prSet presAssocID="{FE5018CB-48D6-4762-8859-F32AAE8EAC9F}" presName="linear" presStyleCnt="0">
        <dgm:presLayoutVars>
          <dgm:animLvl val="lvl"/>
          <dgm:resizeHandles val="exact"/>
        </dgm:presLayoutVars>
      </dgm:prSet>
      <dgm:spPr/>
    </dgm:pt>
    <dgm:pt modelId="{C16947DA-1903-428E-9356-752F0BAD6526}" type="pres">
      <dgm:prSet presAssocID="{F5060CB6-4E21-4B39-A30F-021D150978B8}" presName="parentText" presStyleLbl="node1" presStyleIdx="0" presStyleCnt="3">
        <dgm:presLayoutVars>
          <dgm:chMax val="0"/>
          <dgm:bulletEnabled val="1"/>
        </dgm:presLayoutVars>
      </dgm:prSet>
      <dgm:spPr/>
    </dgm:pt>
    <dgm:pt modelId="{1D81464A-486B-41CE-B292-BB7F98472A42}" type="pres">
      <dgm:prSet presAssocID="{9AFADED8-23C0-498B-8E97-3CA9246E01BC}" presName="spacer" presStyleCnt="0"/>
      <dgm:spPr/>
    </dgm:pt>
    <dgm:pt modelId="{4FC5FCC8-C7A7-432F-85DE-4F4CF8A01897}" type="pres">
      <dgm:prSet presAssocID="{7FBF3613-0385-4A60-807F-C6A42468744F}" presName="parentText" presStyleLbl="node1" presStyleIdx="1" presStyleCnt="3">
        <dgm:presLayoutVars>
          <dgm:chMax val="0"/>
          <dgm:bulletEnabled val="1"/>
        </dgm:presLayoutVars>
      </dgm:prSet>
      <dgm:spPr/>
    </dgm:pt>
    <dgm:pt modelId="{79414BD0-7F6C-4BB4-A81A-5721B9AD4C78}" type="pres">
      <dgm:prSet presAssocID="{7FBF3613-0385-4A60-807F-C6A42468744F}" presName="childText" presStyleLbl="revTx" presStyleIdx="0" presStyleCnt="1">
        <dgm:presLayoutVars>
          <dgm:bulletEnabled val="1"/>
        </dgm:presLayoutVars>
      </dgm:prSet>
      <dgm:spPr/>
    </dgm:pt>
    <dgm:pt modelId="{9B8300DD-B54A-439C-925B-02CED78D2927}" type="pres">
      <dgm:prSet presAssocID="{03446564-212A-40E1-B311-0A9E69C32090}" presName="parentText" presStyleLbl="node1" presStyleIdx="2" presStyleCnt="3">
        <dgm:presLayoutVars>
          <dgm:chMax val="0"/>
          <dgm:bulletEnabled val="1"/>
        </dgm:presLayoutVars>
      </dgm:prSet>
      <dgm:spPr/>
    </dgm:pt>
  </dgm:ptLst>
  <dgm:cxnLst>
    <dgm:cxn modelId="{9388325E-37FD-465A-A909-44725BC3047B}" type="presOf" srcId="{589D0B21-B9AC-4F6A-9177-CC0709290805}" destId="{79414BD0-7F6C-4BB4-A81A-5721B9AD4C78}" srcOrd="0" destOrd="2" presId="urn:microsoft.com/office/officeart/2005/8/layout/vList2"/>
    <dgm:cxn modelId="{18B6D245-5FDE-4DB8-B980-FB47AB1FEAB2}" srcId="{FE5018CB-48D6-4762-8859-F32AAE8EAC9F}" destId="{7FBF3613-0385-4A60-807F-C6A42468744F}" srcOrd="1" destOrd="0" parTransId="{AA3E8511-F1A2-45F4-AF5D-4B30648987E3}" sibTransId="{BCC7E1BA-3D41-4CDE-93DB-0A3222C9198A}"/>
    <dgm:cxn modelId="{5E765E6B-A355-4A53-B73D-F1CEE869C0B1}" type="presOf" srcId="{F5060CB6-4E21-4B39-A30F-021D150978B8}" destId="{C16947DA-1903-428E-9356-752F0BAD6526}" srcOrd="0" destOrd="0" presId="urn:microsoft.com/office/officeart/2005/8/layout/vList2"/>
    <dgm:cxn modelId="{E3D3B16D-9702-4328-8C51-B468EABEDFD0}" type="presOf" srcId="{DD84063F-3666-4270-AA10-55BC0687C904}" destId="{79414BD0-7F6C-4BB4-A81A-5721B9AD4C78}" srcOrd="0" destOrd="0" presId="urn:microsoft.com/office/officeart/2005/8/layout/vList2"/>
    <dgm:cxn modelId="{7F22DC6E-9CA6-4A43-B799-B95477C5B0A8}" srcId="{7FBF3613-0385-4A60-807F-C6A42468744F}" destId="{C3588ADD-C287-43BD-BD0E-4DC88AE5848D}" srcOrd="1" destOrd="0" parTransId="{E8911870-D034-4056-8BED-94D19710249C}" sibTransId="{90A2CBBB-B51A-4780-A694-631A3E7D7B64}"/>
    <dgm:cxn modelId="{33A3207F-11F7-4E16-A6E8-0B8A956136D3}" srcId="{FE5018CB-48D6-4762-8859-F32AAE8EAC9F}" destId="{F5060CB6-4E21-4B39-A30F-021D150978B8}" srcOrd="0" destOrd="0" parTransId="{D940FB63-D318-43DD-AD05-6E4EDC171DE6}" sibTransId="{9AFADED8-23C0-498B-8E97-3CA9246E01BC}"/>
    <dgm:cxn modelId="{44B91F92-D697-4AEC-8174-D6E8C183F78C}" srcId="{7FBF3613-0385-4A60-807F-C6A42468744F}" destId="{DD84063F-3666-4270-AA10-55BC0687C904}" srcOrd="0" destOrd="0" parTransId="{2322A623-5141-4FC3-BEA8-23C8F2BA6CE4}" sibTransId="{790B37C2-E0A8-41DC-AF06-1200EFB75D3F}"/>
    <dgm:cxn modelId="{FEAEB1B1-B080-4F53-819E-978DB9021C99}" type="presOf" srcId="{03446564-212A-40E1-B311-0A9E69C32090}" destId="{9B8300DD-B54A-439C-925B-02CED78D2927}" srcOrd="0" destOrd="0" presId="urn:microsoft.com/office/officeart/2005/8/layout/vList2"/>
    <dgm:cxn modelId="{B6C26EBF-201E-4B45-8B69-2B97E6153AD0}" srcId="{FE5018CB-48D6-4762-8859-F32AAE8EAC9F}" destId="{03446564-212A-40E1-B311-0A9E69C32090}" srcOrd="2" destOrd="0" parTransId="{A5D5B417-EFFA-4A02-B3E4-DD1F31394288}" sibTransId="{1F544295-ADAF-418D-96D9-4CC2E3360428}"/>
    <dgm:cxn modelId="{8EC2A5DD-191A-43B1-8265-0AAC70EEE83F}" srcId="{7FBF3613-0385-4A60-807F-C6A42468744F}" destId="{589D0B21-B9AC-4F6A-9177-CC0709290805}" srcOrd="2" destOrd="0" parTransId="{49D49458-DA29-4392-8F63-69FEBFBEE71D}" sibTransId="{69C12291-8991-4734-9BBF-43BCC445886E}"/>
    <dgm:cxn modelId="{021B8AE2-465C-4169-AA38-2C76AF44354A}" type="presOf" srcId="{FE5018CB-48D6-4762-8859-F32AAE8EAC9F}" destId="{9AA9808C-B289-4512-A989-85BE9173A114}" srcOrd="0" destOrd="0" presId="urn:microsoft.com/office/officeart/2005/8/layout/vList2"/>
    <dgm:cxn modelId="{925507F5-8F11-43C7-9DC8-8892A5E55BF2}" type="presOf" srcId="{7FBF3613-0385-4A60-807F-C6A42468744F}" destId="{4FC5FCC8-C7A7-432F-85DE-4F4CF8A01897}" srcOrd="0" destOrd="0" presId="urn:microsoft.com/office/officeart/2005/8/layout/vList2"/>
    <dgm:cxn modelId="{628DB0FB-3AE6-4F19-ABA9-0393F16BCC8B}" type="presOf" srcId="{C3588ADD-C287-43BD-BD0E-4DC88AE5848D}" destId="{79414BD0-7F6C-4BB4-A81A-5721B9AD4C78}" srcOrd="0" destOrd="1" presId="urn:microsoft.com/office/officeart/2005/8/layout/vList2"/>
    <dgm:cxn modelId="{BC9977CF-8689-4B17-9499-C8CA9858CC1F}" type="presParOf" srcId="{9AA9808C-B289-4512-A989-85BE9173A114}" destId="{C16947DA-1903-428E-9356-752F0BAD6526}" srcOrd="0" destOrd="0" presId="urn:microsoft.com/office/officeart/2005/8/layout/vList2"/>
    <dgm:cxn modelId="{27A0ACCC-8462-49CC-8EBD-BE236B85868F}" type="presParOf" srcId="{9AA9808C-B289-4512-A989-85BE9173A114}" destId="{1D81464A-486B-41CE-B292-BB7F98472A42}" srcOrd="1" destOrd="0" presId="urn:microsoft.com/office/officeart/2005/8/layout/vList2"/>
    <dgm:cxn modelId="{AC0C5C70-F23B-40E7-950D-C1D467742AD8}" type="presParOf" srcId="{9AA9808C-B289-4512-A989-85BE9173A114}" destId="{4FC5FCC8-C7A7-432F-85DE-4F4CF8A01897}" srcOrd="2" destOrd="0" presId="urn:microsoft.com/office/officeart/2005/8/layout/vList2"/>
    <dgm:cxn modelId="{6B544DFD-1125-4435-AD3F-917BACF01866}" type="presParOf" srcId="{9AA9808C-B289-4512-A989-85BE9173A114}" destId="{79414BD0-7F6C-4BB4-A81A-5721B9AD4C78}" srcOrd="3" destOrd="0" presId="urn:microsoft.com/office/officeart/2005/8/layout/vList2"/>
    <dgm:cxn modelId="{3F48895C-ED90-4029-84E5-50C38914451C}" type="presParOf" srcId="{9AA9808C-B289-4512-A989-85BE9173A114}" destId="{9B8300DD-B54A-439C-925B-02CED78D292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B93CAA-CF06-494C-B47C-F57378564CB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5AAD51C-A7EF-43C4-9B89-DF55E9619623}">
      <dgm:prSet/>
      <dgm:spPr/>
      <dgm:t>
        <a:bodyPr/>
        <a:lstStyle/>
        <a:p>
          <a:r>
            <a:rPr lang="en-US" dirty="0"/>
            <a:t>Domestic violence survivors are protected under fair housing laws and other state laws</a:t>
          </a:r>
        </a:p>
      </dgm:t>
    </dgm:pt>
    <dgm:pt modelId="{A5301703-AE59-4D38-981F-DBA0419E3483}" type="parTrans" cxnId="{A42297BD-5D81-410A-8531-507CF9923828}">
      <dgm:prSet/>
      <dgm:spPr/>
      <dgm:t>
        <a:bodyPr/>
        <a:lstStyle/>
        <a:p>
          <a:endParaRPr lang="en-US"/>
        </a:p>
      </dgm:t>
    </dgm:pt>
    <dgm:pt modelId="{0A9E20D3-0B3C-4CF3-80C4-CD284C5FC198}" type="sibTrans" cxnId="{A42297BD-5D81-410A-8531-507CF9923828}">
      <dgm:prSet/>
      <dgm:spPr/>
      <dgm:t>
        <a:bodyPr/>
        <a:lstStyle/>
        <a:p>
          <a:endParaRPr lang="en-US"/>
        </a:p>
      </dgm:t>
    </dgm:pt>
    <dgm:pt modelId="{FEC2F8BA-369D-4EF4-BFAE-3C4779E4F848}">
      <dgm:prSet/>
      <dgm:spPr/>
      <dgm:t>
        <a:bodyPr/>
        <a:lstStyle/>
        <a:p>
          <a:r>
            <a:rPr lang="en-US" dirty="0"/>
            <a:t>Housing providers can not evict domestic violence survivors because of incidents or police activity at the property</a:t>
          </a:r>
        </a:p>
      </dgm:t>
    </dgm:pt>
    <dgm:pt modelId="{C9F6DC93-73F8-4C08-B9DF-27DC4FD04043}" type="parTrans" cxnId="{B58C5F60-9922-4646-952B-C65EB313A131}">
      <dgm:prSet/>
      <dgm:spPr/>
      <dgm:t>
        <a:bodyPr/>
        <a:lstStyle/>
        <a:p>
          <a:endParaRPr lang="en-US"/>
        </a:p>
      </dgm:t>
    </dgm:pt>
    <dgm:pt modelId="{8FE8751A-6E55-42D5-9BB2-C0EF5A2A06F7}" type="sibTrans" cxnId="{B58C5F60-9922-4646-952B-C65EB313A131}">
      <dgm:prSet/>
      <dgm:spPr/>
      <dgm:t>
        <a:bodyPr/>
        <a:lstStyle/>
        <a:p>
          <a:endParaRPr lang="en-US"/>
        </a:p>
      </dgm:t>
    </dgm:pt>
    <dgm:pt modelId="{193FB0D2-1EFF-4AD0-8A63-A9D24D51B4D8}">
      <dgm:prSet/>
      <dgm:spPr/>
      <dgm:t>
        <a:bodyPr/>
        <a:lstStyle/>
        <a:p>
          <a:r>
            <a:rPr lang="en-US" dirty="0"/>
            <a:t>Local governments can not require that landlords evict domestic violence survivors because of police activity</a:t>
          </a:r>
        </a:p>
      </dgm:t>
    </dgm:pt>
    <dgm:pt modelId="{C9EE7030-062E-493B-B9D5-7456536F9AD3}" type="parTrans" cxnId="{AC9A1251-7A4B-422A-B490-04AA9C046230}">
      <dgm:prSet/>
      <dgm:spPr/>
      <dgm:t>
        <a:bodyPr/>
        <a:lstStyle/>
        <a:p>
          <a:endParaRPr lang="en-US"/>
        </a:p>
      </dgm:t>
    </dgm:pt>
    <dgm:pt modelId="{0D0D5E33-1CD7-4A97-BCEB-DF0DB0FA1267}" type="sibTrans" cxnId="{AC9A1251-7A4B-422A-B490-04AA9C046230}">
      <dgm:prSet/>
      <dgm:spPr/>
      <dgm:t>
        <a:bodyPr/>
        <a:lstStyle/>
        <a:p>
          <a:endParaRPr lang="en-US"/>
        </a:p>
      </dgm:t>
    </dgm:pt>
    <dgm:pt modelId="{4A2EA377-ADDD-4B53-8059-62B54F8F73D2}">
      <dgm:prSet/>
      <dgm:spPr/>
      <dgm:t>
        <a:bodyPr/>
        <a:lstStyle/>
        <a:p>
          <a:r>
            <a:rPr lang="en-US"/>
            <a:t>Domestic violence survivors living in subsidized properties have rights under VAWA</a:t>
          </a:r>
        </a:p>
      </dgm:t>
    </dgm:pt>
    <dgm:pt modelId="{7D7F3C0E-898D-4A25-B69B-599FCF9BD999}" type="parTrans" cxnId="{0DAB6A48-15C9-453D-B59F-B1915B7CA0A0}">
      <dgm:prSet/>
      <dgm:spPr/>
      <dgm:t>
        <a:bodyPr/>
        <a:lstStyle/>
        <a:p>
          <a:endParaRPr lang="en-US"/>
        </a:p>
      </dgm:t>
    </dgm:pt>
    <dgm:pt modelId="{8A39935F-090C-4D11-9566-3819BB6B9A98}" type="sibTrans" cxnId="{0DAB6A48-15C9-453D-B59F-B1915B7CA0A0}">
      <dgm:prSet/>
      <dgm:spPr/>
      <dgm:t>
        <a:bodyPr/>
        <a:lstStyle/>
        <a:p>
          <a:endParaRPr lang="en-US"/>
        </a:p>
      </dgm:t>
    </dgm:pt>
    <dgm:pt modelId="{1CABCDB6-8CB9-49BE-84B6-D6A75C122E2B}">
      <dgm:prSet/>
      <dgm:spPr/>
      <dgm:t>
        <a:bodyPr/>
        <a:lstStyle/>
        <a:p>
          <a:r>
            <a:rPr lang="en-US" dirty="0"/>
            <a:t>Emergency transfers</a:t>
          </a:r>
        </a:p>
      </dgm:t>
    </dgm:pt>
    <dgm:pt modelId="{4C90666E-1BF7-4615-8CDB-3349DAFE9FCF}" type="parTrans" cxnId="{103ABF67-F5F8-44C2-8D79-17ACF175A0A2}">
      <dgm:prSet/>
      <dgm:spPr/>
      <dgm:t>
        <a:bodyPr/>
        <a:lstStyle/>
        <a:p>
          <a:endParaRPr lang="en-US"/>
        </a:p>
      </dgm:t>
    </dgm:pt>
    <dgm:pt modelId="{785AF627-951F-4C1D-8E54-C84369099D2A}" type="sibTrans" cxnId="{103ABF67-F5F8-44C2-8D79-17ACF175A0A2}">
      <dgm:prSet/>
      <dgm:spPr/>
      <dgm:t>
        <a:bodyPr/>
        <a:lstStyle/>
        <a:p>
          <a:endParaRPr lang="en-US"/>
        </a:p>
      </dgm:t>
    </dgm:pt>
    <dgm:pt modelId="{60323D9F-666D-4DB0-A86B-D068DB1373D8}">
      <dgm:prSet/>
      <dgm:spPr/>
      <dgm:t>
        <a:bodyPr/>
        <a:lstStyle/>
        <a:p>
          <a:r>
            <a:rPr lang="en-US"/>
            <a:t>Self-certification by survivors</a:t>
          </a:r>
        </a:p>
      </dgm:t>
    </dgm:pt>
    <dgm:pt modelId="{CD615A19-E8C5-4E2D-8D60-E2CB32B6509F}" type="parTrans" cxnId="{EEB1EAC7-0435-49EE-AB3C-E9CECE9ADBBD}">
      <dgm:prSet/>
      <dgm:spPr/>
      <dgm:t>
        <a:bodyPr/>
        <a:lstStyle/>
        <a:p>
          <a:endParaRPr lang="en-US"/>
        </a:p>
      </dgm:t>
    </dgm:pt>
    <dgm:pt modelId="{6D146581-D933-413B-8F51-563F787EBFB8}" type="sibTrans" cxnId="{EEB1EAC7-0435-49EE-AB3C-E9CECE9ADBBD}">
      <dgm:prSet/>
      <dgm:spPr/>
      <dgm:t>
        <a:bodyPr/>
        <a:lstStyle/>
        <a:p>
          <a:endParaRPr lang="en-US"/>
        </a:p>
      </dgm:t>
    </dgm:pt>
    <dgm:pt modelId="{B870CB84-3B28-427D-B43F-3C27238F7E0E}">
      <dgm:prSet/>
      <dgm:spPr/>
      <dgm:t>
        <a:bodyPr/>
        <a:lstStyle/>
        <a:p>
          <a:r>
            <a:rPr lang="en-US"/>
            <a:t>Can’t deny housing due to adverse effects of abuse</a:t>
          </a:r>
        </a:p>
      </dgm:t>
    </dgm:pt>
    <dgm:pt modelId="{DBDB6CFF-6CE3-4CFA-A1EA-043C17D2CC02}" type="parTrans" cxnId="{4F751993-6BD8-4C0B-B227-BAAEBEE54964}">
      <dgm:prSet/>
      <dgm:spPr/>
      <dgm:t>
        <a:bodyPr/>
        <a:lstStyle/>
        <a:p>
          <a:endParaRPr lang="en-US"/>
        </a:p>
      </dgm:t>
    </dgm:pt>
    <dgm:pt modelId="{A02B7206-AF81-4C2D-8CDF-DB25172E2FFD}" type="sibTrans" cxnId="{4F751993-6BD8-4C0B-B227-BAAEBEE54964}">
      <dgm:prSet/>
      <dgm:spPr/>
      <dgm:t>
        <a:bodyPr/>
        <a:lstStyle/>
        <a:p>
          <a:endParaRPr lang="en-US"/>
        </a:p>
      </dgm:t>
    </dgm:pt>
    <dgm:pt modelId="{59491F7C-0F43-4342-82D5-E24D61E0C0A1}" type="pres">
      <dgm:prSet presAssocID="{A4B93CAA-CF06-494C-B47C-F57378564CB3}" presName="linear" presStyleCnt="0">
        <dgm:presLayoutVars>
          <dgm:animLvl val="lvl"/>
          <dgm:resizeHandles val="exact"/>
        </dgm:presLayoutVars>
      </dgm:prSet>
      <dgm:spPr/>
    </dgm:pt>
    <dgm:pt modelId="{09A28C5F-00B6-4DDE-8C43-C7639C9F470A}" type="pres">
      <dgm:prSet presAssocID="{15AAD51C-A7EF-43C4-9B89-DF55E9619623}" presName="parentText" presStyleLbl="node1" presStyleIdx="0" presStyleCnt="4">
        <dgm:presLayoutVars>
          <dgm:chMax val="0"/>
          <dgm:bulletEnabled val="1"/>
        </dgm:presLayoutVars>
      </dgm:prSet>
      <dgm:spPr/>
    </dgm:pt>
    <dgm:pt modelId="{E982FB5B-3E38-4BD4-B828-9E027A33B22D}" type="pres">
      <dgm:prSet presAssocID="{0A9E20D3-0B3C-4CF3-80C4-CD284C5FC198}" presName="spacer" presStyleCnt="0"/>
      <dgm:spPr/>
    </dgm:pt>
    <dgm:pt modelId="{5B9FBD77-927C-4F90-BCE6-44CB1AF8BB58}" type="pres">
      <dgm:prSet presAssocID="{FEC2F8BA-369D-4EF4-BFAE-3C4779E4F848}" presName="parentText" presStyleLbl="node1" presStyleIdx="1" presStyleCnt="4">
        <dgm:presLayoutVars>
          <dgm:chMax val="0"/>
          <dgm:bulletEnabled val="1"/>
        </dgm:presLayoutVars>
      </dgm:prSet>
      <dgm:spPr/>
    </dgm:pt>
    <dgm:pt modelId="{AF768B87-3378-4667-B2B0-9AF76E8C31F8}" type="pres">
      <dgm:prSet presAssocID="{8FE8751A-6E55-42D5-9BB2-C0EF5A2A06F7}" presName="spacer" presStyleCnt="0"/>
      <dgm:spPr/>
    </dgm:pt>
    <dgm:pt modelId="{1856ACAC-24C9-4C0E-9A02-D0DB2776269A}" type="pres">
      <dgm:prSet presAssocID="{193FB0D2-1EFF-4AD0-8A63-A9D24D51B4D8}" presName="parentText" presStyleLbl="node1" presStyleIdx="2" presStyleCnt="4">
        <dgm:presLayoutVars>
          <dgm:chMax val="0"/>
          <dgm:bulletEnabled val="1"/>
        </dgm:presLayoutVars>
      </dgm:prSet>
      <dgm:spPr/>
    </dgm:pt>
    <dgm:pt modelId="{FBDBA707-839F-4E6E-9A19-C5EA33158780}" type="pres">
      <dgm:prSet presAssocID="{0D0D5E33-1CD7-4A97-BCEB-DF0DB0FA1267}" presName="spacer" presStyleCnt="0"/>
      <dgm:spPr/>
    </dgm:pt>
    <dgm:pt modelId="{86F2C51E-BE1B-418A-9DFA-8F6482AC838C}" type="pres">
      <dgm:prSet presAssocID="{4A2EA377-ADDD-4B53-8059-62B54F8F73D2}" presName="parentText" presStyleLbl="node1" presStyleIdx="3" presStyleCnt="4">
        <dgm:presLayoutVars>
          <dgm:chMax val="0"/>
          <dgm:bulletEnabled val="1"/>
        </dgm:presLayoutVars>
      </dgm:prSet>
      <dgm:spPr/>
    </dgm:pt>
    <dgm:pt modelId="{F648C383-4FD4-4F43-A45C-E7C1F01BE149}" type="pres">
      <dgm:prSet presAssocID="{4A2EA377-ADDD-4B53-8059-62B54F8F73D2}" presName="childText" presStyleLbl="revTx" presStyleIdx="0" presStyleCnt="1">
        <dgm:presLayoutVars>
          <dgm:bulletEnabled val="1"/>
        </dgm:presLayoutVars>
      </dgm:prSet>
      <dgm:spPr/>
    </dgm:pt>
  </dgm:ptLst>
  <dgm:cxnLst>
    <dgm:cxn modelId="{256DA335-ADB7-4988-86B1-F6951196C529}" type="presOf" srcId="{15AAD51C-A7EF-43C4-9B89-DF55E9619623}" destId="{09A28C5F-00B6-4DDE-8C43-C7639C9F470A}" srcOrd="0" destOrd="0" presId="urn:microsoft.com/office/officeart/2005/8/layout/vList2"/>
    <dgm:cxn modelId="{B58C5F60-9922-4646-952B-C65EB313A131}" srcId="{A4B93CAA-CF06-494C-B47C-F57378564CB3}" destId="{FEC2F8BA-369D-4EF4-BFAE-3C4779E4F848}" srcOrd="1" destOrd="0" parTransId="{C9F6DC93-73F8-4C08-B9DF-27DC4FD04043}" sibTransId="{8FE8751A-6E55-42D5-9BB2-C0EF5A2A06F7}"/>
    <dgm:cxn modelId="{103ABF67-F5F8-44C2-8D79-17ACF175A0A2}" srcId="{4A2EA377-ADDD-4B53-8059-62B54F8F73D2}" destId="{1CABCDB6-8CB9-49BE-84B6-D6A75C122E2B}" srcOrd="0" destOrd="0" parTransId="{4C90666E-1BF7-4615-8CDB-3349DAFE9FCF}" sibTransId="{785AF627-951F-4C1D-8E54-C84369099D2A}"/>
    <dgm:cxn modelId="{0DAB6A48-15C9-453D-B59F-B1915B7CA0A0}" srcId="{A4B93CAA-CF06-494C-B47C-F57378564CB3}" destId="{4A2EA377-ADDD-4B53-8059-62B54F8F73D2}" srcOrd="3" destOrd="0" parTransId="{7D7F3C0E-898D-4A25-B69B-599FCF9BD999}" sibTransId="{8A39935F-090C-4D11-9566-3819BB6B9A98}"/>
    <dgm:cxn modelId="{AC9A1251-7A4B-422A-B490-04AA9C046230}" srcId="{A4B93CAA-CF06-494C-B47C-F57378564CB3}" destId="{193FB0D2-1EFF-4AD0-8A63-A9D24D51B4D8}" srcOrd="2" destOrd="0" parTransId="{C9EE7030-062E-493B-B9D5-7456536F9AD3}" sibTransId="{0D0D5E33-1CD7-4A97-BCEB-DF0DB0FA1267}"/>
    <dgm:cxn modelId="{F1D95680-BC33-4253-A37D-404CEA7447B2}" type="presOf" srcId="{60323D9F-666D-4DB0-A86B-D068DB1373D8}" destId="{F648C383-4FD4-4F43-A45C-E7C1F01BE149}" srcOrd="0" destOrd="1" presId="urn:microsoft.com/office/officeart/2005/8/layout/vList2"/>
    <dgm:cxn modelId="{4F751993-6BD8-4C0B-B227-BAAEBEE54964}" srcId="{4A2EA377-ADDD-4B53-8059-62B54F8F73D2}" destId="{B870CB84-3B28-427D-B43F-3C27238F7E0E}" srcOrd="2" destOrd="0" parTransId="{DBDB6CFF-6CE3-4CFA-A1EA-043C17D2CC02}" sibTransId="{A02B7206-AF81-4C2D-8CDF-DB25172E2FFD}"/>
    <dgm:cxn modelId="{5CB27C9D-ACEF-4044-A681-8FE29B912DF7}" type="presOf" srcId="{193FB0D2-1EFF-4AD0-8A63-A9D24D51B4D8}" destId="{1856ACAC-24C9-4C0E-9A02-D0DB2776269A}" srcOrd="0" destOrd="0" presId="urn:microsoft.com/office/officeart/2005/8/layout/vList2"/>
    <dgm:cxn modelId="{DB6BB49E-468E-4028-848C-86363D787429}" type="presOf" srcId="{1CABCDB6-8CB9-49BE-84B6-D6A75C122E2B}" destId="{F648C383-4FD4-4F43-A45C-E7C1F01BE149}" srcOrd="0" destOrd="0" presId="urn:microsoft.com/office/officeart/2005/8/layout/vList2"/>
    <dgm:cxn modelId="{955DA2A2-1345-4E9F-9D83-8DF167C55BA5}" type="presOf" srcId="{A4B93CAA-CF06-494C-B47C-F57378564CB3}" destId="{59491F7C-0F43-4342-82D5-E24D61E0C0A1}" srcOrd="0" destOrd="0" presId="urn:microsoft.com/office/officeart/2005/8/layout/vList2"/>
    <dgm:cxn modelId="{825EDEA7-6F52-4CE7-9EA7-EB87D1BF1646}" type="presOf" srcId="{B870CB84-3B28-427D-B43F-3C27238F7E0E}" destId="{F648C383-4FD4-4F43-A45C-E7C1F01BE149}" srcOrd="0" destOrd="2" presId="urn:microsoft.com/office/officeart/2005/8/layout/vList2"/>
    <dgm:cxn modelId="{A42297BD-5D81-410A-8531-507CF9923828}" srcId="{A4B93CAA-CF06-494C-B47C-F57378564CB3}" destId="{15AAD51C-A7EF-43C4-9B89-DF55E9619623}" srcOrd="0" destOrd="0" parTransId="{A5301703-AE59-4D38-981F-DBA0419E3483}" sibTransId="{0A9E20D3-0B3C-4CF3-80C4-CD284C5FC198}"/>
    <dgm:cxn modelId="{EEB1EAC7-0435-49EE-AB3C-E9CECE9ADBBD}" srcId="{4A2EA377-ADDD-4B53-8059-62B54F8F73D2}" destId="{60323D9F-666D-4DB0-A86B-D068DB1373D8}" srcOrd="1" destOrd="0" parTransId="{CD615A19-E8C5-4E2D-8D60-E2CB32B6509F}" sibTransId="{6D146581-D933-413B-8F51-563F787EBFB8}"/>
    <dgm:cxn modelId="{56433DF2-6743-409E-AF15-F53563CD2ECE}" type="presOf" srcId="{FEC2F8BA-369D-4EF4-BFAE-3C4779E4F848}" destId="{5B9FBD77-927C-4F90-BCE6-44CB1AF8BB58}" srcOrd="0" destOrd="0" presId="urn:microsoft.com/office/officeart/2005/8/layout/vList2"/>
    <dgm:cxn modelId="{F88A65F2-1B59-4FBF-BD74-4AFE6F3A5B85}" type="presOf" srcId="{4A2EA377-ADDD-4B53-8059-62B54F8F73D2}" destId="{86F2C51E-BE1B-418A-9DFA-8F6482AC838C}" srcOrd="0" destOrd="0" presId="urn:microsoft.com/office/officeart/2005/8/layout/vList2"/>
    <dgm:cxn modelId="{EF1BFB6F-939D-4DCF-ADB9-8EC0AA94134D}" type="presParOf" srcId="{59491F7C-0F43-4342-82D5-E24D61E0C0A1}" destId="{09A28C5F-00B6-4DDE-8C43-C7639C9F470A}" srcOrd="0" destOrd="0" presId="urn:microsoft.com/office/officeart/2005/8/layout/vList2"/>
    <dgm:cxn modelId="{F4BE66F3-E81C-4B76-B724-EF73EE5BC3EC}" type="presParOf" srcId="{59491F7C-0F43-4342-82D5-E24D61E0C0A1}" destId="{E982FB5B-3E38-4BD4-B828-9E027A33B22D}" srcOrd="1" destOrd="0" presId="urn:microsoft.com/office/officeart/2005/8/layout/vList2"/>
    <dgm:cxn modelId="{252CC891-CD1D-4D39-BBA7-51E382EF7CE0}" type="presParOf" srcId="{59491F7C-0F43-4342-82D5-E24D61E0C0A1}" destId="{5B9FBD77-927C-4F90-BCE6-44CB1AF8BB58}" srcOrd="2" destOrd="0" presId="urn:microsoft.com/office/officeart/2005/8/layout/vList2"/>
    <dgm:cxn modelId="{38679BDE-EADA-4093-A486-535CBB2523B1}" type="presParOf" srcId="{59491F7C-0F43-4342-82D5-E24D61E0C0A1}" destId="{AF768B87-3378-4667-B2B0-9AF76E8C31F8}" srcOrd="3" destOrd="0" presId="urn:microsoft.com/office/officeart/2005/8/layout/vList2"/>
    <dgm:cxn modelId="{C40F0B5C-9B08-43F9-8F4E-CBFF52E8FC63}" type="presParOf" srcId="{59491F7C-0F43-4342-82D5-E24D61E0C0A1}" destId="{1856ACAC-24C9-4C0E-9A02-D0DB2776269A}" srcOrd="4" destOrd="0" presId="urn:microsoft.com/office/officeart/2005/8/layout/vList2"/>
    <dgm:cxn modelId="{90EC6A3B-2E37-4008-A9DE-C30B9923547F}" type="presParOf" srcId="{59491F7C-0F43-4342-82D5-E24D61E0C0A1}" destId="{FBDBA707-839F-4E6E-9A19-C5EA33158780}" srcOrd="5" destOrd="0" presId="urn:microsoft.com/office/officeart/2005/8/layout/vList2"/>
    <dgm:cxn modelId="{0435EE28-CABC-4944-A04C-C1D4FD9CA8C5}" type="presParOf" srcId="{59491F7C-0F43-4342-82D5-E24D61E0C0A1}" destId="{86F2C51E-BE1B-418A-9DFA-8F6482AC838C}" srcOrd="6" destOrd="0" presId="urn:microsoft.com/office/officeart/2005/8/layout/vList2"/>
    <dgm:cxn modelId="{67E37B45-3E00-4807-8798-CEF33E0B619B}" type="presParOf" srcId="{59491F7C-0F43-4342-82D5-E24D61E0C0A1}" destId="{F648C383-4FD4-4F43-A45C-E7C1F01BE149}"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1B5450-EDC5-441D-BBA0-01F82A665974}" type="doc">
      <dgm:prSet loTypeId="urn:microsoft.com/office/officeart/2005/8/layout/vList2" loCatId="list" qsTypeId="urn:microsoft.com/office/officeart/2005/8/quickstyle/simple2" qsCatId="simple" csTypeId="urn:microsoft.com/office/officeart/2005/8/colors/colorful1" csCatId="colorful"/>
      <dgm:spPr/>
      <dgm:t>
        <a:bodyPr/>
        <a:lstStyle/>
        <a:p>
          <a:endParaRPr lang="en-US"/>
        </a:p>
      </dgm:t>
    </dgm:pt>
    <dgm:pt modelId="{62B4DBF9-EB5B-4582-ADE8-E22DCD2BC1A4}">
      <dgm:prSet/>
      <dgm:spPr/>
      <dgm:t>
        <a:bodyPr/>
        <a:lstStyle/>
        <a:p>
          <a:r>
            <a:rPr lang="en-US"/>
            <a:t>For tenants with limited English proficiency (LEP), language access is a significant barrier to equal housing opportunity. As such, refusal to rent to households simply because the do not speak English constitutes discrimination on the basis of national origin.</a:t>
          </a:r>
        </a:p>
      </dgm:t>
    </dgm:pt>
    <dgm:pt modelId="{74DD49DE-4416-4F1C-AA2A-6F93462F9CDA}" type="parTrans" cxnId="{A6F3D9CD-B86A-4F00-8B1E-AF9548CB88EA}">
      <dgm:prSet/>
      <dgm:spPr/>
      <dgm:t>
        <a:bodyPr/>
        <a:lstStyle/>
        <a:p>
          <a:endParaRPr lang="en-US"/>
        </a:p>
      </dgm:t>
    </dgm:pt>
    <dgm:pt modelId="{B2DFE756-F4F6-483B-A4FF-536579CEB0B4}" type="sibTrans" cxnId="{A6F3D9CD-B86A-4F00-8B1E-AF9548CB88EA}">
      <dgm:prSet/>
      <dgm:spPr/>
      <dgm:t>
        <a:bodyPr/>
        <a:lstStyle/>
        <a:p>
          <a:endParaRPr lang="en-US"/>
        </a:p>
      </dgm:t>
    </dgm:pt>
    <dgm:pt modelId="{9422CDFA-9437-46B4-8CE3-A7935FD34B0E}">
      <dgm:prSet/>
      <dgm:spPr/>
      <dgm:t>
        <a:bodyPr/>
        <a:lstStyle/>
        <a:p>
          <a:r>
            <a:rPr lang="en-US" i="1"/>
            <a:t>CNY Fair Housing vs. Swiss Village – </a:t>
          </a:r>
          <a:r>
            <a:rPr lang="en-US"/>
            <a:t>case alleging refusal to rent if there were no English-speaking adults in the household</a:t>
          </a:r>
        </a:p>
      </dgm:t>
    </dgm:pt>
    <dgm:pt modelId="{5DDE53CA-C1C2-4C6D-B75E-422C1552033F}" type="parTrans" cxnId="{2CDD83B6-A848-4313-B124-EA8A09BA937A}">
      <dgm:prSet/>
      <dgm:spPr/>
      <dgm:t>
        <a:bodyPr/>
        <a:lstStyle/>
        <a:p>
          <a:endParaRPr lang="en-US"/>
        </a:p>
      </dgm:t>
    </dgm:pt>
    <dgm:pt modelId="{CFA306A3-A298-4AAA-AC68-D612759A8A79}" type="sibTrans" cxnId="{2CDD83B6-A848-4313-B124-EA8A09BA937A}">
      <dgm:prSet/>
      <dgm:spPr/>
      <dgm:t>
        <a:bodyPr/>
        <a:lstStyle/>
        <a:p>
          <a:endParaRPr lang="en-US"/>
        </a:p>
      </dgm:t>
    </dgm:pt>
    <dgm:pt modelId="{9ACBC407-AFCE-41BF-93CA-2742B44268F5}" type="pres">
      <dgm:prSet presAssocID="{2E1B5450-EDC5-441D-BBA0-01F82A665974}" presName="linear" presStyleCnt="0">
        <dgm:presLayoutVars>
          <dgm:animLvl val="lvl"/>
          <dgm:resizeHandles val="exact"/>
        </dgm:presLayoutVars>
      </dgm:prSet>
      <dgm:spPr/>
    </dgm:pt>
    <dgm:pt modelId="{1268A794-E0E6-4A4D-A191-9A465906A759}" type="pres">
      <dgm:prSet presAssocID="{62B4DBF9-EB5B-4582-ADE8-E22DCD2BC1A4}" presName="parentText" presStyleLbl="node1" presStyleIdx="0" presStyleCnt="2">
        <dgm:presLayoutVars>
          <dgm:chMax val="0"/>
          <dgm:bulletEnabled val="1"/>
        </dgm:presLayoutVars>
      </dgm:prSet>
      <dgm:spPr/>
    </dgm:pt>
    <dgm:pt modelId="{188E1285-14AA-4493-9091-E8519662AFCE}" type="pres">
      <dgm:prSet presAssocID="{B2DFE756-F4F6-483B-A4FF-536579CEB0B4}" presName="spacer" presStyleCnt="0"/>
      <dgm:spPr/>
    </dgm:pt>
    <dgm:pt modelId="{BD88BE07-BE38-4CF8-8CB5-6E944852D7B5}" type="pres">
      <dgm:prSet presAssocID="{9422CDFA-9437-46B4-8CE3-A7935FD34B0E}" presName="parentText" presStyleLbl="node1" presStyleIdx="1" presStyleCnt="2">
        <dgm:presLayoutVars>
          <dgm:chMax val="0"/>
          <dgm:bulletEnabled val="1"/>
        </dgm:presLayoutVars>
      </dgm:prSet>
      <dgm:spPr/>
    </dgm:pt>
  </dgm:ptLst>
  <dgm:cxnLst>
    <dgm:cxn modelId="{C87EAFA2-47FE-43DA-92F8-653EDC7055FA}" type="presOf" srcId="{2E1B5450-EDC5-441D-BBA0-01F82A665974}" destId="{9ACBC407-AFCE-41BF-93CA-2742B44268F5}" srcOrd="0" destOrd="0" presId="urn:microsoft.com/office/officeart/2005/8/layout/vList2"/>
    <dgm:cxn modelId="{A907E5AC-C7BA-4AA7-81BA-667D1FB9D2E2}" type="presOf" srcId="{62B4DBF9-EB5B-4582-ADE8-E22DCD2BC1A4}" destId="{1268A794-E0E6-4A4D-A191-9A465906A759}" srcOrd="0" destOrd="0" presId="urn:microsoft.com/office/officeart/2005/8/layout/vList2"/>
    <dgm:cxn modelId="{2415E0B4-CFAF-4A94-B094-5278A3001B13}" type="presOf" srcId="{9422CDFA-9437-46B4-8CE3-A7935FD34B0E}" destId="{BD88BE07-BE38-4CF8-8CB5-6E944852D7B5}" srcOrd="0" destOrd="0" presId="urn:microsoft.com/office/officeart/2005/8/layout/vList2"/>
    <dgm:cxn modelId="{2CDD83B6-A848-4313-B124-EA8A09BA937A}" srcId="{2E1B5450-EDC5-441D-BBA0-01F82A665974}" destId="{9422CDFA-9437-46B4-8CE3-A7935FD34B0E}" srcOrd="1" destOrd="0" parTransId="{5DDE53CA-C1C2-4C6D-B75E-422C1552033F}" sibTransId="{CFA306A3-A298-4AAA-AC68-D612759A8A79}"/>
    <dgm:cxn modelId="{A6F3D9CD-B86A-4F00-8B1E-AF9548CB88EA}" srcId="{2E1B5450-EDC5-441D-BBA0-01F82A665974}" destId="{62B4DBF9-EB5B-4582-ADE8-E22DCD2BC1A4}" srcOrd="0" destOrd="0" parTransId="{74DD49DE-4416-4F1C-AA2A-6F93462F9CDA}" sibTransId="{B2DFE756-F4F6-483B-A4FF-536579CEB0B4}"/>
    <dgm:cxn modelId="{15E3814A-FDED-466E-A53C-224EE5961A7E}" type="presParOf" srcId="{9ACBC407-AFCE-41BF-93CA-2742B44268F5}" destId="{1268A794-E0E6-4A4D-A191-9A465906A759}" srcOrd="0" destOrd="0" presId="urn:microsoft.com/office/officeart/2005/8/layout/vList2"/>
    <dgm:cxn modelId="{6D5BE7E8-0A8D-42EA-A0D7-D9E409769836}" type="presParOf" srcId="{9ACBC407-AFCE-41BF-93CA-2742B44268F5}" destId="{188E1285-14AA-4493-9091-E8519662AFCE}" srcOrd="1" destOrd="0" presId="urn:microsoft.com/office/officeart/2005/8/layout/vList2"/>
    <dgm:cxn modelId="{7019AB2A-59E6-4ABC-805B-83A044E5FFA6}" type="presParOf" srcId="{9ACBC407-AFCE-41BF-93CA-2742B44268F5}" destId="{BD88BE07-BE38-4CF8-8CB5-6E944852D7B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9B32A7-98E3-4D4A-A4F1-975CEE87E8A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51EFF64-B68E-407F-991C-5F0C6A0357E8}">
      <dgm:prSet/>
      <dgm:spPr/>
      <dgm:t>
        <a:bodyPr/>
        <a:lstStyle/>
        <a:p>
          <a:r>
            <a:rPr lang="en-US"/>
            <a:t>Fair Housing Act and New York State Human Rights Law provide protections against harassment based on protected class</a:t>
          </a:r>
        </a:p>
      </dgm:t>
    </dgm:pt>
    <dgm:pt modelId="{D093CD5F-262A-40E4-A518-48FCC9D58B49}" type="parTrans" cxnId="{8E81DCEC-B672-462B-B74F-B13F737307F3}">
      <dgm:prSet/>
      <dgm:spPr/>
      <dgm:t>
        <a:bodyPr/>
        <a:lstStyle/>
        <a:p>
          <a:endParaRPr lang="en-US"/>
        </a:p>
      </dgm:t>
    </dgm:pt>
    <dgm:pt modelId="{810CC9DF-99F2-46F2-890B-3979FE3BAC18}" type="sibTrans" cxnId="{8E81DCEC-B672-462B-B74F-B13F737307F3}">
      <dgm:prSet/>
      <dgm:spPr/>
      <dgm:t>
        <a:bodyPr/>
        <a:lstStyle/>
        <a:p>
          <a:endParaRPr lang="en-US"/>
        </a:p>
      </dgm:t>
    </dgm:pt>
    <dgm:pt modelId="{4CCBC570-DBB6-420C-B4E1-8137806AF722}">
      <dgm:prSet/>
      <dgm:spPr/>
      <dgm:t>
        <a:bodyPr/>
        <a:lstStyle/>
        <a:p>
          <a:r>
            <a:rPr lang="en-US" dirty="0"/>
            <a:t>Includes Harassment based on Race, Ethnicity, Sexual Orientation, Disability, etc.</a:t>
          </a:r>
        </a:p>
      </dgm:t>
    </dgm:pt>
    <dgm:pt modelId="{BFC3CA2F-2C38-4FFD-BE3D-C7022EBFB78C}" type="parTrans" cxnId="{D9363550-91BA-4E7F-9C6A-3F9443C85381}">
      <dgm:prSet/>
      <dgm:spPr/>
      <dgm:t>
        <a:bodyPr/>
        <a:lstStyle/>
        <a:p>
          <a:endParaRPr lang="en-US"/>
        </a:p>
      </dgm:t>
    </dgm:pt>
    <dgm:pt modelId="{1D728802-977F-4B59-864A-44729D2DF864}" type="sibTrans" cxnId="{D9363550-91BA-4E7F-9C6A-3F9443C85381}">
      <dgm:prSet/>
      <dgm:spPr/>
      <dgm:t>
        <a:bodyPr/>
        <a:lstStyle/>
        <a:p>
          <a:endParaRPr lang="en-US"/>
        </a:p>
      </dgm:t>
    </dgm:pt>
    <dgm:pt modelId="{C7F4BA43-A702-4D4C-BE0C-CDFF9B72D375}">
      <dgm:prSet/>
      <dgm:spPr/>
      <dgm:t>
        <a:bodyPr/>
        <a:lstStyle/>
        <a:p>
          <a:r>
            <a:rPr lang="en-US" dirty="0"/>
            <a:t>Sexual harassment is covered under gender protections</a:t>
          </a:r>
        </a:p>
      </dgm:t>
    </dgm:pt>
    <dgm:pt modelId="{00849FC3-3367-465B-AF9F-D0BF14038D25}" type="parTrans" cxnId="{C257FB5A-DCC7-4E4A-AC3D-B36EC46661D1}">
      <dgm:prSet/>
      <dgm:spPr/>
      <dgm:t>
        <a:bodyPr/>
        <a:lstStyle/>
        <a:p>
          <a:endParaRPr lang="en-US"/>
        </a:p>
      </dgm:t>
    </dgm:pt>
    <dgm:pt modelId="{48F4C84E-BE2D-4E9E-A98A-961B8EEF875A}" type="sibTrans" cxnId="{C257FB5A-DCC7-4E4A-AC3D-B36EC46661D1}">
      <dgm:prSet/>
      <dgm:spPr/>
      <dgm:t>
        <a:bodyPr/>
        <a:lstStyle/>
        <a:p>
          <a:endParaRPr lang="en-US"/>
        </a:p>
      </dgm:t>
    </dgm:pt>
    <dgm:pt modelId="{ACA4FEA6-B0E7-497E-B710-F3C0771C745B}">
      <dgm:prSet/>
      <dgm:spPr/>
      <dgm:t>
        <a:bodyPr/>
        <a:lstStyle/>
        <a:p>
          <a:r>
            <a:rPr lang="en-US"/>
            <a:t>Two types of harassment:</a:t>
          </a:r>
        </a:p>
      </dgm:t>
    </dgm:pt>
    <dgm:pt modelId="{D7FC38DD-6EFD-48AB-A044-EBE35E9109A5}" type="parTrans" cxnId="{D05280B2-20E9-4D69-9DA6-72B0DE0754BF}">
      <dgm:prSet/>
      <dgm:spPr/>
      <dgm:t>
        <a:bodyPr/>
        <a:lstStyle/>
        <a:p>
          <a:endParaRPr lang="en-US"/>
        </a:p>
      </dgm:t>
    </dgm:pt>
    <dgm:pt modelId="{57C5CE62-2E3D-4517-A828-C59FAE43B84C}" type="sibTrans" cxnId="{D05280B2-20E9-4D69-9DA6-72B0DE0754BF}">
      <dgm:prSet/>
      <dgm:spPr/>
      <dgm:t>
        <a:bodyPr/>
        <a:lstStyle/>
        <a:p>
          <a:endParaRPr lang="en-US"/>
        </a:p>
      </dgm:t>
    </dgm:pt>
    <dgm:pt modelId="{3423DFD0-F05E-4B85-92ED-54C5B9B3682E}">
      <dgm:prSet/>
      <dgm:spPr/>
      <dgm:t>
        <a:bodyPr/>
        <a:lstStyle/>
        <a:p>
          <a:r>
            <a:rPr lang="en-US" dirty="0"/>
            <a:t>Quid pro quo – involves the exchange of sexual favors for rental benefits</a:t>
          </a:r>
        </a:p>
      </dgm:t>
    </dgm:pt>
    <dgm:pt modelId="{823ABB71-23E2-4054-AC69-FD7F92AF8474}" type="parTrans" cxnId="{8653BC27-0C2E-4CED-A2F1-A423A4D05A73}">
      <dgm:prSet/>
      <dgm:spPr/>
      <dgm:t>
        <a:bodyPr/>
        <a:lstStyle/>
        <a:p>
          <a:endParaRPr lang="en-US"/>
        </a:p>
      </dgm:t>
    </dgm:pt>
    <dgm:pt modelId="{1F8A3832-082B-4DE4-B94B-4BFCCCD31DBF}" type="sibTrans" cxnId="{8653BC27-0C2E-4CED-A2F1-A423A4D05A73}">
      <dgm:prSet/>
      <dgm:spPr/>
      <dgm:t>
        <a:bodyPr/>
        <a:lstStyle/>
        <a:p>
          <a:endParaRPr lang="en-US"/>
        </a:p>
      </dgm:t>
    </dgm:pt>
    <dgm:pt modelId="{1ACCDD0A-FFB4-42F2-908B-9B1325EDEFED}">
      <dgm:prSet/>
      <dgm:spPr/>
      <dgm:t>
        <a:bodyPr/>
        <a:lstStyle/>
        <a:p>
          <a:r>
            <a:rPr lang="en-US" dirty="0"/>
            <a:t>Hostile environment – severe and pervasive conduct that creates a hostile environment</a:t>
          </a:r>
        </a:p>
      </dgm:t>
    </dgm:pt>
    <dgm:pt modelId="{480BA88A-4236-44D5-992B-7091C5C2B0CF}" type="sibTrans" cxnId="{4BA9DC9C-9FE7-4475-B73B-94936B1674D5}">
      <dgm:prSet/>
      <dgm:spPr/>
      <dgm:t>
        <a:bodyPr/>
        <a:lstStyle/>
        <a:p>
          <a:endParaRPr lang="en-US"/>
        </a:p>
      </dgm:t>
    </dgm:pt>
    <dgm:pt modelId="{8B9E61F5-DC85-468C-8E6E-7B323509E0E5}" type="parTrans" cxnId="{4BA9DC9C-9FE7-4475-B73B-94936B1674D5}">
      <dgm:prSet/>
      <dgm:spPr/>
      <dgm:t>
        <a:bodyPr/>
        <a:lstStyle/>
        <a:p>
          <a:endParaRPr lang="en-US"/>
        </a:p>
      </dgm:t>
    </dgm:pt>
    <dgm:pt modelId="{6E5AF714-0A39-4DAE-8B17-06062A264419}" type="pres">
      <dgm:prSet presAssocID="{FD9B32A7-98E3-4D4A-A4F1-975CEE87E8A8}" presName="linear" presStyleCnt="0">
        <dgm:presLayoutVars>
          <dgm:animLvl val="lvl"/>
          <dgm:resizeHandles val="exact"/>
        </dgm:presLayoutVars>
      </dgm:prSet>
      <dgm:spPr/>
    </dgm:pt>
    <dgm:pt modelId="{28304341-9162-4EC0-A568-B0D81B35A553}" type="pres">
      <dgm:prSet presAssocID="{451EFF64-B68E-407F-991C-5F0C6A0357E8}" presName="parentText" presStyleLbl="node1" presStyleIdx="0" presStyleCnt="4">
        <dgm:presLayoutVars>
          <dgm:chMax val="0"/>
          <dgm:bulletEnabled val="1"/>
        </dgm:presLayoutVars>
      </dgm:prSet>
      <dgm:spPr/>
    </dgm:pt>
    <dgm:pt modelId="{ECA1621B-667D-4352-836E-727812B43EB5}" type="pres">
      <dgm:prSet presAssocID="{810CC9DF-99F2-46F2-890B-3979FE3BAC18}" presName="spacer" presStyleCnt="0"/>
      <dgm:spPr/>
    </dgm:pt>
    <dgm:pt modelId="{ABB1C4E4-7E05-4DBA-922C-A257336BFA4E}" type="pres">
      <dgm:prSet presAssocID="{4CCBC570-DBB6-420C-B4E1-8137806AF722}" presName="parentText" presStyleLbl="node1" presStyleIdx="1" presStyleCnt="4">
        <dgm:presLayoutVars>
          <dgm:chMax val="0"/>
          <dgm:bulletEnabled val="1"/>
        </dgm:presLayoutVars>
      </dgm:prSet>
      <dgm:spPr/>
    </dgm:pt>
    <dgm:pt modelId="{BF57519A-AF9B-49A0-9BD7-66172500B6B5}" type="pres">
      <dgm:prSet presAssocID="{1D728802-977F-4B59-864A-44729D2DF864}" presName="spacer" presStyleCnt="0"/>
      <dgm:spPr/>
    </dgm:pt>
    <dgm:pt modelId="{8CA2902E-C22A-41B5-8696-523A4D674468}" type="pres">
      <dgm:prSet presAssocID="{C7F4BA43-A702-4D4C-BE0C-CDFF9B72D375}" presName="parentText" presStyleLbl="node1" presStyleIdx="2" presStyleCnt="4">
        <dgm:presLayoutVars>
          <dgm:chMax val="0"/>
          <dgm:bulletEnabled val="1"/>
        </dgm:presLayoutVars>
      </dgm:prSet>
      <dgm:spPr/>
    </dgm:pt>
    <dgm:pt modelId="{F7258F8E-A3F6-4213-8B20-280FF3B2BB4A}" type="pres">
      <dgm:prSet presAssocID="{48F4C84E-BE2D-4E9E-A98A-961B8EEF875A}" presName="spacer" presStyleCnt="0"/>
      <dgm:spPr/>
    </dgm:pt>
    <dgm:pt modelId="{57A6DDE6-DD50-47AD-B81D-CBC58E7A9003}" type="pres">
      <dgm:prSet presAssocID="{ACA4FEA6-B0E7-497E-B710-F3C0771C745B}" presName="parentText" presStyleLbl="node1" presStyleIdx="3" presStyleCnt="4">
        <dgm:presLayoutVars>
          <dgm:chMax val="0"/>
          <dgm:bulletEnabled val="1"/>
        </dgm:presLayoutVars>
      </dgm:prSet>
      <dgm:spPr/>
    </dgm:pt>
    <dgm:pt modelId="{88A28613-10D3-4321-A719-3AE4617F1F8F}" type="pres">
      <dgm:prSet presAssocID="{ACA4FEA6-B0E7-497E-B710-F3C0771C745B}" presName="childText" presStyleLbl="revTx" presStyleIdx="0" presStyleCnt="1">
        <dgm:presLayoutVars>
          <dgm:bulletEnabled val="1"/>
        </dgm:presLayoutVars>
      </dgm:prSet>
      <dgm:spPr/>
    </dgm:pt>
  </dgm:ptLst>
  <dgm:cxnLst>
    <dgm:cxn modelId="{C2EC7711-0079-405F-A8BF-16861797B7CC}" type="presOf" srcId="{451EFF64-B68E-407F-991C-5F0C6A0357E8}" destId="{28304341-9162-4EC0-A568-B0D81B35A553}" srcOrd="0" destOrd="0" presId="urn:microsoft.com/office/officeart/2005/8/layout/vList2"/>
    <dgm:cxn modelId="{FDB38021-F01E-4D36-981F-4A4AF45E0571}" type="presOf" srcId="{4CCBC570-DBB6-420C-B4E1-8137806AF722}" destId="{ABB1C4E4-7E05-4DBA-922C-A257336BFA4E}" srcOrd="0" destOrd="0" presId="urn:microsoft.com/office/officeart/2005/8/layout/vList2"/>
    <dgm:cxn modelId="{1B687823-F66E-49A8-B6BA-CFCDAE814A6A}" type="presOf" srcId="{ACA4FEA6-B0E7-497E-B710-F3C0771C745B}" destId="{57A6DDE6-DD50-47AD-B81D-CBC58E7A9003}" srcOrd="0" destOrd="0" presId="urn:microsoft.com/office/officeart/2005/8/layout/vList2"/>
    <dgm:cxn modelId="{9609CF26-871E-4B05-9F07-75E53ABF31D7}" type="presOf" srcId="{FD9B32A7-98E3-4D4A-A4F1-975CEE87E8A8}" destId="{6E5AF714-0A39-4DAE-8B17-06062A264419}" srcOrd="0" destOrd="0" presId="urn:microsoft.com/office/officeart/2005/8/layout/vList2"/>
    <dgm:cxn modelId="{8653BC27-0C2E-4CED-A2F1-A423A4D05A73}" srcId="{ACA4FEA6-B0E7-497E-B710-F3C0771C745B}" destId="{3423DFD0-F05E-4B85-92ED-54C5B9B3682E}" srcOrd="0" destOrd="0" parTransId="{823ABB71-23E2-4054-AC69-FD7F92AF8474}" sibTransId="{1F8A3832-082B-4DE4-B94B-4BFCCCD31DBF}"/>
    <dgm:cxn modelId="{D9363550-91BA-4E7F-9C6A-3F9443C85381}" srcId="{FD9B32A7-98E3-4D4A-A4F1-975CEE87E8A8}" destId="{4CCBC570-DBB6-420C-B4E1-8137806AF722}" srcOrd="1" destOrd="0" parTransId="{BFC3CA2F-2C38-4FFD-BE3D-C7022EBFB78C}" sibTransId="{1D728802-977F-4B59-864A-44729D2DF864}"/>
    <dgm:cxn modelId="{C257FB5A-DCC7-4E4A-AC3D-B36EC46661D1}" srcId="{FD9B32A7-98E3-4D4A-A4F1-975CEE87E8A8}" destId="{C7F4BA43-A702-4D4C-BE0C-CDFF9B72D375}" srcOrd="2" destOrd="0" parTransId="{00849FC3-3367-465B-AF9F-D0BF14038D25}" sibTransId="{48F4C84E-BE2D-4E9E-A98A-961B8EEF875A}"/>
    <dgm:cxn modelId="{F9E51490-CC31-4D9B-A8BA-44D7823E0BF8}" type="presOf" srcId="{3423DFD0-F05E-4B85-92ED-54C5B9B3682E}" destId="{88A28613-10D3-4321-A719-3AE4617F1F8F}" srcOrd="0" destOrd="0" presId="urn:microsoft.com/office/officeart/2005/8/layout/vList2"/>
    <dgm:cxn modelId="{9161EE96-4673-4141-AFC5-9850FC336409}" type="presOf" srcId="{1ACCDD0A-FFB4-42F2-908B-9B1325EDEFED}" destId="{88A28613-10D3-4321-A719-3AE4617F1F8F}" srcOrd="0" destOrd="1" presId="urn:microsoft.com/office/officeart/2005/8/layout/vList2"/>
    <dgm:cxn modelId="{4BA9DC9C-9FE7-4475-B73B-94936B1674D5}" srcId="{ACA4FEA6-B0E7-497E-B710-F3C0771C745B}" destId="{1ACCDD0A-FFB4-42F2-908B-9B1325EDEFED}" srcOrd="1" destOrd="0" parTransId="{8B9E61F5-DC85-468C-8E6E-7B323509E0E5}" sibTransId="{480BA88A-4236-44D5-992B-7091C5C2B0CF}"/>
    <dgm:cxn modelId="{2FC0C3A0-15E8-4BDE-8456-3C87A144802F}" type="presOf" srcId="{C7F4BA43-A702-4D4C-BE0C-CDFF9B72D375}" destId="{8CA2902E-C22A-41B5-8696-523A4D674468}" srcOrd="0" destOrd="0" presId="urn:microsoft.com/office/officeart/2005/8/layout/vList2"/>
    <dgm:cxn modelId="{D05280B2-20E9-4D69-9DA6-72B0DE0754BF}" srcId="{FD9B32A7-98E3-4D4A-A4F1-975CEE87E8A8}" destId="{ACA4FEA6-B0E7-497E-B710-F3C0771C745B}" srcOrd="3" destOrd="0" parTransId="{D7FC38DD-6EFD-48AB-A044-EBE35E9109A5}" sibTransId="{57C5CE62-2E3D-4517-A828-C59FAE43B84C}"/>
    <dgm:cxn modelId="{8E81DCEC-B672-462B-B74F-B13F737307F3}" srcId="{FD9B32A7-98E3-4D4A-A4F1-975CEE87E8A8}" destId="{451EFF64-B68E-407F-991C-5F0C6A0357E8}" srcOrd="0" destOrd="0" parTransId="{D093CD5F-262A-40E4-A518-48FCC9D58B49}" sibTransId="{810CC9DF-99F2-46F2-890B-3979FE3BAC18}"/>
    <dgm:cxn modelId="{1B0528AD-7FCC-484D-B533-BB5A9CF3FC20}" type="presParOf" srcId="{6E5AF714-0A39-4DAE-8B17-06062A264419}" destId="{28304341-9162-4EC0-A568-B0D81B35A553}" srcOrd="0" destOrd="0" presId="urn:microsoft.com/office/officeart/2005/8/layout/vList2"/>
    <dgm:cxn modelId="{10BB2753-7A33-402F-9047-0797562A5719}" type="presParOf" srcId="{6E5AF714-0A39-4DAE-8B17-06062A264419}" destId="{ECA1621B-667D-4352-836E-727812B43EB5}" srcOrd="1" destOrd="0" presId="urn:microsoft.com/office/officeart/2005/8/layout/vList2"/>
    <dgm:cxn modelId="{74124D6E-D2EE-47A4-A781-77096F7FBA52}" type="presParOf" srcId="{6E5AF714-0A39-4DAE-8B17-06062A264419}" destId="{ABB1C4E4-7E05-4DBA-922C-A257336BFA4E}" srcOrd="2" destOrd="0" presId="urn:microsoft.com/office/officeart/2005/8/layout/vList2"/>
    <dgm:cxn modelId="{E1CEA321-4675-4F10-AC1B-45281A1D21DA}" type="presParOf" srcId="{6E5AF714-0A39-4DAE-8B17-06062A264419}" destId="{BF57519A-AF9B-49A0-9BD7-66172500B6B5}" srcOrd="3" destOrd="0" presId="urn:microsoft.com/office/officeart/2005/8/layout/vList2"/>
    <dgm:cxn modelId="{30CB7105-3AB7-4B4C-9E54-7B5EAFE8FBBA}" type="presParOf" srcId="{6E5AF714-0A39-4DAE-8B17-06062A264419}" destId="{8CA2902E-C22A-41B5-8696-523A4D674468}" srcOrd="4" destOrd="0" presId="urn:microsoft.com/office/officeart/2005/8/layout/vList2"/>
    <dgm:cxn modelId="{30809CDD-9A1A-4F39-A197-3B33E5423B65}" type="presParOf" srcId="{6E5AF714-0A39-4DAE-8B17-06062A264419}" destId="{F7258F8E-A3F6-4213-8B20-280FF3B2BB4A}" srcOrd="5" destOrd="0" presId="urn:microsoft.com/office/officeart/2005/8/layout/vList2"/>
    <dgm:cxn modelId="{FD702F74-73FB-4004-8FD8-6DF98932A34A}" type="presParOf" srcId="{6E5AF714-0A39-4DAE-8B17-06062A264419}" destId="{57A6DDE6-DD50-47AD-B81D-CBC58E7A9003}" srcOrd="6" destOrd="0" presId="urn:microsoft.com/office/officeart/2005/8/layout/vList2"/>
    <dgm:cxn modelId="{527800A6-D76C-4C1D-A824-576BBD62FF92}" type="presParOf" srcId="{6E5AF714-0A39-4DAE-8B17-06062A264419}" destId="{88A28613-10D3-4321-A719-3AE4617F1F8F}"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1626D76-572E-4588-B960-A384797DE06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B28A5D6-3018-4728-892E-365CC990379F}">
      <dgm:prSet/>
      <dgm:spPr/>
      <dgm:t>
        <a:bodyPr/>
        <a:lstStyle/>
        <a:p>
          <a:r>
            <a:rPr lang="en-US"/>
            <a:t>Harassment can be written, verbal, or other conduct, and does not require physical contact</a:t>
          </a:r>
        </a:p>
      </dgm:t>
    </dgm:pt>
    <dgm:pt modelId="{987EE7E7-3499-4787-B34D-724CADE405B3}" type="parTrans" cxnId="{4358B831-A5AC-4B76-A60A-E6471F47C9FF}">
      <dgm:prSet/>
      <dgm:spPr/>
      <dgm:t>
        <a:bodyPr/>
        <a:lstStyle/>
        <a:p>
          <a:endParaRPr lang="en-US"/>
        </a:p>
      </dgm:t>
    </dgm:pt>
    <dgm:pt modelId="{4A539555-22CF-4EE6-91EA-5CFAF6A873D8}" type="sibTrans" cxnId="{4358B831-A5AC-4B76-A60A-E6471F47C9FF}">
      <dgm:prSet/>
      <dgm:spPr/>
      <dgm:t>
        <a:bodyPr/>
        <a:lstStyle/>
        <a:p>
          <a:endParaRPr lang="en-US"/>
        </a:p>
      </dgm:t>
    </dgm:pt>
    <dgm:pt modelId="{735EDD8D-1CF2-4D0A-A533-7BCFC268AB4F}">
      <dgm:prSet/>
      <dgm:spPr/>
      <dgm:t>
        <a:bodyPr/>
        <a:lstStyle/>
        <a:p>
          <a:r>
            <a:rPr lang="en-US" dirty="0"/>
            <a:t>A housing provider cannot retaliate because someone asserted their fair housing rights or helped someone else assert their fair housing rights</a:t>
          </a:r>
        </a:p>
      </dgm:t>
    </dgm:pt>
    <dgm:pt modelId="{7EDDB79E-39AE-4531-92F0-0DB20C50FB1C}" type="parTrans" cxnId="{E4C9F29D-93E6-4FF1-9A09-E082F9313891}">
      <dgm:prSet/>
      <dgm:spPr/>
      <dgm:t>
        <a:bodyPr/>
        <a:lstStyle/>
        <a:p>
          <a:endParaRPr lang="en-US"/>
        </a:p>
      </dgm:t>
    </dgm:pt>
    <dgm:pt modelId="{EF2C9AF1-4FB9-452A-AA0E-9D2FF0CBC7F4}" type="sibTrans" cxnId="{E4C9F29D-93E6-4FF1-9A09-E082F9313891}">
      <dgm:prSet/>
      <dgm:spPr/>
      <dgm:t>
        <a:bodyPr/>
        <a:lstStyle/>
        <a:p>
          <a:endParaRPr lang="en-US"/>
        </a:p>
      </dgm:t>
    </dgm:pt>
    <dgm:pt modelId="{6AC106FF-17F8-43B6-A54F-FADA4A98FB46}" type="pres">
      <dgm:prSet presAssocID="{21626D76-572E-4588-B960-A384797DE064}" presName="hierChild1" presStyleCnt="0">
        <dgm:presLayoutVars>
          <dgm:chPref val="1"/>
          <dgm:dir/>
          <dgm:animOne val="branch"/>
          <dgm:animLvl val="lvl"/>
          <dgm:resizeHandles/>
        </dgm:presLayoutVars>
      </dgm:prSet>
      <dgm:spPr/>
    </dgm:pt>
    <dgm:pt modelId="{29D70DAD-7FBA-4DD3-8991-C1E5ABB60EBB}" type="pres">
      <dgm:prSet presAssocID="{0B28A5D6-3018-4728-892E-365CC990379F}" presName="hierRoot1" presStyleCnt="0"/>
      <dgm:spPr/>
    </dgm:pt>
    <dgm:pt modelId="{76BB2310-4804-4D64-9470-9FFCDB647FE3}" type="pres">
      <dgm:prSet presAssocID="{0B28A5D6-3018-4728-892E-365CC990379F}" presName="composite" presStyleCnt="0"/>
      <dgm:spPr/>
    </dgm:pt>
    <dgm:pt modelId="{1B85761D-5D02-4320-9D69-777847E58AB7}" type="pres">
      <dgm:prSet presAssocID="{0B28A5D6-3018-4728-892E-365CC990379F}" presName="background" presStyleLbl="node0" presStyleIdx="0" presStyleCnt="2"/>
      <dgm:spPr/>
    </dgm:pt>
    <dgm:pt modelId="{9BEE2E2D-8248-4F95-A1E7-F0414795771D}" type="pres">
      <dgm:prSet presAssocID="{0B28A5D6-3018-4728-892E-365CC990379F}" presName="text" presStyleLbl="fgAcc0" presStyleIdx="0" presStyleCnt="2">
        <dgm:presLayoutVars>
          <dgm:chPref val="3"/>
        </dgm:presLayoutVars>
      </dgm:prSet>
      <dgm:spPr/>
    </dgm:pt>
    <dgm:pt modelId="{21D71C92-4A1F-4106-9EBB-D37194A91645}" type="pres">
      <dgm:prSet presAssocID="{0B28A5D6-3018-4728-892E-365CC990379F}" presName="hierChild2" presStyleCnt="0"/>
      <dgm:spPr/>
    </dgm:pt>
    <dgm:pt modelId="{0E0BBFFA-0ADA-4F65-B7A5-0D94C2756B0D}" type="pres">
      <dgm:prSet presAssocID="{735EDD8D-1CF2-4D0A-A533-7BCFC268AB4F}" presName="hierRoot1" presStyleCnt="0"/>
      <dgm:spPr/>
    </dgm:pt>
    <dgm:pt modelId="{BDF64386-694E-4286-B28E-656ADC46F419}" type="pres">
      <dgm:prSet presAssocID="{735EDD8D-1CF2-4D0A-A533-7BCFC268AB4F}" presName="composite" presStyleCnt="0"/>
      <dgm:spPr/>
    </dgm:pt>
    <dgm:pt modelId="{4B2D4B27-CA11-4DF2-A1C1-771C2B4D801F}" type="pres">
      <dgm:prSet presAssocID="{735EDD8D-1CF2-4D0A-A533-7BCFC268AB4F}" presName="background" presStyleLbl="node0" presStyleIdx="1" presStyleCnt="2"/>
      <dgm:spPr/>
    </dgm:pt>
    <dgm:pt modelId="{7D33B3E6-343E-4631-B805-0138BCE4C38D}" type="pres">
      <dgm:prSet presAssocID="{735EDD8D-1CF2-4D0A-A533-7BCFC268AB4F}" presName="text" presStyleLbl="fgAcc0" presStyleIdx="1" presStyleCnt="2">
        <dgm:presLayoutVars>
          <dgm:chPref val="3"/>
        </dgm:presLayoutVars>
      </dgm:prSet>
      <dgm:spPr/>
    </dgm:pt>
    <dgm:pt modelId="{2C3A5801-7572-4FB9-BA45-7A169CF4AD2C}" type="pres">
      <dgm:prSet presAssocID="{735EDD8D-1CF2-4D0A-A533-7BCFC268AB4F}" presName="hierChild2" presStyleCnt="0"/>
      <dgm:spPr/>
    </dgm:pt>
  </dgm:ptLst>
  <dgm:cxnLst>
    <dgm:cxn modelId="{4358B831-A5AC-4B76-A60A-E6471F47C9FF}" srcId="{21626D76-572E-4588-B960-A384797DE064}" destId="{0B28A5D6-3018-4728-892E-365CC990379F}" srcOrd="0" destOrd="0" parTransId="{987EE7E7-3499-4787-B34D-724CADE405B3}" sibTransId="{4A539555-22CF-4EE6-91EA-5CFAF6A873D8}"/>
    <dgm:cxn modelId="{1167CC99-7CE1-4EE8-A519-0FBCACBAD40E}" type="presOf" srcId="{735EDD8D-1CF2-4D0A-A533-7BCFC268AB4F}" destId="{7D33B3E6-343E-4631-B805-0138BCE4C38D}" srcOrd="0" destOrd="0" presId="urn:microsoft.com/office/officeart/2005/8/layout/hierarchy1"/>
    <dgm:cxn modelId="{E4C9F29D-93E6-4FF1-9A09-E082F9313891}" srcId="{21626D76-572E-4588-B960-A384797DE064}" destId="{735EDD8D-1CF2-4D0A-A533-7BCFC268AB4F}" srcOrd="1" destOrd="0" parTransId="{7EDDB79E-39AE-4531-92F0-0DB20C50FB1C}" sibTransId="{EF2C9AF1-4FB9-452A-AA0E-9D2FF0CBC7F4}"/>
    <dgm:cxn modelId="{034E67E2-F1B3-4BD1-9C6F-FD9449899077}" type="presOf" srcId="{21626D76-572E-4588-B960-A384797DE064}" destId="{6AC106FF-17F8-43B6-A54F-FADA4A98FB46}" srcOrd="0" destOrd="0" presId="urn:microsoft.com/office/officeart/2005/8/layout/hierarchy1"/>
    <dgm:cxn modelId="{369677E7-754C-45B5-88D5-EF85D815EBF7}" type="presOf" srcId="{0B28A5D6-3018-4728-892E-365CC990379F}" destId="{9BEE2E2D-8248-4F95-A1E7-F0414795771D}" srcOrd="0" destOrd="0" presId="urn:microsoft.com/office/officeart/2005/8/layout/hierarchy1"/>
    <dgm:cxn modelId="{BBAD5928-F855-48C1-BAF9-B0923603F71D}" type="presParOf" srcId="{6AC106FF-17F8-43B6-A54F-FADA4A98FB46}" destId="{29D70DAD-7FBA-4DD3-8991-C1E5ABB60EBB}" srcOrd="0" destOrd="0" presId="urn:microsoft.com/office/officeart/2005/8/layout/hierarchy1"/>
    <dgm:cxn modelId="{CB44A8C7-9792-4FD4-B95E-7E7C7E880B46}" type="presParOf" srcId="{29D70DAD-7FBA-4DD3-8991-C1E5ABB60EBB}" destId="{76BB2310-4804-4D64-9470-9FFCDB647FE3}" srcOrd="0" destOrd="0" presId="urn:microsoft.com/office/officeart/2005/8/layout/hierarchy1"/>
    <dgm:cxn modelId="{B0E1A955-C4BC-4E81-880A-112EA7DAC66C}" type="presParOf" srcId="{76BB2310-4804-4D64-9470-9FFCDB647FE3}" destId="{1B85761D-5D02-4320-9D69-777847E58AB7}" srcOrd="0" destOrd="0" presId="urn:microsoft.com/office/officeart/2005/8/layout/hierarchy1"/>
    <dgm:cxn modelId="{B1137051-D541-403E-83F6-9BEBAE84F8A8}" type="presParOf" srcId="{76BB2310-4804-4D64-9470-9FFCDB647FE3}" destId="{9BEE2E2D-8248-4F95-A1E7-F0414795771D}" srcOrd="1" destOrd="0" presId="urn:microsoft.com/office/officeart/2005/8/layout/hierarchy1"/>
    <dgm:cxn modelId="{6A25C18C-3985-4829-8B3A-AE5AD8D5F969}" type="presParOf" srcId="{29D70DAD-7FBA-4DD3-8991-C1E5ABB60EBB}" destId="{21D71C92-4A1F-4106-9EBB-D37194A91645}" srcOrd="1" destOrd="0" presId="urn:microsoft.com/office/officeart/2005/8/layout/hierarchy1"/>
    <dgm:cxn modelId="{E2B0794F-9930-4D09-9450-8F6AD05AC158}" type="presParOf" srcId="{6AC106FF-17F8-43B6-A54F-FADA4A98FB46}" destId="{0E0BBFFA-0ADA-4F65-B7A5-0D94C2756B0D}" srcOrd="1" destOrd="0" presId="urn:microsoft.com/office/officeart/2005/8/layout/hierarchy1"/>
    <dgm:cxn modelId="{8CA291AC-A461-411F-9739-0F5FC1943F32}" type="presParOf" srcId="{0E0BBFFA-0ADA-4F65-B7A5-0D94C2756B0D}" destId="{BDF64386-694E-4286-B28E-656ADC46F419}" srcOrd="0" destOrd="0" presId="urn:microsoft.com/office/officeart/2005/8/layout/hierarchy1"/>
    <dgm:cxn modelId="{95D52E8F-18C5-46F7-BBC0-8708A16062A3}" type="presParOf" srcId="{BDF64386-694E-4286-B28E-656ADC46F419}" destId="{4B2D4B27-CA11-4DF2-A1C1-771C2B4D801F}" srcOrd="0" destOrd="0" presId="urn:microsoft.com/office/officeart/2005/8/layout/hierarchy1"/>
    <dgm:cxn modelId="{1D809382-4425-40B7-AD9D-7BB66623734E}" type="presParOf" srcId="{BDF64386-694E-4286-B28E-656ADC46F419}" destId="{7D33B3E6-343E-4631-B805-0138BCE4C38D}" srcOrd="1" destOrd="0" presId="urn:microsoft.com/office/officeart/2005/8/layout/hierarchy1"/>
    <dgm:cxn modelId="{289AFACF-FC06-4204-9ECD-3EE7728243CF}" type="presParOf" srcId="{0E0BBFFA-0ADA-4F65-B7A5-0D94C2756B0D}" destId="{2C3A5801-7572-4FB9-BA45-7A169CF4AD2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876661A-FAF9-42EC-A3FF-D58670C51C70}"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52A1E89F-157C-4802-B79A-0FBA1C4D21A6}">
      <dgm:prSet/>
      <dgm:spPr/>
      <dgm:t>
        <a:bodyPr/>
        <a:lstStyle/>
        <a:p>
          <a:r>
            <a:rPr lang="en-US" dirty="0"/>
            <a:t>Examples:</a:t>
          </a:r>
        </a:p>
      </dgm:t>
    </dgm:pt>
    <dgm:pt modelId="{5C67B8EA-FD88-4AD3-A141-2490BE51F25B}" type="parTrans" cxnId="{B8D91BC7-DD5E-4E79-B313-BF78994356C1}">
      <dgm:prSet/>
      <dgm:spPr/>
      <dgm:t>
        <a:bodyPr/>
        <a:lstStyle/>
        <a:p>
          <a:endParaRPr lang="en-US"/>
        </a:p>
      </dgm:t>
    </dgm:pt>
    <dgm:pt modelId="{0C46F7DB-F04D-403E-9CB1-1D9D7BFCDC0E}" type="sibTrans" cxnId="{B8D91BC7-DD5E-4E79-B313-BF78994356C1}">
      <dgm:prSet/>
      <dgm:spPr/>
      <dgm:t>
        <a:bodyPr/>
        <a:lstStyle/>
        <a:p>
          <a:endParaRPr lang="en-US"/>
        </a:p>
      </dgm:t>
    </dgm:pt>
    <dgm:pt modelId="{B495C501-2A5B-43CC-9818-66B479B29AB6}">
      <dgm:prSet/>
      <dgm:spPr/>
      <dgm:t>
        <a:bodyPr/>
        <a:lstStyle/>
        <a:p>
          <a:r>
            <a:rPr lang="en-US"/>
            <a:t>Use of lewd comments or gestures</a:t>
          </a:r>
        </a:p>
      </dgm:t>
    </dgm:pt>
    <dgm:pt modelId="{FED54BFE-B2B7-4DB2-A5B3-B45584C68757}" type="parTrans" cxnId="{A5C577A1-2EF0-44E3-842A-D6548B308B6B}">
      <dgm:prSet/>
      <dgm:spPr/>
      <dgm:t>
        <a:bodyPr/>
        <a:lstStyle/>
        <a:p>
          <a:endParaRPr lang="en-US"/>
        </a:p>
      </dgm:t>
    </dgm:pt>
    <dgm:pt modelId="{07F553EB-2468-43C0-89D8-67AD60F202CA}" type="sibTrans" cxnId="{A5C577A1-2EF0-44E3-842A-D6548B308B6B}">
      <dgm:prSet/>
      <dgm:spPr/>
      <dgm:t>
        <a:bodyPr/>
        <a:lstStyle/>
        <a:p>
          <a:endParaRPr lang="en-US"/>
        </a:p>
      </dgm:t>
    </dgm:pt>
    <dgm:pt modelId="{B14E0404-17DD-446E-B27D-F7A0292C611A}">
      <dgm:prSet/>
      <dgm:spPr/>
      <dgm:t>
        <a:bodyPr/>
        <a:lstStyle/>
        <a:p>
          <a:r>
            <a:rPr lang="en-US" dirty="0"/>
            <a:t>Exposure</a:t>
          </a:r>
        </a:p>
      </dgm:t>
    </dgm:pt>
    <dgm:pt modelId="{143901C4-EFD8-4130-A167-C5709A0229C7}" type="parTrans" cxnId="{D7CEDAC4-3759-4B25-9DFC-6D84EF1DC6BE}">
      <dgm:prSet/>
      <dgm:spPr/>
      <dgm:t>
        <a:bodyPr/>
        <a:lstStyle/>
        <a:p>
          <a:endParaRPr lang="en-US"/>
        </a:p>
      </dgm:t>
    </dgm:pt>
    <dgm:pt modelId="{E93996CA-5510-42A5-8E4B-C151859FD813}" type="sibTrans" cxnId="{D7CEDAC4-3759-4B25-9DFC-6D84EF1DC6BE}">
      <dgm:prSet/>
      <dgm:spPr/>
      <dgm:t>
        <a:bodyPr/>
        <a:lstStyle/>
        <a:p>
          <a:endParaRPr lang="en-US"/>
        </a:p>
      </dgm:t>
    </dgm:pt>
    <dgm:pt modelId="{149595DB-6D56-4C99-ABA0-F4B59D615A35}">
      <dgm:prSet/>
      <dgm:spPr/>
      <dgm:t>
        <a:bodyPr/>
        <a:lstStyle/>
        <a:p>
          <a:r>
            <a:rPr lang="en-US" dirty="0"/>
            <a:t>Use of gender-related derogatory comments</a:t>
          </a:r>
        </a:p>
      </dgm:t>
    </dgm:pt>
    <dgm:pt modelId="{0A4C3DA6-BDE0-48D8-B2BA-3A38A06A7A61}" type="parTrans" cxnId="{9FE94B51-0AF6-47A6-A55E-8D44AC9AF8E9}">
      <dgm:prSet/>
      <dgm:spPr/>
      <dgm:t>
        <a:bodyPr/>
        <a:lstStyle/>
        <a:p>
          <a:endParaRPr lang="en-US"/>
        </a:p>
      </dgm:t>
    </dgm:pt>
    <dgm:pt modelId="{E6B37314-3D95-424E-9D6D-80776D71AAB7}" type="sibTrans" cxnId="{9FE94B51-0AF6-47A6-A55E-8D44AC9AF8E9}">
      <dgm:prSet/>
      <dgm:spPr/>
      <dgm:t>
        <a:bodyPr/>
        <a:lstStyle/>
        <a:p>
          <a:endParaRPr lang="en-US"/>
        </a:p>
      </dgm:t>
    </dgm:pt>
    <dgm:pt modelId="{4B9D2B4D-1829-4FB8-9F16-768BAF0C1DFE}">
      <dgm:prSet/>
      <dgm:spPr/>
      <dgm:t>
        <a:bodyPr/>
        <a:lstStyle/>
        <a:p>
          <a:r>
            <a:rPr lang="en-US" dirty="0"/>
            <a:t>Displays of lewd photos or pictures</a:t>
          </a:r>
        </a:p>
      </dgm:t>
    </dgm:pt>
    <dgm:pt modelId="{A5616512-287C-49D7-838C-2B1E2CE99731}" type="parTrans" cxnId="{33E7C190-6AFF-4726-B38E-84C5FD8852B3}">
      <dgm:prSet/>
      <dgm:spPr/>
      <dgm:t>
        <a:bodyPr/>
        <a:lstStyle/>
        <a:p>
          <a:endParaRPr lang="en-US"/>
        </a:p>
      </dgm:t>
    </dgm:pt>
    <dgm:pt modelId="{382C7653-EFE8-48CB-9724-88EA8BBCE81E}" type="sibTrans" cxnId="{33E7C190-6AFF-4726-B38E-84C5FD8852B3}">
      <dgm:prSet/>
      <dgm:spPr/>
      <dgm:t>
        <a:bodyPr/>
        <a:lstStyle/>
        <a:p>
          <a:endParaRPr lang="en-US"/>
        </a:p>
      </dgm:t>
    </dgm:pt>
    <dgm:pt modelId="{1898253B-8BCE-4C29-94BE-724EE3889AF8}">
      <dgm:prSet/>
      <dgm:spPr/>
      <dgm:t>
        <a:bodyPr/>
        <a:lstStyle/>
        <a:p>
          <a:r>
            <a:rPr lang="en-US"/>
            <a:t>Asking about sex life or relationships</a:t>
          </a:r>
        </a:p>
      </dgm:t>
    </dgm:pt>
    <dgm:pt modelId="{24F2788F-F047-4A19-B0B1-8B1B35DEAFE9}" type="parTrans" cxnId="{00645E31-84DD-437F-8239-04DD2FC40335}">
      <dgm:prSet/>
      <dgm:spPr/>
      <dgm:t>
        <a:bodyPr/>
        <a:lstStyle/>
        <a:p>
          <a:endParaRPr lang="en-US"/>
        </a:p>
      </dgm:t>
    </dgm:pt>
    <dgm:pt modelId="{318AF045-24CB-4648-BCC7-792E4493CBC1}" type="sibTrans" cxnId="{00645E31-84DD-437F-8239-04DD2FC40335}">
      <dgm:prSet/>
      <dgm:spPr/>
      <dgm:t>
        <a:bodyPr/>
        <a:lstStyle/>
        <a:p>
          <a:endParaRPr lang="en-US"/>
        </a:p>
      </dgm:t>
    </dgm:pt>
    <dgm:pt modelId="{48C66254-8A98-44AD-98F4-4434069128D1}">
      <dgm:prSet/>
      <dgm:spPr/>
      <dgm:t>
        <a:bodyPr/>
        <a:lstStyle/>
        <a:p>
          <a:r>
            <a:rPr lang="en-US"/>
            <a:t>Use of racial and ethnic slurs</a:t>
          </a:r>
        </a:p>
      </dgm:t>
    </dgm:pt>
    <dgm:pt modelId="{AB1EC8F3-9B27-4F15-9AD3-88D5DB0C4D13}" type="parTrans" cxnId="{8268AA6F-2A67-4419-B34C-1F08898EB3B4}">
      <dgm:prSet/>
      <dgm:spPr/>
      <dgm:t>
        <a:bodyPr/>
        <a:lstStyle/>
        <a:p>
          <a:endParaRPr lang="en-US"/>
        </a:p>
      </dgm:t>
    </dgm:pt>
    <dgm:pt modelId="{40B01B54-EF7F-4A01-9EC1-987D2F00A12E}" type="sibTrans" cxnId="{8268AA6F-2A67-4419-B34C-1F08898EB3B4}">
      <dgm:prSet/>
      <dgm:spPr/>
      <dgm:t>
        <a:bodyPr/>
        <a:lstStyle/>
        <a:p>
          <a:endParaRPr lang="en-US"/>
        </a:p>
      </dgm:t>
    </dgm:pt>
    <dgm:pt modelId="{EC043783-4ED4-467C-BB4D-9FC827B35F03}">
      <dgm:prSet/>
      <dgm:spPr/>
      <dgm:t>
        <a:bodyPr/>
        <a:lstStyle/>
        <a:p>
          <a:r>
            <a:rPr lang="en-US"/>
            <a:t>Derogatory comments about disability</a:t>
          </a:r>
        </a:p>
      </dgm:t>
    </dgm:pt>
    <dgm:pt modelId="{C31878EA-40E8-49F5-ABD3-521EE85F305C}" type="parTrans" cxnId="{A6D29BCA-ECFA-4CF4-891F-A0D420FF5417}">
      <dgm:prSet/>
      <dgm:spPr/>
      <dgm:t>
        <a:bodyPr/>
        <a:lstStyle/>
        <a:p>
          <a:endParaRPr lang="en-US"/>
        </a:p>
      </dgm:t>
    </dgm:pt>
    <dgm:pt modelId="{66C27E2A-B7F3-4992-B3A5-8E0E589DB03E}" type="sibTrans" cxnId="{A6D29BCA-ECFA-4CF4-891F-A0D420FF5417}">
      <dgm:prSet/>
      <dgm:spPr/>
      <dgm:t>
        <a:bodyPr/>
        <a:lstStyle/>
        <a:p>
          <a:endParaRPr lang="en-US"/>
        </a:p>
      </dgm:t>
    </dgm:pt>
    <dgm:pt modelId="{1D5FEDDC-095B-4BDD-8600-63C15B3FC020}" type="pres">
      <dgm:prSet presAssocID="{2876661A-FAF9-42EC-A3FF-D58670C51C70}" presName="diagram" presStyleCnt="0">
        <dgm:presLayoutVars>
          <dgm:dir/>
          <dgm:resizeHandles val="exact"/>
        </dgm:presLayoutVars>
      </dgm:prSet>
      <dgm:spPr/>
    </dgm:pt>
    <dgm:pt modelId="{70EE1E17-E0A5-4975-B7EB-6393F848E519}" type="pres">
      <dgm:prSet presAssocID="{52A1E89F-157C-4802-B79A-0FBA1C4D21A6}" presName="node" presStyleLbl="node1" presStyleIdx="0" presStyleCnt="1">
        <dgm:presLayoutVars>
          <dgm:bulletEnabled val="1"/>
        </dgm:presLayoutVars>
      </dgm:prSet>
      <dgm:spPr/>
    </dgm:pt>
  </dgm:ptLst>
  <dgm:cxnLst>
    <dgm:cxn modelId="{30EF1631-0A80-460B-A35B-E82A6BA15119}" type="presOf" srcId="{2876661A-FAF9-42EC-A3FF-D58670C51C70}" destId="{1D5FEDDC-095B-4BDD-8600-63C15B3FC020}" srcOrd="0" destOrd="0" presId="urn:microsoft.com/office/officeart/2005/8/layout/default"/>
    <dgm:cxn modelId="{00645E31-84DD-437F-8239-04DD2FC40335}" srcId="{52A1E89F-157C-4802-B79A-0FBA1C4D21A6}" destId="{1898253B-8BCE-4C29-94BE-724EE3889AF8}" srcOrd="4" destOrd="0" parTransId="{24F2788F-F047-4A19-B0B1-8B1B35DEAFE9}" sibTransId="{318AF045-24CB-4648-BCC7-792E4493CBC1}"/>
    <dgm:cxn modelId="{575CEE31-77FA-4B9E-A1E6-98268AC82041}" type="presOf" srcId="{1898253B-8BCE-4C29-94BE-724EE3889AF8}" destId="{70EE1E17-E0A5-4975-B7EB-6393F848E519}" srcOrd="0" destOrd="5" presId="urn:microsoft.com/office/officeart/2005/8/layout/default"/>
    <dgm:cxn modelId="{7A419E60-81D1-4893-8976-E92E9D2ECF03}" type="presOf" srcId="{149595DB-6D56-4C99-ABA0-F4B59D615A35}" destId="{70EE1E17-E0A5-4975-B7EB-6393F848E519}" srcOrd="0" destOrd="3" presId="urn:microsoft.com/office/officeart/2005/8/layout/default"/>
    <dgm:cxn modelId="{8268AA6F-2A67-4419-B34C-1F08898EB3B4}" srcId="{52A1E89F-157C-4802-B79A-0FBA1C4D21A6}" destId="{48C66254-8A98-44AD-98F4-4434069128D1}" srcOrd="5" destOrd="0" parTransId="{AB1EC8F3-9B27-4F15-9AD3-88D5DB0C4D13}" sibTransId="{40B01B54-EF7F-4A01-9EC1-987D2F00A12E}"/>
    <dgm:cxn modelId="{9FE94B51-0AF6-47A6-A55E-8D44AC9AF8E9}" srcId="{52A1E89F-157C-4802-B79A-0FBA1C4D21A6}" destId="{149595DB-6D56-4C99-ABA0-F4B59D615A35}" srcOrd="2" destOrd="0" parTransId="{0A4C3DA6-BDE0-48D8-B2BA-3A38A06A7A61}" sibTransId="{E6B37314-3D95-424E-9D6D-80776D71AAB7}"/>
    <dgm:cxn modelId="{16831353-10C9-45FB-AFA0-79A4D3C59AC3}" type="presOf" srcId="{EC043783-4ED4-467C-BB4D-9FC827B35F03}" destId="{70EE1E17-E0A5-4975-B7EB-6393F848E519}" srcOrd="0" destOrd="7" presId="urn:microsoft.com/office/officeart/2005/8/layout/default"/>
    <dgm:cxn modelId="{A7A45E56-3C0E-473D-8EF2-5E7A46108005}" type="presOf" srcId="{48C66254-8A98-44AD-98F4-4434069128D1}" destId="{70EE1E17-E0A5-4975-B7EB-6393F848E519}" srcOrd="0" destOrd="6" presId="urn:microsoft.com/office/officeart/2005/8/layout/default"/>
    <dgm:cxn modelId="{33E7C190-6AFF-4726-B38E-84C5FD8852B3}" srcId="{52A1E89F-157C-4802-B79A-0FBA1C4D21A6}" destId="{4B9D2B4D-1829-4FB8-9F16-768BAF0C1DFE}" srcOrd="3" destOrd="0" parTransId="{A5616512-287C-49D7-838C-2B1E2CE99731}" sibTransId="{382C7653-EFE8-48CB-9724-88EA8BBCE81E}"/>
    <dgm:cxn modelId="{A5C577A1-2EF0-44E3-842A-D6548B308B6B}" srcId="{52A1E89F-157C-4802-B79A-0FBA1C4D21A6}" destId="{B495C501-2A5B-43CC-9818-66B479B29AB6}" srcOrd="0" destOrd="0" parTransId="{FED54BFE-B2B7-4DB2-A5B3-B45584C68757}" sibTransId="{07F553EB-2468-43C0-89D8-67AD60F202CA}"/>
    <dgm:cxn modelId="{A96266AF-05B0-4980-BFE2-6EB68B55BC40}" type="presOf" srcId="{52A1E89F-157C-4802-B79A-0FBA1C4D21A6}" destId="{70EE1E17-E0A5-4975-B7EB-6393F848E519}" srcOrd="0" destOrd="0" presId="urn:microsoft.com/office/officeart/2005/8/layout/default"/>
    <dgm:cxn modelId="{474040B0-95FA-4294-985A-AA29E3EFA1F0}" type="presOf" srcId="{B14E0404-17DD-446E-B27D-F7A0292C611A}" destId="{70EE1E17-E0A5-4975-B7EB-6393F848E519}" srcOrd="0" destOrd="2" presId="urn:microsoft.com/office/officeart/2005/8/layout/default"/>
    <dgm:cxn modelId="{D7CEDAC4-3759-4B25-9DFC-6D84EF1DC6BE}" srcId="{52A1E89F-157C-4802-B79A-0FBA1C4D21A6}" destId="{B14E0404-17DD-446E-B27D-F7A0292C611A}" srcOrd="1" destOrd="0" parTransId="{143901C4-EFD8-4130-A167-C5709A0229C7}" sibTransId="{E93996CA-5510-42A5-8E4B-C151859FD813}"/>
    <dgm:cxn modelId="{B8D91BC7-DD5E-4E79-B313-BF78994356C1}" srcId="{2876661A-FAF9-42EC-A3FF-D58670C51C70}" destId="{52A1E89F-157C-4802-B79A-0FBA1C4D21A6}" srcOrd="0" destOrd="0" parTransId="{5C67B8EA-FD88-4AD3-A141-2490BE51F25B}" sibTransId="{0C46F7DB-F04D-403E-9CB1-1D9D7BFCDC0E}"/>
    <dgm:cxn modelId="{A6D29BCA-ECFA-4CF4-891F-A0D420FF5417}" srcId="{52A1E89F-157C-4802-B79A-0FBA1C4D21A6}" destId="{EC043783-4ED4-467C-BB4D-9FC827B35F03}" srcOrd="6" destOrd="0" parTransId="{C31878EA-40E8-49F5-ABD3-521EE85F305C}" sibTransId="{66C27E2A-B7F3-4992-B3A5-8E0E589DB03E}"/>
    <dgm:cxn modelId="{263EA2D9-CA25-494B-9600-525F6332FAC3}" type="presOf" srcId="{B495C501-2A5B-43CC-9818-66B479B29AB6}" destId="{70EE1E17-E0A5-4975-B7EB-6393F848E519}" srcOrd="0" destOrd="1" presId="urn:microsoft.com/office/officeart/2005/8/layout/default"/>
    <dgm:cxn modelId="{0D558DFA-802B-42D4-BA57-8A23C67A0B60}" type="presOf" srcId="{4B9D2B4D-1829-4FB8-9F16-768BAF0C1DFE}" destId="{70EE1E17-E0A5-4975-B7EB-6393F848E519}" srcOrd="0" destOrd="4" presId="urn:microsoft.com/office/officeart/2005/8/layout/default"/>
    <dgm:cxn modelId="{E5821C63-157F-45ED-A9CA-9A54284431C3}" type="presParOf" srcId="{1D5FEDDC-095B-4BDD-8600-63C15B3FC020}" destId="{70EE1E17-E0A5-4975-B7EB-6393F848E519}"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D1A6D-1FBE-4734-98B6-33F5A8F98FED}">
      <dsp:nvSpPr>
        <dsp:cNvPr id="0" name=""/>
        <dsp:cNvSpPr/>
      </dsp:nvSpPr>
      <dsp:spPr>
        <a:xfrm>
          <a:off x="1290997" y="491"/>
          <a:ext cx="5163989" cy="6384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196" tIns="162172" rIns="100196" bIns="162172" numCol="1" spcCol="1270" anchor="ctr" anchorCtr="0">
          <a:noAutofit/>
        </a:bodyPr>
        <a:lstStyle/>
        <a:p>
          <a:pPr marL="0" lvl="0" indent="0" algn="l" defTabSz="711200">
            <a:lnSpc>
              <a:spcPct val="90000"/>
            </a:lnSpc>
            <a:spcBef>
              <a:spcPct val="0"/>
            </a:spcBef>
            <a:spcAft>
              <a:spcPct val="35000"/>
            </a:spcAft>
            <a:buNone/>
          </a:pPr>
          <a:r>
            <a:rPr lang="en-US" sz="1600" kern="1200" dirty="0"/>
            <a:t>Investigate complaints of discrimination</a:t>
          </a:r>
        </a:p>
      </dsp:txBody>
      <dsp:txXfrm>
        <a:off x="1290997" y="491"/>
        <a:ext cx="5163989" cy="638472"/>
      </dsp:txXfrm>
    </dsp:sp>
    <dsp:sp modelId="{5DBC31EA-7887-424E-9879-87E44A1EC82B}">
      <dsp:nvSpPr>
        <dsp:cNvPr id="0" name=""/>
        <dsp:cNvSpPr/>
      </dsp:nvSpPr>
      <dsp:spPr>
        <a:xfrm>
          <a:off x="0" y="491"/>
          <a:ext cx="1290997" cy="638472"/>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315" tIns="63067" rIns="68315" bIns="63067" numCol="1" spcCol="1270" anchor="ctr" anchorCtr="0">
          <a:noAutofit/>
        </a:bodyPr>
        <a:lstStyle/>
        <a:p>
          <a:pPr marL="0" lvl="0" indent="0" algn="ctr" defTabSz="711200">
            <a:lnSpc>
              <a:spcPct val="90000"/>
            </a:lnSpc>
            <a:spcBef>
              <a:spcPct val="0"/>
            </a:spcBef>
            <a:spcAft>
              <a:spcPct val="35000"/>
            </a:spcAft>
            <a:buNone/>
          </a:pPr>
          <a:r>
            <a:rPr lang="en-US" sz="1600" kern="1200" dirty="0"/>
            <a:t>Investigations</a:t>
          </a:r>
        </a:p>
      </dsp:txBody>
      <dsp:txXfrm>
        <a:off x="0" y="491"/>
        <a:ext cx="1290997" cy="638472"/>
      </dsp:txXfrm>
    </dsp:sp>
    <dsp:sp modelId="{670C6E67-BBBF-4EF2-8ABC-B2039F06095E}">
      <dsp:nvSpPr>
        <dsp:cNvPr id="0" name=""/>
        <dsp:cNvSpPr/>
      </dsp:nvSpPr>
      <dsp:spPr>
        <a:xfrm>
          <a:off x="1290997" y="677272"/>
          <a:ext cx="5163989" cy="6384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196" tIns="162172" rIns="100196" bIns="162172" numCol="1" spcCol="1270" anchor="ctr" anchorCtr="0">
          <a:noAutofit/>
        </a:bodyPr>
        <a:lstStyle/>
        <a:p>
          <a:pPr marL="0" lvl="0" indent="0" algn="l" defTabSz="711200">
            <a:lnSpc>
              <a:spcPct val="90000"/>
            </a:lnSpc>
            <a:spcBef>
              <a:spcPct val="0"/>
            </a:spcBef>
            <a:spcAft>
              <a:spcPct val="35000"/>
            </a:spcAft>
            <a:buNone/>
          </a:pPr>
          <a:r>
            <a:rPr lang="en-US" sz="1600" kern="1200" dirty="0"/>
            <a:t>Conduct undercover testing</a:t>
          </a:r>
        </a:p>
      </dsp:txBody>
      <dsp:txXfrm>
        <a:off x="1290997" y="677272"/>
        <a:ext cx="5163989" cy="638472"/>
      </dsp:txXfrm>
    </dsp:sp>
    <dsp:sp modelId="{200550B3-2558-4366-8B30-E3BE8757BB52}">
      <dsp:nvSpPr>
        <dsp:cNvPr id="0" name=""/>
        <dsp:cNvSpPr/>
      </dsp:nvSpPr>
      <dsp:spPr>
        <a:xfrm>
          <a:off x="0" y="677272"/>
          <a:ext cx="1290997" cy="638472"/>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315" tIns="63067" rIns="68315" bIns="63067" numCol="1" spcCol="1270" anchor="ctr" anchorCtr="0">
          <a:noAutofit/>
        </a:bodyPr>
        <a:lstStyle/>
        <a:p>
          <a:pPr marL="0" lvl="0" indent="0" algn="ctr" defTabSz="711200">
            <a:lnSpc>
              <a:spcPct val="90000"/>
            </a:lnSpc>
            <a:spcBef>
              <a:spcPct val="0"/>
            </a:spcBef>
            <a:spcAft>
              <a:spcPct val="35000"/>
            </a:spcAft>
            <a:buNone/>
          </a:pPr>
          <a:r>
            <a:rPr lang="en-US" sz="1600" kern="1200" dirty="0"/>
            <a:t>Testing</a:t>
          </a:r>
        </a:p>
      </dsp:txBody>
      <dsp:txXfrm>
        <a:off x="0" y="677272"/>
        <a:ext cx="1290997" cy="638472"/>
      </dsp:txXfrm>
    </dsp:sp>
    <dsp:sp modelId="{F6FF4F6E-2D95-4C0C-AE32-2E1156EB78C1}">
      <dsp:nvSpPr>
        <dsp:cNvPr id="0" name=""/>
        <dsp:cNvSpPr/>
      </dsp:nvSpPr>
      <dsp:spPr>
        <a:xfrm>
          <a:off x="1290997" y="1354053"/>
          <a:ext cx="5163989" cy="6384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196" tIns="162172" rIns="100196" bIns="162172" numCol="1" spcCol="1270" anchor="ctr" anchorCtr="0">
          <a:noAutofit/>
        </a:bodyPr>
        <a:lstStyle/>
        <a:p>
          <a:pPr marL="0" lvl="0" indent="0" algn="l" defTabSz="711200">
            <a:lnSpc>
              <a:spcPct val="90000"/>
            </a:lnSpc>
            <a:spcBef>
              <a:spcPct val="0"/>
            </a:spcBef>
            <a:spcAft>
              <a:spcPct val="35000"/>
            </a:spcAft>
            <a:buNone/>
          </a:pPr>
          <a:r>
            <a:rPr lang="en-US" sz="1600" kern="1200" dirty="0"/>
            <a:t>Provide counseling and advocacy to individuals whose housing rights are being violated</a:t>
          </a:r>
        </a:p>
      </dsp:txBody>
      <dsp:txXfrm>
        <a:off x="1290997" y="1354053"/>
        <a:ext cx="5163989" cy="638472"/>
      </dsp:txXfrm>
    </dsp:sp>
    <dsp:sp modelId="{8649C251-5331-45F8-A5DE-C7B25F747C60}">
      <dsp:nvSpPr>
        <dsp:cNvPr id="0" name=""/>
        <dsp:cNvSpPr/>
      </dsp:nvSpPr>
      <dsp:spPr>
        <a:xfrm>
          <a:off x="0" y="1354053"/>
          <a:ext cx="1290997" cy="638472"/>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315" tIns="63067" rIns="68315" bIns="63067" numCol="1" spcCol="1270" anchor="ctr" anchorCtr="0">
          <a:noAutofit/>
        </a:bodyPr>
        <a:lstStyle/>
        <a:p>
          <a:pPr marL="0" lvl="0" indent="0" algn="ctr" defTabSz="711200">
            <a:lnSpc>
              <a:spcPct val="90000"/>
            </a:lnSpc>
            <a:spcBef>
              <a:spcPct val="0"/>
            </a:spcBef>
            <a:spcAft>
              <a:spcPct val="35000"/>
            </a:spcAft>
            <a:buNone/>
          </a:pPr>
          <a:r>
            <a:rPr lang="en-US" sz="1600" kern="1200" dirty="0"/>
            <a:t>Counseling &amp; Advocacy</a:t>
          </a:r>
        </a:p>
      </dsp:txBody>
      <dsp:txXfrm>
        <a:off x="0" y="1354053"/>
        <a:ext cx="1290997" cy="638472"/>
      </dsp:txXfrm>
    </dsp:sp>
    <dsp:sp modelId="{7D7B8677-B804-4A91-AFB1-AFE017D59339}">
      <dsp:nvSpPr>
        <dsp:cNvPr id="0" name=""/>
        <dsp:cNvSpPr/>
      </dsp:nvSpPr>
      <dsp:spPr>
        <a:xfrm>
          <a:off x="1290997" y="2030834"/>
          <a:ext cx="5163989" cy="6384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196" tIns="162172" rIns="100196" bIns="162172" numCol="1" spcCol="1270" anchor="ctr" anchorCtr="0">
          <a:noAutofit/>
        </a:bodyPr>
        <a:lstStyle/>
        <a:p>
          <a:pPr marL="0" lvl="0" indent="0" algn="l" defTabSz="711200">
            <a:lnSpc>
              <a:spcPct val="90000"/>
            </a:lnSpc>
            <a:spcBef>
              <a:spcPct val="0"/>
            </a:spcBef>
            <a:spcAft>
              <a:spcPct val="35000"/>
            </a:spcAft>
            <a:buNone/>
          </a:pPr>
          <a:r>
            <a:rPr lang="en-US" sz="1600" kern="1200" dirty="0"/>
            <a:t>Provide legal representation to victims</a:t>
          </a:r>
        </a:p>
      </dsp:txBody>
      <dsp:txXfrm>
        <a:off x="1290997" y="2030834"/>
        <a:ext cx="5163989" cy="638472"/>
      </dsp:txXfrm>
    </dsp:sp>
    <dsp:sp modelId="{999DF1A2-7FF1-4DE6-A139-EAA8DD4221DF}">
      <dsp:nvSpPr>
        <dsp:cNvPr id="0" name=""/>
        <dsp:cNvSpPr/>
      </dsp:nvSpPr>
      <dsp:spPr>
        <a:xfrm>
          <a:off x="0" y="2030834"/>
          <a:ext cx="1290997" cy="638472"/>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315" tIns="63067" rIns="68315" bIns="63067" numCol="1" spcCol="1270" anchor="ctr" anchorCtr="0">
          <a:noAutofit/>
        </a:bodyPr>
        <a:lstStyle/>
        <a:p>
          <a:pPr marL="0" lvl="0" indent="0" algn="ctr" defTabSz="711200">
            <a:lnSpc>
              <a:spcPct val="90000"/>
            </a:lnSpc>
            <a:spcBef>
              <a:spcPct val="0"/>
            </a:spcBef>
            <a:spcAft>
              <a:spcPct val="35000"/>
            </a:spcAft>
            <a:buNone/>
          </a:pPr>
          <a:r>
            <a:rPr lang="en-US" sz="1600" kern="1200" dirty="0"/>
            <a:t>Legal</a:t>
          </a:r>
        </a:p>
      </dsp:txBody>
      <dsp:txXfrm>
        <a:off x="0" y="2030834"/>
        <a:ext cx="1290997" cy="638472"/>
      </dsp:txXfrm>
    </dsp:sp>
    <dsp:sp modelId="{42B62F95-C9A5-46AB-B667-C29AC0A6FD9C}">
      <dsp:nvSpPr>
        <dsp:cNvPr id="0" name=""/>
        <dsp:cNvSpPr/>
      </dsp:nvSpPr>
      <dsp:spPr>
        <a:xfrm>
          <a:off x="1290997" y="2707615"/>
          <a:ext cx="5163989" cy="6384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196" tIns="162172" rIns="100196" bIns="162172" numCol="1" spcCol="1270" anchor="ctr" anchorCtr="0">
          <a:noAutofit/>
        </a:bodyPr>
        <a:lstStyle/>
        <a:p>
          <a:pPr marL="0" lvl="0" indent="0" algn="l" defTabSz="711200">
            <a:lnSpc>
              <a:spcPct val="90000"/>
            </a:lnSpc>
            <a:spcBef>
              <a:spcPct val="0"/>
            </a:spcBef>
            <a:spcAft>
              <a:spcPct val="35000"/>
            </a:spcAft>
            <a:buNone/>
          </a:pPr>
          <a:r>
            <a:rPr lang="en-US" sz="1600" kern="1200" dirty="0"/>
            <a:t>Conduct education and outreach on fair housing rights and responsibilities</a:t>
          </a:r>
        </a:p>
      </dsp:txBody>
      <dsp:txXfrm>
        <a:off x="1290997" y="2707615"/>
        <a:ext cx="5163989" cy="638472"/>
      </dsp:txXfrm>
    </dsp:sp>
    <dsp:sp modelId="{073CA7C4-1B2E-478D-8D66-EE343406E4A7}">
      <dsp:nvSpPr>
        <dsp:cNvPr id="0" name=""/>
        <dsp:cNvSpPr/>
      </dsp:nvSpPr>
      <dsp:spPr>
        <a:xfrm>
          <a:off x="0" y="2707615"/>
          <a:ext cx="1290997" cy="638472"/>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315" tIns="63067" rIns="68315" bIns="63067" numCol="1" spcCol="1270" anchor="ctr" anchorCtr="0">
          <a:noAutofit/>
        </a:bodyPr>
        <a:lstStyle/>
        <a:p>
          <a:pPr marL="0" lvl="0" indent="0" algn="ctr" defTabSz="711200">
            <a:lnSpc>
              <a:spcPct val="90000"/>
            </a:lnSpc>
            <a:spcBef>
              <a:spcPct val="0"/>
            </a:spcBef>
            <a:spcAft>
              <a:spcPct val="35000"/>
            </a:spcAft>
            <a:buNone/>
          </a:pPr>
          <a:r>
            <a:rPr lang="en-US" sz="1600" kern="1200" dirty="0"/>
            <a:t>Outreach</a:t>
          </a:r>
        </a:p>
      </dsp:txBody>
      <dsp:txXfrm>
        <a:off x="0" y="2707615"/>
        <a:ext cx="1290997" cy="638472"/>
      </dsp:txXfrm>
    </dsp:sp>
    <dsp:sp modelId="{4D0C91E0-DFB9-4147-8DBC-89F87E173681}">
      <dsp:nvSpPr>
        <dsp:cNvPr id="0" name=""/>
        <dsp:cNvSpPr/>
      </dsp:nvSpPr>
      <dsp:spPr>
        <a:xfrm>
          <a:off x="1290997" y="3384396"/>
          <a:ext cx="5163989" cy="6384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196" tIns="162172" rIns="100196" bIns="162172" numCol="1" spcCol="1270" anchor="ctr" anchorCtr="0">
          <a:noAutofit/>
        </a:bodyPr>
        <a:lstStyle/>
        <a:p>
          <a:pPr marL="0" lvl="0" indent="0" algn="l" defTabSz="711200">
            <a:lnSpc>
              <a:spcPct val="90000"/>
            </a:lnSpc>
            <a:spcBef>
              <a:spcPct val="0"/>
            </a:spcBef>
            <a:spcAft>
              <a:spcPct val="35000"/>
            </a:spcAft>
            <a:buNone/>
          </a:pPr>
          <a:r>
            <a:rPr lang="en-US" sz="1600" kern="1200"/>
            <a:t>Conduct research and engage in advocacy to increase housing opportunity</a:t>
          </a:r>
        </a:p>
      </dsp:txBody>
      <dsp:txXfrm>
        <a:off x="1290997" y="3384396"/>
        <a:ext cx="5163989" cy="638472"/>
      </dsp:txXfrm>
    </dsp:sp>
    <dsp:sp modelId="{4BC64388-6684-45DD-9209-4C0C6F2DB5D9}">
      <dsp:nvSpPr>
        <dsp:cNvPr id="0" name=""/>
        <dsp:cNvSpPr/>
      </dsp:nvSpPr>
      <dsp:spPr>
        <a:xfrm>
          <a:off x="0" y="3384396"/>
          <a:ext cx="1290997" cy="638472"/>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315" tIns="63067" rIns="68315" bIns="63067" numCol="1" spcCol="1270" anchor="ctr" anchorCtr="0">
          <a:noAutofit/>
        </a:bodyPr>
        <a:lstStyle/>
        <a:p>
          <a:pPr marL="0" lvl="0" indent="0" algn="ctr" defTabSz="711200">
            <a:lnSpc>
              <a:spcPct val="90000"/>
            </a:lnSpc>
            <a:spcBef>
              <a:spcPct val="0"/>
            </a:spcBef>
            <a:spcAft>
              <a:spcPct val="35000"/>
            </a:spcAft>
            <a:buNone/>
          </a:pPr>
          <a:r>
            <a:rPr lang="en-US" sz="1600" kern="1200" dirty="0"/>
            <a:t>Policy</a:t>
          </a:r>
        </a:p>
      </dsp:txBody>
      <dsp:txXfrm>
        <a:off x="0" y="3384396"/>
        <a:ext cx="1290997" cy="6384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D248C-90EF-4793-B034-8B9724193224}">
      <dsp:nvSpPr>
        <dsp:cNvPr id="0" name=""/>
        <dsp:cNvSpPr/>
      </dsp:nvSpPr>
      <dsp:spPr>
        <a:xfrm>
          <a:off x="0" y="585253"/>
          <a:ext cx="6515947" cy="302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DBFEA7-21E6-437B-9B3E-0E4D03EB793D}">
      <dsp:nvSpPr>
        <dsp:cNvPr id="0" name=""/>
        <dsp:cNvSpPr/>
      </dsp:nvSpPr>
      <dsp:spPr>
        <a:xfrm>
          <a:off x="325797" y="19854"/>
          <a:ext cx="5388603" cy="74251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401" tIns="0" rIns="172401" bIns="0" numCol="1" spcCol="1270" anchor="ctr" anchorCtr="0">
          <a:noAutofit/>
        </a:bodyPr>
        <a:lstStyle/>
        <a:p>
          <a:pPr marL="0" lvl="0" indent="0" algn="l" defTabSz="1066800">
            <a:lnSpc>
              <a:spcPct val="90000"/>
            </a:lnSpc>
            <a:spcBef>
              <a:spcPct val="0"/>
            </a:spcBef>
            <a:spcAft>
              <a:spcPct val="35000"/>
            </a:spcAft>
            <a:buNone/>
          </a:pPr>
          <a:r>
            <a:rPr lang="en-US" sz="2400" kern="1200" dirty="0"/>
            <a:t>Involves an exchange or request for sexual favors for rental benefits</a:t>
          </a:r>
        </a:p>
      </dsp:txBody>
      <dsp:txXfrm>
        <a:off x="362044" y="56101"/>
        <a:ext cx="5316109" cy="670024"/>
      </dsp:txXfrm>
    </dsp:sp>
    <dsp:sp modelId="{C95C98B4-3115-41F0-80DA-D1DF6AB921B8}">
      <dsp:nvSpPr>
        <dsp:cNvPr id="0" name=""/>
        <dsp:cNvSpPr/>
      </dsp:nvSpPr>
      <dsp:spPr>
        <a:xfrm>
          <a:off x="0" y="1409387"/>
          <a:ext cx="6515947" cy="2594117"/>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5710" tIns="249936" rIns="50571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Ability to rent an apartment</a:t>
          </a:r>
        </a:p>
        <a:p>
          <a:pPr marL="171450" lvl="1" indent="-171450" algn="l" defTabSz="800100">
            <a:lnSpc>
              <a:spcPct val="90000"/>
            </a:lnSpc>
            <a:spcBef>
              <a:spcPct val="0"/>
            </a:spcBef>
            <a:spcAft>
              <a:spcPct val="15000"/>
            </a:spcAft>
            <a:buChar char="•"/>
          </a:pPr>
          <a:r>
            <a:rPr lang="en-US" sz="1800" kern="1200" dirty="0"/>
            <a:t>Favorable application review</a:t>
          </a:r>
        </a:p>
        <a:p>
          <a:pPr marL="171450" lvl="1" indent="-171450" algn="l" defTabSz="800100">
            <a:lnSpc>
              <a:spcPct val="90000"/>
            </a:lnSpc>
            <a:spcBef>
              <a:spcPct val="0"/>
            </a:spcBef>
            <a:spcAft>
              <a:spcPct val="15000"/>
            </a:spcAft>
            <a:buChar char="•"/>
          </a:pPr>
          <a:r>
            <a:rPr lang="en-US" sz="1800" kern="1200" dirty="0"/>
            <a:t>Reduction in rent</a:t>
          </a:r>
        </a:p>
        <a:p>
          <a:pPr marL="171450" lvl="1" indent="-171450" algn="l" defTabSz="800100">
            <a:lnSpc>
              <a:spcPct val="90000"/>
            </a:lnSpc>
            <a:spcBef>
              <a:spcPct val="0"/>
            </a:spcBef>
            <a:spcAft>
              <a:spcPct val="15000"/>
            </a:spcAft>
            <a:buChar char="•"/>
          </a:pPr>
          <a:r>
            <a:rPr lang="en-US" sz="1800" kern="1200" dirty="0"/>
            <a:t>Reduction in security deposit</a:t>
          </a:r>
        </a:p>
        <a:p>
          <a:pPr marL="171450" lvl="1" indent="-171450" algn="l" defTabSz="800100">
            <a:lnSpc>
              <a:spcPct val="90000"/>
            </a:lnSpc>
            <a:spcBef>
              <a:spcPct val="0"/>
            </a:spcBef>
            <a:spcAft>
              <a:spcPct val="15000"/>
            </a:spcAft>
            <a:buChar char="•"/>
          </a:pPr>
          <a:r>
            <a:rPr lang="en-US" sz="1800" kern="1200" dirty="0"/>
            <a:t>Maintenance </a:t>
          </a:r>
        </a:p>
        <a:p>
          <a:pPr marL="171450" lvl="1" indent="-171450" algn="l" defTabSz="800100">
            <a:lnSpc>
              <a:spcPct val="90000"/>
            </a:lnSpc>
            <a:spcBef>
              <a:spcPct val="0"/>
            </a:spcBef>
            <a:spcAft>
              <a:spcPct val="15000"/>
            </a:spcAft>
            <a:buChar char="•"/>
          </a:pPr>
          <a:r>
            <a:rPr lang="en-US" sz="1800" kern="1200" dirty="0"/>
            <a:t>Forgiveness of back rent</a:t>
          </a:r>
        </a:p>
      </dsp:txBody>
      <dsp:txXfrm>
        <a:off x="0" y="1409387"/>
        <a:ext cx="6515947" cy="2594117"/>
      </dsp:txXfrm>
    </dsp:sp>
    <dsp:sp modelId="{903215F0-71DD-407F-9E07-E3D9CAC3F444}">
      <dsp:nvSpPr>
        <dsp:cNvPr id="0" name=""/>
        <dsp:cNvSpPr/>
      </dsp:nvSpPr>
      <dsp:spPr>
        <a:xfrm>
          <a:off x="325797" y="952453"/>
          <a:ext cx="5429243" cy="63405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401" tIns="0" rIns="172401" bIns="0" numCol="1" spcCol="1270" anchor="ctr" anchorCtr="0">
          <a:noAutofit/>
        </a:bodyPr>
        <a:lstStyle/>
        <a:p>
          <a:pPr marL="0" lvl="0" indent="0" algn="l" defTabSz="1066800">
            <a:lnSpc>
              <a:spcPct val="90000"/>
            </a:lnSpc>
            <a:spcBef>
              <a:spcPct val="0"/>
            </a:spcBef>
            <a:spcAft>
              <a:spcPct val="35000"/>
            </a:spcAft>
            <a:buNone/>
          </a:pPr>
          <a:r>
            <a:rPr lang="en-US" sz="2400" kern="1200" dirty="0"/>
            <a:t>Rental benefits may include:</a:t>
          </a:r>
        </a:p>
      </dsp:txBody>
      <dsp:txXfrm>
        <a:off x="356749" y="983405"/>
        <a:ext cx="5367339" cy="5721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17B3A-E4AF-4590-A0B3-039314DDB210}">
      <dsp:nvSpPr>
        <dsp:cNvPr id="0" name=""/>
        <dsp:cNvSpPr/>
      </dsp:nvSpPr>
      <dsp:spPr>
        <a:xfrm>
          <a:off x="588325" y="969"/>
          <a:ext cx="929654" cy="929654"/>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09EF84-C0E2-4A98-891F-66C87551DCF4}">
      <dsp:nvSpPr>
        <dsp:cNvPr id="0" name=""/>
        <dsp:cNvSpPr/>
      </dsp:nvSpPr>
      <dsp:spPr>
        <a:xfrm>
          <a:off x="786448" y="199092"/>
          <a:ext cx="533408" cy="5334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2D78EC-F50D-4717-BE67-AF1C09F91ED3}">
      <dsp:nvSpPr>
        <dsp:cNvPr id="0" name=""/>
        <dsp:cNvSpPr/>
      </dsp:nvSpPr>
      <dsp:spPr>
        <a:xfrm>
          <a:off x="291140" y="1220188"/>
          <a:ext cx="1524023" cy="60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Assistance animals</a:t>
          </a:r>
        </a:p>
      </dsp:txBody>
      <dsp:txXfrm>
        <a:off x="291140" y="1220188"/>
        <a:ext cx="1524023" cy="609609"/>
      </dsp:txXfrm>
    </dsp:sp>
    <dsp:sp modelId="{63BC3293-A6FC-41F4-BE49-3E40365BAC10}">
      <dsp:nvSpPr>
        <dsp:cNvPr id="0" name=""/>
        <dsp:cNvSpPr/>
      </dsp:nvSpPr>
      <dsp:spPr>
        <a:xfrm>
          <a:off x="2379053" y="969"/>
          <a:ext cx="929654" cy="929654"/>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895145-A590-43A0-BA43-6000EEB38CA2}">
      <dsp:nvSpPr>
        <dsp:cNvPr id="0" name=""/>
        <dsp:cNvSpPr/>
      </dsp:nvSpPr>
      <dsp:spPr>
        <a:xfrm>
          <a:off x="2577176" y="199092"/>
          <a:ext cx="533408" cy="5334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C984A4-18FC-4C76-8604-4CB0D1FBECED}">
      <dsp:nvSpPr>
        <dsp:cNvPr id="0" name=""/>
        <dsp:cNvSpPr/>
      </dsp:nvSpPr>
      <dsp:spPr>
        <a:xfrm>
          <a:off x="2081868" y="1220188"/>
          <a:ext cx="1524023" cy="60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Assigned parking spaces</a:t>
          </a:r>
        </a:p>
      </dsp:txBody>
      <dsp:txXfrm>
        <a:off x="2081868" y="1220188"/>
        <a:ext cx="1524023" cy="609609"/>
      </dsp:txXfrm>
    </dsp:sp>
    <dsp:sp modelId="{ABEC723B-D1CD-4CB6-B2CB-040AC1BAA625}">
      <dsp:nvSpPr>
        <dsp:cNvPr id="0" name=""/>
        <dsp:cNvSpPr/>
      </dsp:nvSpPr>
      <dsp:spPr>
        <a:xfrm>
          <a:off x="4169780" y="969"/>
          <a:ext cx="929654" cy="929654"/>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47D985-42BD-4BF9-B7B6-628BC2D5026A}">
      <dsp:nvSpPr>
        <dsp:cNvPr id="0" name=""/>
        <dsp:cNvSpPr/>
      </dsp:nvSpPr>
      <dsp:spPr>
        <a:xfrm>
          <a:off x="4367903" y="199092"/>
          <a:ext cx="533408" cy="5334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0D4F15-CD6F-478D-9D70-C36C705E9B5C}">
      <dsp:nvSpPr>
        <dsp:cNvPr id="0" name=""/>
        <dsp:cNvSpPr/>
      </dsp:nvSpPr>
      <dsp:spPr>
        <a:xfrm>
          <a:off x="3872596" y="1220188"/>
          <a:ext cx="1524023" cy="60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Transferring Units</a:t>
          </a:r>
        </a:p>
      </dsp:txBody>
      <dsp:txXfrm>
        <a:off x="3872596" y="1220188"/>
        <a:ext cx="1524023" cy="609609"/>
      </dsp:txXfrm>
    </dsp:sp>
    <dsp:sp modelId="{911CF368-D5DC-44D5-B0CF-8F3135CEAA85}">
      <dsp:nvSpPr>
        <dsp:cNvPr id="0" name=""/>
        <dsp:cNvSpPr/>
      </dsp:nvSpPr>
      <dsp:spPr>
        <a:xfrm>
          <a:off x="5960508" y="969"/>
          <a:ext cx="929654" cy="929654"/>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0092BF-3DEE-4864-9334-366B7CB52BBB}">
      <dsp:nvSpPr>
        <dsp:cNvPr id="0" name=""/>
        <dsp:cNvSpPr/>
      </dsp:nvSpPr>
      <dsp:spPr>
        <a:xfrm>
          <a:off x="6158631" y="199092"/>
          <a:ext cx="533408" cy="5334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15075B-E0DC-4AF7-8C8F-9713F1AE9897}">
      <dsp:nvSpPr>
        <dsp:cNvPr id="0" name=""/>
        <dsp:cNvSpPr/>
      </dsp:nvSpPr>
      <dsp:spPr>
        <a:xfrm>
          <a:off x="5663323" y="1220188"/>
          <a:ext cx="1524023" cy="60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t>Communication methods</a:t>
          </a:r>
        </a:p>
      </dsp:txBody>
      <dsp:txXfrm>
        <a:off x="5663323" y="1220188"/>
        <a:ext cx="1524023" cy="609609"/>
      </dsp:txXfrm>
    </dsp:sp>
    <dsp:sp modelId="{2BF82BBA-E91E-4B9C-B54C-40D00C366056}">
      <dsp:nvSpPr>
        <dsp:cNvPr id="0" name=""/>
        <dsp:cNvSpPr/>
      </dsp:nvSpPr>
      <dsp:spPr>
        <a:xfrm>
          <a:off x="1483689" y="2210803"/>
          <a:ext cx="929654" cy="929654"/>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85DB85-FEB8-40F8-9A14-5A3D477A8B2D}">
      <dsp:nvSpPr>
        <dsp:cNvPr id="0" name=""/>
        <dsp:cNvSpPr/>
      </dsp:nvSpPr>
      <dsp:spPr>
        <a:xfrm>
          <a:off x="1681812" y="2408926"/>
          <a:ext cx="533408" cy="53340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5FD8FF-FB50-4950-8B86-D32F6B0F53E0}">
      <dsp:nvSpPr>
        <dsp:cNvPr id="0" name=""/>
        <dsp:cNvSpPr/>
      </dsp:nvSpPr>
      <dsp:spPr>
        <a:xfrm>
          <a:off x="1186504" y="3430022"/>
          <a:ext cx="1524023" cy="60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Trash Pickup</a:t>
          </a:r>
        </a:p>
      </dsp:txBody>
      <dsp:txXfrm>
        <a:off x="1186504" y="3430022"/>
        <a:ext cx="1524023" cy="609609"/>
      </dsp:txXfrm>
    </dsp:sp>
    <dsp:sp modelId="{FF4CD4F1-7E4A-42AE-BEE5-B3C1830658B6}">
      <dsp:nvSpPr>
        <dsp:cNvPr id="0" name=""/>
        <dsp:cNvSpPr/>
      </dsp:nvSpPr>
      <dsp:spPr>
        <a:xfrm>
          <a:off x="3274416" y="2210803"/>
          <a:ext cx="929654" cy="929654"/>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079605-7552-41F5-B71C-19D4C2F1F329}">
      <dsp:nvSpPr>
        <dsp:cNvPr id="0" name=""/>
        <dsp:cNvSpPr/>
      </dsp:nvSpPr>
      <dsp:spPr>
        <a:xfrm>
          <a:off x="3472539" y="2408926"/>
          <a:ext cx="533408" cy="53340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4B6542-42E4-426E-9046-0C415EF35995}">
      <dsp:nvSpPr>
        <dsp:cNvPr id="0" name=""/>
        <dsp:cNvSpPr/>
      </dsp:nvSpPr>
      <dsp:spPr>
        <a:xfrm>
          <a:off x="2977232" y="3430022"/>
          <a:ext cx="1524023" cy="60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Snow</a:t>
          </a:r>
          <a:r>
            <a:rPr lang="en-US" sz="1100" kern="1200" dirty="0"/>
            <a:t> </a:t>
          </a:r>
          <a:r>
            <a:rPr lang="en-US" sz="1400" kern="1200" dirty="0"/>
            <a:t>Removal</a:t>
          </a:r>
        </a:p>
      </dsp:txBody>
      <dsp:txXfrm>
        <a:off x="2977232" y="3430022"/>
        <a:ext cx="1524023" cy="609609"/>
      </dsp:txXfrm>
    </dsp:sp>
    <dsp:sp modelId="{264C1110-9EAE-4EE2-9A70-4EFEBED04FCC}">
      <dsp:nvSpPr>
        <dsp:cNvPr id="0" name=""/>
        <dsp:cNvSpPr/>
      </dsp:nvSpPr>
      <dsp:spPr>
        <a:xfrm>
          <a:off x="5065144" y="2210803"/>
          <a:ext cx="929654" cy="929654"/>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13646D-E30F-4BB1-9D87-ACE88D6185AF}">
      <dsp:nvSpPr>
        <dsp:cNvPr id="0" name=""/>
        <dsp:cNvSpPr/>
      </dsp:nvSpPr>
      <dsp:spPr>
        <a:xfrm>
          <a:off x="5263267" y="2408926"/>
          <a:ext cx="533408" cy="53340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B0E75E-DB62-4753-A120-C455C4C075C3}">
      <dsp:nvSpPr>
        <dsp:cNvPr id="0" name=""/>
        <dsp:cNvSpPr/>
      </dsp:nvSpPr>
      <dsp:spPr>
        <a:xfrm>
          <a:off x="4767959" y="3430022"/>
          <a:ext cx="1524023" cy="60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t>Leniency for behavior that violates a lease</a:t>
          </a:r>
        </a:p>
      </dsp:txBody>
      <dsp:txXfrm>
        <a:off x="4767959" y="3430022"/>
        <a:ext cx="1524023" cy="6096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4337D-BF69-4A30-8B33-2DED2368AEF1}">
      <dsp:nvSpPr>
        <dsp:cNvPr id="0" name=""/>
        <dsp:cNvSpPr/>
      </dsp:nvSpPr>
      <dsp:spPr>
        <a:xfrm>
          <a:off x="866222" y="1367"/>
          <a:ext cx="1054037" cy="1054037"/>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732932-5629-41C7-9FB4-6CA3C098D8A1}">
      <dsp:nvSpPr>
        <dsp:cNvPr id="0" name=""/>
        <dsp:cNvSpPr/>
      </dsp:nvSpPr>
      <dsp:spPr>
        <a:xfrm>
          <a:off x="1090853" y="225998"/>
          <a:ext cx="604775" cy="60477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8FE2C0-15F4-4C0E-810E-DF657D07B445}">
      <dsp:nvSpPr>
        <dsp:cNvPr id="0" name=""/>
        <dsp:cNvSpPr/>
      </dsp:nvSpPr>
      <dsp:spPr>
        <a:xfrm>
          <a:off x="529276" y="1383711"/>
          <a:ext cx="1727929" cy="691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Ramps</a:t>
          </a:r>
        </a:p>
      </dsp:txBody>
      <dsp:txXfrm>
        <a:off x="529276" y="1383711"/>
        <a:ext cx="1727929" cy="691171"/>
      </dsp:txXfrm>
    </dsp:sp>
    <dsp:sp modelId="{1E22AADC-44E5-4874-8516-C9B8CBD10907}">
      <dsp:nvSpPr>
        <dsp:cNvPr id="0" name=""/>
        <dsp:cNvSpPr/>
      </dsp:nvSpPr>
      <dsp:spPr>
        <a:xfrm>
          <a:off x="2896539" y="1367"/>
          <a:ext cx="1054037" cy="1054037"/>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457887-BC12-486C-AE17-92A133BF7EAD}">
      <dsp:nvSpPr>
        <dsp:cNvPr id="0" name=""/>
        <dsp:cNvSpPr/>
      </dsp:nvSpPr>
      <dsp:spPr>
        <a:xfrm>
          <a:off x="3121170" y="225998"/>
          <a:ext cx="604775" cy="6047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AE5056-BD16-43BE-B4BB-811FCAC74D78}">
      <dsp:nvSpPr>
        <dsp:cNvPr id="0" name=""/>
        <dsp:cNvSpPr/>
      </dsp:nvSpPr>
      <dsp:spPr>
        <a:xfrm>
          <a:off x="2559593" y="1383711"/>
          <a:ext cx="1727929" cy="691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Grab bars</a:t>
          </a:r>
        </a:p>
      </dsp:txBody>
      <dsp:txXfrm>
        <a:off x="2559593" y="1383711"/>
        <a:ext cx="1727929" cy="691171"/>
      </dsp:txXfrm>
    </dsp:sp>
    <dsp:sp modelId="{9EFAF5C2-F939-4937-99DA-72D6D023AB21}">
      <dsp:nvSpPr>
        <dsp:cNvPr id="0" name=""/>
        <dsp:cNvSpPr/>
      </dsp:nvSpPr>
      <dsp:spPr>
        <a:xfrm>
          <a:off x="4926857" y="1367"/>
          <a:ext cx="1054037" cy="1054037"/>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5FE65F-4034-406B-BA99-0E96D4C533BE}">
      <dsp:nvSpPr>
        <dsp:cNvPr id="0" name=""/>
        <dsp:cNvSpPr/>
      </dsp:nvSpPr>
      <dsp:spPr>
        <a:xfrm>
          <a:off x="5151488" y="225998"/>
          <a:ext cx="604775" cy="6047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FA2634-9A7F-433D-81A4-0053C2539E93}">
      <dsp:nvSpPr>
        <dsp:cNvPr id="0" name=""/>
        <dsp:cNvSpPr/>
      </dsp:nvSpPr>
      <dsp:spPr>
        <a:xfrm>
          <a:off x="4589911" y="1383711"/>
          <a:ext cx="1727929" cy="691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Sidewalks</a:t>
          </a:r>
        </a:p>
      </dsp:txBody>
      <dsp:txXfrm>
        <a:off x="4589911" y="1383711"/>
        <a:ext cx="1727929" cy="691171"/>
      </dsp:txXfrm>
    </dsp:sp>
    <dsp:sp modelId="{09440798-5226-4816-932D-F6233CE60B03}">
      <dsp:nvSpPr>
        <dsp:cNvPr id="0" name=""/>
        <dsp:cNvSpPr/>
      </dsp:nvSpPr>
      <dsp:spPr>
        <a:xfrm>
          <a:off x="1730306" y="2508341"/>
          <a:ext cx="1054037" cy="1054037"/>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9A0768-0772-497B-8705-4DF93FA94890}">
      <dsp:nvSpPr>
        <dsp:cNvPr id="0" name=""/>
        <dsp:cNvSpPr/>
      </dsp:nvSpPr>
      <dsp:spPr>
        <a:xfrm>
          <a:off x="5469416" y="1920123"/>
          <a:ext cx="604775" cy="6047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C1B5E54-9F68-4726-ABA0-2612229004E8}">
      <dsp:nvSpPr>
        <dsp:cNvPr id="0" name=""/>
        <dsp:cNvSpPr/>
      </dsp:nvSpPr>
      <dsp:spPr>
        <a:xfrm>
          <a:off x="1392221" y="3799488"/>
          <a:ext cx="1727929" cy="691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Power Assisted Doors</a:t>
          </a:r>
        </a:p>
      </dsp:txBody>
      <dsp:txXfrm>
        <a:off x="1392221" y="3799488"/>
        <a:ext cx="1727929" cy="691171"/>
      </dsp:txXfrm>
    </dsp:sp>
    <dsp:sp modelId="{9F74BBE2-2E76-4B89-A20D-DC93CCEE1352}">
      <dsp:nvSpPr>
        <dsp:cNvPr id="0" name=""/>
        <dsp:cNvSpPr/>
      </dsp:nvSpPr>
      <dsp:spPr>
        <a:xfrm>
          <a:off x="3988959" y="2524900"/>
          <a:ext cx="1054037" cy="1054037"/>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4BDE7F-EA19-433F-AD38-F44A22FE268C}">
      <dsp:nvSpPr>
        <dsp:cNvPr id="0" name=""/>
        <dsp:cNvSpPr/>
      </dsp:nvSpPr>
      <dsp:spPr>
        <a:xfrm>
          <a:off x="4205727" y="2684039"/>
          <a:ext cx="604775" cy="6047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2">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514395-6286-444A-A850-2C3F927A5B16}">
      <dsp:nvSpPr>
        <dsp:cNvPr id="0" name=""/>
        <dsp:cNvSpPr/>
      </dsp:nvSpPr>
      <dsp:spPr>
        <a:xfrm>
          <a:off x="3646305" y="3712027"/>
          <a:ext cx="1727929" cy="691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Flashing smoke alarms or door bells</a:t>
          </a:r>
        </a:p>
      </dsp:txBody>
      <dsp:txXfrm>
        <a:off x="3646305" y="3712027"/>
        <a:ext cx="1727929" cy="69117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6033A-66CA-4174-A153-063E25AC4DD1}">
      <dsp:nvSpPr>
        <dsp:cNvPr id="0" name=""/>
        <dsp:cNvSpPr/>
      </dsp:nvSpPr>
      <dsp:spPr>
        <a:xfrm>
          <a:off x="0" y="1964"/>
          <a:ext cx="6454987"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34C44A7F-96A3-4FA5-845C-7F2FD2025DFD}">
      <dsp:nvSpPr>
        <dsp:cNvPr id="0" name=""/>
        <dsp:cNvSpPr/>
      </dsp:nvSpPr>
      <dsp:spPr>
        <a:xfrm>
          <a:off x="0" y="1964"/>
          <a:ext cx="6454987"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Federally subsidized housing (includes HUD and USDA subsidized housing) - housing provider is responsible for costs of all modifications.</a:t>
          </a:r>
        </a:p>
      </dsp:txBody>
      <dsp:txXfrm>
        <a:off x="0" y="1964"/>
        <a:ext cx="6454987" cy="1339810"/>
      </dsp:txXfrm>
    </dsp:sp>
    <dsp:sp modelId="{56EFBADE-3159-416C-92AC-D7C29DCFD733}">
      <dsp:nvSpPr>
        <dsp:cNvPr id="0" name=""/>
        <dsp:cNvSpPr/>
      </dsp:nvSpPr>
      <dsp:spPr>
        <a:xfrm>
          <a:off x="0" y="1341774"/>
          <a:ext cx="6454987"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363F1910-3F0D-4C2F-8218-36F126F8D0F7}">
      <dsp:nvSpPr>
        <dsp:cNvPr id="0" name=""/>
        <dsp:cNvSpPr/>
      </dsp:nvSpPr>
      <dsp:spPr>
        <a:xfrm>
          <a:off x="0" y="1341774"/>
          <a:ext cx="6454987"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Private housing - tenant is responsible for paying for modifications within their units while the landlord is responsible for paying for some modifications to common areas.</a:t>
          </a:r>
        </a:p>
      </dsp:txBody>
      <dsp:txXfrm>
        <a:off x="0" y="1341774"/>
        <a:ext cx="6454987" cy="1339810"/>
      </dsp:txXfrm>
    </dsp:sp>
    <dsp:sp modelId="{144BE276-8AE3-45A2-BC7C-1E19F3AE688B}">
      <dsp:nvSpPr>
        <dsp:cNvPr id="0" name=""/>
        <dsp:cNvSpPr/>
      </dsp:nvSpPr>
      <dsp:spPr>
        <a:xfrm>
          <a:off x="0" y="2681585"/>
          <a:ext cx="6454987"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22045B17-AC2A-431C-BCD5-48E25752269F}">
      <dsp:nvSpPr>
        <dsp:cNvPr id="0" name=""/>
        <dsp:cNvSpPr/>
      </dsp:nvSpPr>
      <dsp:spPr>
        <a:xfrm>
          <a:off x="0" y="2681585"/>
          <a:ext cx="6454987"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If modifications are necessary due to failure to comply with design and construction standards, the housing provider is responsible for paying for the modification</a:t>
          </a:r>
        </a:p>
      </dsp:txBody>
      <dsp:txXfrm>
        <a:off x="0" y="2681585"/>
        <a:ext cx="6454987" cy="133981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73F5F-63F4-48B5-A035-B96A3C39EAD5}">
      <dsp:nvSpPr>
        <dsp:cNvPr id="0" name=""/>
        <dsp:cNvSpPr/>
      </dsp:nvSpPr>
      <dsp:spPr>
        <a:xfrm>
          <a:off x="0" y="0"/>
          <a:ext cx="6910387" cy="1216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Aesthetics</a:t>
          </a:r>
        </a:p>
      </dsp:txBody>
      <dsp:txXfrm>
        <a:off x="59399" y="59399"/>
        <a:ext cx="6791589" cy="1098002"/>
      </dsp:txXfrm>
    </dsp:sp>
    <dsp:sp modelId="{DE9844DB-F352-4C10-837B-070C1493D487}">
      <dsp:nvSpPr>
        <dsp:cNvPr id="0" name=""/>
        <dsp:cNvSpPr/>
      </dsp:nvSpPr>
      <dsp:spPr>
        <a:xfrm>
          <a:off x="0" y="1310597"/>
          <a:ext cx="6910387" cy="1216800"/>
        </a:xfrm>
        <a:prstGeom prst="roundRect">
          <a:avLst/>
        </a:prstGeom>
        <a:solidFill>
          <a:schemeClr val="accent2">
            <a:hueOff val="-8729240"/>
            <a:satOff val="6843"/>
            <a:lumOff val="5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Everyone will want the same thing</a:t>
          </a:r>
        </a:p>
      </dsp:txBody>
      <dsp:txXfrm>
        <a:off x="59399" y="1369996"/>
        <a:ext cx="6791589" cy="1098002"/>
      </dsp:txXfrm>
    </dsp:sp>
    <dsp:sp modelId="{475F441C-67DB-43C8-BF95-2DFC16F82D7D}">
      <dsp:nvSpPr>
        <dsp:cNvPr id="0" name=""/>
        <dsp:cNvSpPr/>
      </dsp:nvSpPr>
      <dsp:spPr>
        <a:xfrm>
          <a:off x="0" y="2661715"/>
          <a:ext cx="6910387" cy="1216800"/>
        </a:xfrm>
        <a:prstGeom prst="roundRect">
          <a:avLst/>
        </a:prstGeom>
        <a:solidFill>
          <a:schemeClr val="accent2">
            <a:hueOff val="-17458480"/>
            <a:satOff val="13686"/>
            <a:lumOff val="1058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It’s not fair to others</a:t>
          </a:r>
        </a:p>
      </dsp:txBody>
      <dsp:txXfrm>
        <a:off x="59399" y="2721114"/>
        <a:ext cx="6791589"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FC20A-134F-4733-9E68-B9D2BFFD6C45}">
      <dsp:nvSpPr>
        <dsp:cNvPr id="0" name=""/>
        <dsp:cNvSpPr/>
      </dsp:nvSpPr>
      <dsp:spPr>
        <a:xfrm>
          <a:off x="0" y="0"/>
          <a:ext cx="10058399" cy="1135824"/>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E8C21875-41FB-487F-9F3F-85C1B25A1B79}">
      <dsp:nvSpPr>
        <dsp:cNvPr id="0" name=""/>
        <dsp:cNvSpPr/>
      </dsp:nvSpPr>
      <dsp:spPr>
        <a:xfrm>
          <a:off x="324733" y="191484"/>
          <a:ext cx="624703" cy="6247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DFF02B-D7C3-4726-835F-371E12B5F450}">
      <dsp:nvSpPr>
        <dsp:cNvPr id="0" name=""/>
        <dsp:cNvSpPr/>
      </dsp:nvSpPr>
      <dsp:spPr>
        <a:xfrm>
          <a:off x="1311876" y="0"/>
          <a:ext cx="8746523" cy="113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08" tIns="120208" rIns="120208" bIns="120208" numCol="1" spcCol="1270" anchor="ctr" anchorCtr="0">
          <a:noAutofit/>
        </a:bodyPr>
        <a:lstStyle/>
        <a:p>
          <a:pPr marL="0" lvl="0" indent="0" algn="l" defTabSz="711200">
            <a:lnSpc>
              <a:spcPct val="90000"/>
            </a:lnSpc>
            <a:spcBef>
              <a:spcPct val="0"/>
            </a:spcBef>
            <a:spcAft>
              <a:spcPct val="35000"/>
            </a:spcAft>
            <a:buNone/>
          </a:pPr>
          <a:r>
            <a:rPr lang="en-US" sz="1600" kern="1200" dirty="0"/>
            <a:t>Familial Status:  families with children under the age of 18, pregnant people, anyone who has or is trying to obtain custody of minor children (adoption, foster care, grandparents)</a:t>
          </a:r>
        </a:p>
      </dsp:txBody>
      <dsp:txXfrm>
        <a:off x="1311876" y="0"/>
        <a:ext cx="8746523" cy="1135824"/>
      </dsp:txXfrm>
    </dsp:sp>
    <dsp:sp modelId="{F4018801-5E8A-48AD-9B74-59A54B52C934}">
      <dsp:nvSpPr>
        <dsp:cNvPr id="0" name=""/>
        <dsp:cNvSpPr/>
      </dsp:nvSpPr>
      <dsp:spPr>
        <a:xfrm>
          <a:off x="0" y="1216781"/>
          <a:ext cx="10058399" cy="136323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9B66D2-A21C-4D2E-AEB1-B40BD87AE4DD}">
      <dsp:nvSpPr>
        <dsp:cNvPr id="0" name=""/>
        <dsp:cNvSpPr/>
      </dsp:nvSpPr>
      <dsp:spPr>
        <a:xfrm>
          <a:off x="268172" y="1585007"/>
          <a:ext cx="624703" cy="6247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181EF5-4539-4B60-A764-AF8514D6C9FA}">
      <dsp:nvSpPr>
        <dsp:cNvPr id="0" name=""/>
        <dsp:cNvSpPr/>
      </dsp:nvSpPr>
      <dsp:spPr>
        <a:xfrm>
          <a:off x="1293002" y="1330489"/>
          <a:ext cx="4526280" cy="113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08" tIns="120208" rIns="120208" bIns="120208" numCol="1" spcCol="1270" anchor="ctr" anchorCtr="0">
          <a:noAutofit/>
        </a:bodyPr>
        <a:lstStyle/>
        <a:p>
          <a:pPr marL="0" lvl="0" indent="0" algn="l" defTabSz="711200">
            <a:lnSpc>
              <a:spcPct val="90000"/>
            </a:lnSpc>
            <a:spcBef>
              <a:spcPct val="0"/>
            </a:spcBef>
            <a:spcAft>
              <a:spcPct val="35000"/>
            </a:spcAft>
            <a:buNone/>
          </a:pPr>
          <a:r>
            <a:rPr lang="en-US" sz="1600" kern="1200" dirty="0"/>
            <a:t>Landlords can limit the number of people that live in an apartment, but it has to be based on the size of the apartment and is determined by local codes.</a:t>
          </a:r>
        </a:p>
      </dsp:txBody>
      <dsp:txXfrm>
        <a:off x="1293002" y="1330489"/>
        <a:ext cx="4526280" cy="1135824"/>
      </dsp:txXfrm>
    </dsp:sp>
    <dsp:sp modelId="{DC44FC9B-89D4-47FC-A12E-A79233115A92}">
      <dsp:nvSpPr>
        <dsp:cNvPr id="0" name=""/>
        <dsp:cNvSpPr/>
      </dsp:nvSpPr>
      <dsp:spPr>
        <a:xfrm>
          <a:off x="5838156" y="1330489"/>
          <a:ext cx="4220243" cy="113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08" tIns="120208" rIns="120208" bIns="120208" numCol="1" spcCol="1270" anchor="ctr" anchorCtr="0">
          <a:noAutofit/>
        </a:bodyPr>
        <a:lstStyle/>
        <a:p>
          <a:pPr marL="0" lvl="0" indent="0" algn="l" defTabSz="533400">
            <a:lnSpc>
              <a:spcPct val="90000"/>
            </a:lnSpc>
            <a:spcBef>
              <a:spcPct val="0"/>
            </a:spcBef>
            <a:spcAft>
              <a:spcPct val="35000"/>
            </a:spcAft>
            <a:buNone/>
          </a:pPr>
          <a:r>
            <a:rPr lang="en-US" sz="1200" kern="1200" dirty="0"/>
            <a:t>Very small bedrooms can be limited to one person</a:t>
          </a:r>
        </a:p>
        <a:p>
          <a:pPr marL="0" lvl="0" indent="0" algn="l" defTabSz="533400">
            <a:lnSpc>
              <a:spcPct val="90000"/>
            </a:lnSpc>
            <a:spcBef>
              <a:spcPct val="0"/>
            </a:spcBef>
            <a:spcAft>
              <a:spcPct val="35000"/>
            </a:spcAft>
            <a:buNone/>
          </a:pPr>
          <a:r>
            <a:rPr lang="en-US" sz="1200" kern="1200"/>
            <a:t>Large bedrooms may be able to have three people</a:t>
          </a:r>
        </a:p>
        <a:p>
          <a:pPr marL="0" lvl="0" indent="0" algn="l" defTabSz="533400">
            <a:lnSpc>
              <a:spcPct val="90000"/>
            </a:lnSpc>
            <a:spcBef>
              <a:spcPct val="0"/>
            </a:spcBef>
            <a:spcAft>
              <a:spcPct val="35000"/>
            </a:spcAft>
            <a:buNone/>
          </a:pPr>
          <a:r>
            <a:rPr lang="en-US" sz="1200" kern="1200" dirty="0"/>
            <a:t>Children under 2 do not count when determining the number of people per bedroom.</a:t>
          </a:r>
        </a:p>
      </dsp:txBody>
      <dsp:txXfrm>
        <a:off x="5838156" y="1330489"/>
        <a:ext cx="4220243" cy="11358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F458A-83D6-4837-86E8-957D0A72DC87}">
      <dsp:nvSpPr>
        <dsp:cNvPr id="0" name=""/>
        <dsp:cNvSpPr/>
      </dsp:nvSpPr>
      <dsp:spPr>
        <a:xfrm>
          <a:off x="0" y="219422"/>
          <a:ext cx="6797675" cy="1690942"/>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Appraisal Bias – Homes owned by Black homeowners are undervalued, stripping households of their wealth</a:t>
          </a:r>
        </a:p>
      </dsp:txBody>
      <dsp:txXfrm>
        <a:off x="82545" y="301967"/>
        <a:ext cx="6632585" cy="1525852"/>
      </dsp:txXfrm>
    </dsp:sp>
    <dsp:sp modelId="{512FFC18-4A14-4E1F-BC42-24792CC12065}">
      <dsp:nvSpPr>
        <dsp:cNvPr id="0" name=""/>
        <dsp:cNvSpPr/>
      </dsp:nvSpPr>
      <dsp:spPr>
        <a:xfrm>
          <a:off x="0" y="1979484"/>
          <a:ext cx="6797675" cy="1690942"/>
        </a:xfrm>
        <a:prstGeom prst="roundRect">
          <a:avLst/>
        </a:prstGeom>
        <a:solidFill>
          <a:schemeClr val="accent2">
            <a:hueOff val="-8729240"/>
            <a:satOff val="6843"/>
            <a:lumOff val="5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Love Letters – Introduce bias into home buying process by making personal characteristics of buyers a basis for accepting a purchase offer</a:t>
          </a:r>
        </a:p>
      </dsp:txBody>
      <dsp:txXfrm>
        <a:off x="82545" y="2062029"/>
        <a:ext cx="6632585" cy="1525852"/>
      </dsp:txXfrm>
    </dsp:sp>
    <dsp:sp modelId="{FC36C2A2-84F7-4949-BE29-664A857FD964}">
      <dsp:nvSpPr>
        <dsp:cNvPr id="0" name=""/>
        <dsp:cNvSpPr/>
      </dsp:nvSpPr>
      <dsp:spPr>
        <a:xfrm>
          <a:off x="0" y="3739547"/>
          <a:ext cx="6797675" cy="1690942"/>
        </a:xfrm>
        <a:prstGeom prst="roundRect">
          <a:avLst/>
        </a:prstGeom>
        <a:solidFill>
          <a:schemeClr val="accent2">
            <a:hueOff val="-17458480"/>
            <a:satOff val="13686"/>
            <a:lumOff val="1058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Competitive market favors cash buyers and conventional loans – makes it difficult to purchase with FHA or VA loans which are disproportionately used by Black and Hispanic households</a:t>
          </a:r>
        </a:p>
      </dsp:txBody>
      <dsp:txXfrm>
        <a:off x="82545" y="3822092"/>
        <a:ext cx="6632585" cy="15258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947DA-1903-428E-9356-752F0BAD6526}">
      <dsp:nvSpPr>
        <dsp:cNvPr id="0" name=""/>
        <dsp:cNvSpPr/>
      </dsp:nvSpPr>
      <dsp:spPr>
        <a:xfrm>
          <a:off x="0" y="147407"/>
          <a:ext cx="6847117" cy="8751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Blanket bans on individuals with justice involvement are considered discriminatory</a:t>
          </a:r>
        </a:p>
      </dsp:txBody>
      <dsp:txXfrm>
        <a:off x="42722" y="190129"/>
        <a:ext cx="6761673" cy="789716"/>
      </dsp:txXfrm>
    </dsp:sp>
    <dsp:sp modelId="{4FC5FCC8-C7A7-432F-85DE-4F4CF8A01897}">
      <dsp:nvSpPr>
        <dsp:cNvPr id="0" name=""/>
        <dsp:cNvSpPr/>
      </dsp:nvSpPr>
      <dsp:spPr>
        <a:xfrm>
          <a:off x="0" y="1085927"/>
          <a:ext cx="6847117" cy="8751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Housing provider should conduct an individualized assessment that considers:</a:t>
          </a:r>
        </a:p>
      </dsp:txBody>
      <dsp:txXfrm>
        <a:off x="42722" y="1128649"/>
        <a:ext cx="6761673" cy="789716"/>
      </dsp:txXfrm>
    </dsp:sp>
    <dsp:sp modelId="{79414BD0-7F6C-4BB4-A81A-5721B9AD4C78}">
      <dsp:nvSpPr>
        <dsp:cNvPr id="0" name=""/>
        <dsp:cNvSpPr/>
      </dsp:nvSpPr>
      <dsp:spPr>
        <a:xfrm>
          <a:off x="0" y="1961087"/>
          <a:ext cx="6847117"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39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Nature and severity of offence</a:t>
          </a:r>
        </a:p>
        <a:p>
          <a:pPr marL="171450" lvl="1" indent="-171450" algn="l" defTabSz="755650">
            <a:lnSpc>
              <a:spcPct val="90000"/>
            </a:lnSpc>
            <a:spcBef>
              <a:spcPct val="0"/>
            </a:spcBef>
            <a:spcAft>
              <a:spcPct val="20000"/>
            </a:spcAft>
            <a:buChar char="•"/>
          </a:pPr>
          <a:r>
            <a:rPr lang="en-US" sz="1700" kern="1200"/>
            <a:t>Time since conviction</a:t>
          </a:r>
        </a:p>
        <a:p>
          <a:pPr marL="171450" lvl="1" indent="-171450" algn="l" defTabSz="755650">
            <a:lnSpc>
              <a:spcPct val="90000"/>
            </a:lnSpc>
            <a:spcBef>
              <a:spcPct val="0"/>
            </a:spcBef>
            <a:spcAft>
              <a:spcPct val="20000"/>
            </a:spcAft>
            <a:buChar char="•"/>
          </a:pPr>
          <a:r>
            <a:rPr lang="en-US" sz="1700" kern="1200"/>
            <a:t>Behavior in intervening time</a:t>
          </a:r>
        </a:p>
      </dsp:txBody>
      <dsp:txXfrm>
        <a:off x="0" y="1961087"/>
        <a:ext cx="6847117" cy="888030"/>
      </dsp:txXfrm>
    </dsp:sp>
    <dsp:sp modelId="{9B8300DD-B54A-439C-925B-02CED78D2927}">
      <dsp:nvSpPr>
        <dsp:cNvPr id="0" name=""/>
        <dsp:cNvSpPr/>
      </dsp:nvSpPr>
      <dsp:spPr>
        <a:xfrm>
          <a:off x="0" y="2849117"/>
          <a:ext cx="6847117" cy="8751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Provider should be prepared to show their policy serves a “substantial, legitimate, nondiscriminatory interest”</a:t>
          </a:r>
        </a:p>
      </dsp:txBody>
      <dsp:txXfrm>
        <a:off x="42722" y="2891839"/>
        <a:ext cx="6761673" cy="7897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28C5F-00B6-4DDE-8C43-C7639C9F470A}">
      <dsp:nvSpPr>
        <dsp:cNvPr id="0" name=""/>
        <dsp:cNvSpPr/>
      </dsp:nvSpPr>
      <dsp:spPr>
        <a:xfrm>
          <a:off x="0" y="11156"/>
          <a:ext cx="6847117" cy="79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Domestic violence survivors are protected under fair housing laws and other state laws</a:t>
          </a:r>
        </a:p>
      </dsp:txBody>
      <dsp:txXfrm>
        <a:off x="38838" y="49994"/>
        <a:ext cx="6769441" cy="717924"/>
      </dsp:txXfrm>
    </dsp:sp>
    <dsp:sp modelId="{5B9FBD77-927C-4F90-BCE6-44CB1AF8BB58}">
      <dsp:nvSpPr>
        <dsp:cNvPr id="0" name=""/>
        <dsp:cNvSpPr/>
      </dsp:nvSpPr>
      <dsp:spPr>
        <a:xfrm>
          <a:off x="0" y="864356"/>
          <a:ext cx="6847117" cy="79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Housing providers can not evict domestic violence survivors because of incidents or police activity at the property</a:t>
          </a:r>
        </a:p>
      </dsp:txBody>
      <dsp:txXfrm>
        <a:off x="38838" y="903194"/>
        <a:ext cx="6769441" cy="717924"/>
      </dsp:txXfrm>
    </dsp:sp>
    <dsp:sp modelId="{1856ACAC-24C9-4C0E-9A02-D0DB2776269A}">
      <dsp:nvSpPr>
        <dsp:cNvPr id="0" name=""/>
        <dsp:cNvSpPr/>
      </dsp:nvSpPr>
      <dsp:spPr>
        <a:xfrm>
          <a:off x="0" y="1717556"/>
          <a:ext cx="6847117" cy="79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Local governments can not require that landlords evict domestic violence survivors because of police activity</a:t>
          </a:r>
        </a:p>
      </dsp:txBody>
      <dsp:txXfrm>
        <a:off x="38838" y="1756394"/>
        <a:ext cx="6769441" cy="717924"/>
      </dsp:txXfrm>
    </dsp:sp>
    <dsp:sp modelId="{86F2C51E-BE1B-418A-9DFA-8F6482AC838C}">
      <dsp:nvSpPr>
        <dsp:cNvPr id="0" name=""/>
        <dsp:cNvSpPr/>
      </dsp:nvSpPr>
      <dsp:spPr>
        <a:xfrm>
          <a:off x="0" y="2570756"/>
          <a:ext cx="6847117" cy="79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Domestic violence survivors living in subsidized properties have rights under VAWA</a:t>
          </a:r>
        </a:p>
      </dsp:txBody>
      <dsp:txXfrm>
        <a:off x="38838" y="2609594"/>
        <a:ext cx="6769441" cy="717924"/>
      </dsp:txXfrm>
    </dsp:sp>
    <dsp:sp modelId="{F648C383-4FD4-4F43-A45C-E7C1F01BE149}">
      <dsp:nvSpPr>
        <dsp:cNvPr id="0" name=""/>
        <dsp:cNvSpPr/>
      </dsp:nvSpPr>
      <dsp:spPr>
        <a:xfrm>
          <a:off x="0" y="3366356"/>
          <a:ext cx="6847117"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396"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Emergency transfers</a:t>
          </a:r>
        </a:p>
        <a:p>
          <a:pPr marL="171450" lvl="1" indent="-171450" algn="l" defTabSz="711200">
            <a:lnSpc>
              <a:spcPct val="90000"/>
            </a:lnSpc>
            <a:spcBef>
              <a:spcPct val="0"/>
            </a:spcBef>
            <a:spcAft>
              <a:spcPct val="20000"/>
            </a:spcAft>
            <a:buChar char="•"/>
          </a:pPr>
          <a:r>
            <a:rPr lang="en-US" sz="1600" kern="1200"/>
            <a:t>Self-certification by survivors</a:t>
          </a:r>
        </a:p>
        <a:p>
          <a:pPr marL="171450" lvl="1" indent="-171450" algn="l" defTabSz="711200">
            <a:lnSpc>
              <a:spcPct val="90000"/>
            </a:lnSpc>
            <a:spcBef>
              <a:spcPct val="0"/>
            </a:spcBef>
            <a:spcAft>
              <a:spcPct val="20000"/>
            </a:spcAft>
            <a:buChar char="•"/>
          </a:pPr>
          <a:r>
            <a:rPr lang="en-US" sz="1600" kern="1200"/>
            <a:t>Can’t deny housing due to adverse effects of abuse</a:t>
          </a:r>
        </a:p>
      </dsp:txBody>
      <dsp:txXfrm>
        <a:off x="0" y="3366356"/>
        <a:ext cx="6847117" cy="828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8A794-E0E6-4A4D-A191-9A465906A759}">
      <dsp:nvSpPr>
        <dsp:cNvPr id="0" name=""/>
        <dsp:cNvSpPr/>
      </dsp:nvSpPr>
      <dsp:spPr>
        <a:xfrm>
          <a:off x="0" y="163260"/>
          <a:ext cx="6454987" cy="18181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For tenants with limited English proficiency (LEP), language access is a significant barrier to equal housing opportunity. As such, refusal to rent to households simply because the do not speak English constitutes discrimination on the basis of national origin.</a:t>
          </a:r>
        </a:p>
      </dsp:txBody>
      <dsp:txXfrm>
        <a:off x="88756" y="252016"/>
        <a:ext cx="6277475" cy="1640667"/>
      </dsp:txXfrm>
    </dsp:sp>
    <dsp:sp modelId="{BD88BE07-BE38-4CF8-8CB5-6E944852D7B5}">
      <dsp:nvSpPr>
        <dsp:cNvPr id="0" name=""/>
        <dsp:cNvSpPr/>
      </dsp:nvSpPr>
      <dsp:spPr>
        <a:xfrm>
          <a:off x="0" y="2041920"/>
          <a:ext cx="6454987" cy="181817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i="1" kern="1200"/>
            <a:t>CNY Fair Housing vs. Swiss Village – </a:t>
          </a:r>
          <a:r>
            <a:rPr lang="en-US" sz="2100" kern="1200"/>
            <a:t>case alleging refusal to rent if there were no English-speaking adults in the household</a:t>
          </a:r>
        </a:p>
      </dsp:txBody>
      <dsp:txXfrm>
        <a:off x="88756" y="2130676"/>
        <a:ext cx="6277475" cy="16406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04341-9162-4EC0-A568-B0D81B35A553}">
      <dsp:nvSpPr>
        <dsp:cNvPr id="0" name=""/>
        <dsp:cNvSpPr/>
      </dsp:nvSpPr>
      <dsp:spPr>
        <a:xfrm>
          <a:off x="0" y="54157"/>
          <a:ext cx="6515947" cy="7558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Fair Housing Act and New York State Human Rights Law provide protections against harassment based on protected class</a:t>
          </a:r>
        </a:p>
      </dsp:txBody>
      <dsp:txXfrm>
        <a:off x="36896" y="91053"/>
        <a:ext cx="6442155" cy="682028"/>
      </dsp:txXfrm>
    </dsp:sp>
    <dsp:sp modelId="{ABB1C4E4-7E05-4DBA-922C-A257336BFA4E}">
      <dsp:nvSpPr>
        <dsp:cNvPr id="0" name=""/>
        <dsp:cNvSpPr/>
      </dsp:nvSpPr>
      <dsp:spPr>
        <a:xfrm>
          <a:off x="0" y="864697"/>
          <a:ext cx="6515947" cy="7558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Includes Harassment based on Race, Ethnicity, Sexual Orientation, Disability, etc.</a:t>
          </a:r>
        </a:p>
      </dsp:txBody>
      <dsp:txXfrm>
        <a:off x="36896" y="901593"/>
        <a:ext cx="6442155" cy="682028"/>
      </dsp:txXfrm>
    </dsp:sp>
    <dsp:sp modelId="{8CA2902E-C22A-41B5-8696-523A4D674468}">
      <dsp:nvSpPr>
        <dsp:cNvPr id="0" name=""/>
        <dsp:cNvSpPr/>
      </dsp:nvSpPr>
      <dsp:spPr>
        <a:xfrm>
          <a:off x="0" y="1675237"/>
          <a:ext cx="6515947" cy="7558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Sexual harassment is covered under gender protections</a:t>
          </a:r>
        </a:p>
      </dsp:txBody>
      <dsp:txXfrm>
        <a:off x="36896" y="1712133"/>
        <a:ext cx="6442155" cy="682028"/>
      </dsp:txXfrm>
    </dsp:sp>
    <dsp:sp modelId="{57A6DDE6-DD50-47AD-B81D-CBC58E7A9003}">
      <dsp:nvSpPr>
        <dsp:cNvPr id="0" name=""/>
        <dsp:cNvSpPr/>
      </dsp:nvSpPr>
      <dsp:spPr>
        <a:xfrm>
          <a:off x="0" y="2485777"/>
          <a:ext cx="6515947" cy="7558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Two types of harassment:</a:t>
          </a:r>
        </a:p>
      </dsp:txBody>
      <dsp:txXfrm>
        <a:off x="36896" y="2522673"/>
        <a:ext cx="6442155" cy="682028"/>
      </dsp:txXfrm>
    </dsp:sp>
    <dsp:sp modelId="{88A28613-10D3-4321-A719-3AE4617F1F8F}">
      <dsp:nvSpPr>
        <dsp:cNvPr id="0" name=""/>
        <dsp:cNvSpPr/>
      </dsp:nvSpPr>
      <dsp:spPr>
        <a:xfrm>
          <a:off x="0" y="3241597"/>
          <a:ext cx="6515947" cy="72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8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Quid pro quo – involves the exchange of sexual favors for rental benefits</a:t>
          </a:r>
        </a:p>
        <a:p>
          <a:pPr marL="114300" lvl="1" indent="-114300" algn="l" defTabSz="666750">
            <a:lnSpc>
              <a:spcPct val="90000"/>
            </a:lnSpc>
            <a:spcBef>
              <a:spcPct val="0"/>
            </a:spcBef>
            <a:spcAft>
              <a:spcPct val="20000"/>
            </a:spcAft>
            <a:buChar char="•"/>
          </a:pPr>
          <a:r>
            <a:rPr lang="en-US" sz="1500" kern="1200" dirty="0"/>
            <a:t>Hostile environment – severe and pervasive conduct that creates a hostile environment</a:t>
          </a:r>
        </a:p>
      </dsp:txBody>
      <dsp:txXfrm>
        <a:off x="0" y="3241597"/>
        <a:ext cx="6515947" cy="7276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5761D-5D02-4320-9D69-777847E58AB7}">
      <dsp:nvSpPr>
        <dsp:cNvPr id="0" name=""/>
        <dsp:cNvSpPr/>
      </dsp:nvSpPr>
      <dsp:spPr>
        <a:xfrm>
          <a:off x="795" y="977913"/>
          <a:ext cx="2791866" cy="177283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EE2E2D-8248-4F95-A1E7-F0414795771D}">
      <dsp:nvSpPr>
        <dsp:cNvPr id="0" name=""/>
        <dsp:cNvSpPr/>
      </dsp:nvSpPr>
      <dsp:spPr>
        <a:xfrm>
          <a:off x="311002" y="1272610"/>
          <a:ext cx="2791866" cy="177283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Harassment can be written, verbal, or other conduct, and does not require physical contact</a:t>
          </a:r>
        </a:p>
      </dsp:txBody>
      <dsp:txXfrm>
        <a:off x="362927" y="1324535"/>
        <a:ext cx="2688016" cy="1668985"/>
      </dsp:txXfrm>
    </dsp:sp>
    <dsp:sp modelId="{4B2D4B27-CA11-4DF2-A1C1-771C2B4D801F}">
      <dsp:nvSpPr>
        <dsp:cNvPr id="0" name=""/>
        <dsp:cNvSpPr/>
      </dsp:nvSpPr>
      <dsp:spPr>
        <a:xfrm>
          <a:off x="3413077" y="977913"/>
          <a:ext cx="2791866" cy="177283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33B3E6-343E-4631-B805-0138BCE4C38D}">
      <dsp:nvSpPr>
        <dsp:cNvPr id="0" name=""/>
        <dsp:cNvSpPr/>
      </dsp:nvSpPr>
      <dsp:spPr>
        <a:xfrm>
          <a:off x="3723284" y="1272610"/>
          <a:ext cx="2791866" cy="177283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 housing provider cannot retaliate because someone asserted their fair housing rights or helped someone else assert their fair housing rights</a:t>
          </a:r>
        </a:p>
      </dsp:txBody>
      <dsp:txXfrm>
        <a:off x="3775209" y="1324535"/>
        <a:ext cx="2688016" cy="16689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E1E17-E0A5-4975-B7EB-6393F848E519}">
      <dsp:nvSpPr>
        <dsp:cNvPr id="0" name=""/>
        <dsp:cNvSpPr/>
      </dsp:nvSpPr>
      <dsp:spPr>
        <a:xfrm>
          <a:off x="849202" y="1227"/>
          <a:ext cx="5148711" cy="30892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Examples:</a:t>
          </a:r>
        </a:p>
        <a:p>
          <a:pPr marL="228600" lvl="1" indent="-228600" algn="l" defTabSz="889000">
            <a:lnSpc>
              <a:spcPct val="90000"/>
            </a:lnSpc>
            <a:spcBef>
              <a:spcPct val="0"/>
            </a:spcBef>
            <a:spcAft>
              <a:spcPct val="15000"/>
            </a:spcAft>
            <a:buChar char="•"/>
          </a:pPr>
          <a:r>
            <a:rPr lang="en-US" sz="2000" kern="1200"/>
            <a:t>Use of lewd comments or gestures</a:t>
          </a:r>
        </a:p>
        <a:p>
          <a:pPr marL="228600" lvl="1" indent="-228600" algn="l" defTabSz="889000">
            <a:lnSpc>
              <a:spcPct val="90000"/>
            </a:lnSpc>
            <a:spcBef>
              <a:spcPct val="0"/>
            </a:spcBef>
            <a:spcAft>
              <a:spcPct val="15000"/>
            </a:spcAft>
            <a:buChar char="•"/>
          </a:pPr>
          <a:r>
            <a:rPr lang="en-US" sz="2000" kern="1200" dirty="0"/>
            <a:t>Exposure</a:t>
          </a:r>
        </a:p>
        <a:p>
          <a:pPr marL="228600" lvl="1" indent="-228600" algn="l" defTabSz="889000">
            <a:lnSpc>
              <a:spcPct val="90000"/>
            </a:lnSpc>
            <a:spcBef>
              <a:spcPct val="0"/>
            </a:spcBef>
            <a:spcAft>
              <a:spcPct val="15000"/>
            </a:spcAft>
            <a:buChar char="•"/>
          </a:pPr>
          <a:r>
            <a:rPr lang="en-US" sz="2000" kern="1200" dirty="0"/>
            <a:t>Use of gender-related derogatory comments</a:t>
          </a:r>
        </a:p>
        <a:p>
          <a:pPr marL="228600" lvl="1" indent="-228600" algn="l" defTabSz="889000">
            <a:lnSpc>
              <a:spcPct val="90000"/>
            </a:lnSpc>
            <a:spcBef>
              <a:spcPct val="0"/>
            </a:spcBef>
            <a:spcAft>
              <a:spcPct val="15000"/>
            </a:spcAft>
            <a:buChar char="•"/>
          </a:pPr>
          <a:r>
            <a:rPr lang="en-US" sz="2000" kern="1200" dirty="0"/>
            <a:t>Displays of lewd photos or pictures</a:t>
          </a:r>
        </a:p>
        <a:p>
          <a:pPr marL="228600" lvl="1" indent="-228600" algn="l" defTabSz="889000">
            <a:lnSpc>
              <a:spcPct val="90000"/>
            </a:lnSpc>
            <a:spcBef>
              <a:spcPct val="0"/>
            </a:spcBef>
            <a:spcAft>
              <a:spcPct val="15000"/>
            </a:spcAft>
            <a:buChar char="•"/>
          </a:pPr>
          <a:r>
            <a:rPr lang="en-US" sz="2000" kern="1200"/>
            <a:t>Asking about sex life or relationships</a:t>
          </a:r>
        </a:p>
        <a:p>
          <a:pPr marL="228600" lvl="1" indent="-228600" algn="l" defTabSz="889000">
            <a:lnSpc>
              <a:spcPct val="90000"/>
            </a:lnSpc>
            <a:spcBef>
              <a:spcPct val="0"/>
            </a:spcBef>
            <a:spcAft>
              <a:spcPct val="15000"/>
            </a:spcAft>
            <a:buChar char="•"/>
          </a:pPr>
          <a:r>
            <a:rPr lang="en-US" sz="2000" kern="1200"/>
            <a:t>Use of racial and ethnic slurs</a:t>
          </a:r>
        </a:p>
        <a:p>
          <a:pPr marL="228600" lvl="1" indent="-228600" algn="l" defTabSz="889000">
            <a:lnSpc>
              <a:spcPct val="90000"/>
            </a:lnSpc>
            <a:spcBef>
              <a:spcPct val="0"/>
            </a:spcBef>
            <a:spcAft>
              <a:spcPct val="15000"/>
            </a:spcAft>
            <a:buChar char="•"/>
          </a:pPr>
          <a:r>
            <a:rPr lang="en-US" sz="2000" kern="1200"/>
            <a:t>Derogatory comments about disability</a:t>
          </a:r>
        </a:p>
      </dsp:txBody>
      <dsp:txXfrm>
        <a:off x="849202" y="1227"/>
        <a:ext cx="5148711" cy="308922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D0184397-C46C-4E26-9E89-1D9CB7EDCDD3}" type="datetimeFigureOut">
              <a:rPr lang="en-US" smtClean="0"/>
              <a:t>8/30/2022</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F7EDA68-1B37-4ADB-8A9D-826D7E9796A5}" type="slidenum">
              <a:rPr lang="en-US" smtClean="0"/>
              <a:t>‹#›</a:t>
            </a:fld>
            <a:endParaRPr lang="en-US"/>
          </a:p>
        </p:txBody>
      </p:sp>
    </p:spTree>
    <p:extLst>
      <p:ext uri="{BB962C8B-B14F-4D97-AF65-F5344CB8AC3E}">
        <p14:creationId xmlns:p14="http://schemas.microsoft.com/office/powerpoint/2010/main" val="1545862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124073-C9D2-43F2-B84D-4D30AC925F07}" type="slidenum">
              <a:rPr lang="en-US" smtClean="0"/>
              <a:t>15</a:t>
            </a:fld>
            <a:endParaRPr lang="en-US"/>
          </a:p>
        </p:txBody>
      </p:sp>
    </p:spTree>
    <p:extLst>
      <p:ext uri="{BB962C8B-B14F-4D97-AF65-F5344CB8AC3E}">
        <p14:creationId xmlns:p14="http://schemas.microsoft.com/office/powerpoint/2010/main" val="452756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24073-C9D2-43F2-B84D-4D30AC925F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668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124073-C9D2-43F2-B84D-4D30AC925F07}" type="slidenum">
              <a:rPr lang="en-US" smtClean="0"/>
              <a:t>17</a:t>
            </a:fld>
            <a:endParaRPr lang="en-US"/>
          </a:p>
        </p:txBody>
      </p:sp>
    </p:spTree>
    <p:extLst>
      <p:ext uri="{BB962C8B-B14F-4D97-AF65-F5344CB8AC3E}">
        <p14:creationId xmlns:p14="http://schemas.microsoft.com/office/powerpoint/2010/main" val="2351925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20" name="Google Shape;120;p3: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4054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c95dcdbbb_0_13:notes"/>
          <p:cNvSpPr txBox="1">
            <a:spLocks noGrp="1"/>
          </p:cNvSpPr>
          <p:nvPr>
            <p:ph type="body" idx="1"/>
          </p:nvPr>
        </p:nvSpPr>
        <p:spPr>
          <a:xfrm>
            <a:off x="695008" y="4444861"/>
            <a:ext cx="5560200" cy="3636600"/>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43" name="Google Shape;143;g8c95dcdbbb_0_13: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9199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52" name="Google Shape;152;p6: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0495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c85146dcd_0_7:notes"/>
          <p:cNvSpPr txBox="1">
            <a:spLocks noGrp="1"/>
          </p:cNvSpPr>
          <p:nvPr>
            <p:ph type="body" idx="1"/>
          </p:nvPr>
        </p:nvSpPr>
        <p:spPr>
          <a:xfrm>
            <a:off x="695008" y="4444861"/>
            <a:ext cx="5560200" cy="3636600"/>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68" name="Google Shape;168;g8c85146dcd_0_7: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1763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954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pPr/>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310023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8721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593A89-DF33-4F70-9458-7ACDF7C8D5F2}"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E1E4B-5AB1-484D-977D-DC257C2AC5D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649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593A89-DF33-4F70-9458-7ACDF7C8D5F2}"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E1E4B-5AB1-484D-977D-DC257C2AC5D2}" type="slidenum">
              <a:rPr lang="en-US" smtClean="0"/>
              <a:t>‹#›</a:t>
            </a:fld>
            <a:endParaRPr lang="en-US"/>
          </a:p>
        </p:txBody>
      </p:sp>
    </p:spTree>
    <p:extLst>
      <p:ext uri="{BB962C8B-B14F-4D97-AF65-F5344CB8AC3E}">
        <p14:creationId xmlns:p14="http://schemas.microsoft.com/office/powerpoint/2010/main" val="1078642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593A89-DF33-4F70-9458-7ACDF7C8D5F2}"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E1E4B-5AB1-484D-977D-DC257C2AC5D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651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593A89-DF33-4F70-9458-7ACDF7C8D5F2}"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E1E4B-5AB1-484D-977D-DC257C2AC5D2}" type="slidenum">
              <a:rPr lang="en-US" smtClean="0"/>
              <a:t>‹#›</a:t>
            </a:fld>
            <a:endParaRPr lang="en-US"/>
          </a:p>
        </p:txBody>
      </p:sp>
    </p:spTree>
    <p:extLst>
      <p:ext uri="{BB962C8B-B14F-4D97-AF65-F5344CB8AC3E}">
        <p14:creationId xmlns:p14="http://schemas.microsoft.com/office/powerpoint/2010/main" val="3244104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593A89-DF33-4F70-9458-7ACDF7C8D5F2}" type="datetimeFigureOut">
              <a:rPr lang="en-US" smtClean="0"/>
              <a:t>8/30/2022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CE1E4B-5AB1-484D-977D-DC257C2AC5D2}" type="slidenum">
              <a:rPr lang="en-US" smtClean="0"/>
              <a:t>‹#›</a:t>
            </a:fld>
            <a:endParaRPr lang="en-US"/>
          </a:p>
        </p:txBody>
      </p:sp>
    </p:spTree>
    <p:extLst>
      <p:ext uri="{BB962C8B-B14F-4D97-AF65-F5344CB8AC3E}">
        <p14:creationId xmlns:p14="http://schemas.microsoft.com/office/powerpoint/2010/main" val="3625230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593A89-DF33-4F70-9458-7ACDF7C8D5F2}" type="datetimeFigureOut">
              <a:rPr lang="en-US" smtClean="0"/>
              <a:t>8/30/2022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CE1E4B-5AB1-484D-977D-DC257C2AC5D2}" type="slidenum">
              <a:rPr lang="en-US" smtClean="0"/>
              <a:t>‹#›</a:t>
            </a:fld>
            <a:endParaRPr lang="en-US"/>
          </a:p>
        </p:txBody>
      </p:sp>
    </p:spTree>
    <p:extLst>
      <p:ext uri="{BB962C8B-B14F-4D97-AF65-F5344CB8AC3E}">
        <p14:creationId xmlns:p14="http://schemas.microsoft.com/office/powerpoint/2010/main" val="3516971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F593A89-DF33-4F70-9458-7ACDF7C8D5F2}" type="datetimeFigureOut">
              <a:rPr lang="en-US" smtClean="0"/>
              <a:t>8/30/2022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0CE1E4B-5AB1-484D-977D-DC257C2AC5D2}" type="slidenum">
              <a:rPr lang="en-US" smtClean="0"/>
              <a:t>‹#›</a:t>
            </a:fld>
            <a:endParaRPr lang="en-US"/>
          </a:p>
        </p:txBody>
      </p:sp>
    </p:spTree>
    <p:extLst>
      <p:ext uri="{BB962C8B-B14F-4D97-AF65-F5344CB8AC3E}">
        <p14:creationId xmlns:p14="http://schemas.microsoft.com/office/powerpoint/2010/main" val="1401441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F593A89-DF33-4F70-9458-7ACDF7C8D5F2}" type="datetimeFigureOut">
              <a:rPr lang="en-US" smtClean="0"/>
              <a:t>8/30/2022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0CE1E4B-5AB1-484D-977D-DC257C2AC5D2}" type="slidenum">
              <a:rPr lang="en-US" smtClean="0"/>
              <a:t>‹#›</a:t>
            </a:fld>
            <a:endParaRPr lang="en-US"/>
          </a:p>
        </p:txBody>
      </p:sp>
    </p:spTree>
    <p:extLst>
      <p:ext uri="{BB962C8B-B14F-4D97-AF65-F5344CB8AC3E}">
        <p14:creationId xmlns:p14="http://schemas.microsoft.com/office/powerpoint/2010/main" val="227240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pPr/>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719104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593A89-DF33-4F70-9458-7ACDF7C8D5F2}"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E1E4B-5AB1-484D-977D-DC257C2AC5D2}" type="slidenum">
              <a:rPr lang="en-US" smtClean="0"/>
              <a:t>‹#›</a:t>
            </a:fld>
            <a:endParaRPr lang="en-US"/>
          </a:p>
        </p:txBody>
      </p:sp>
    </p:spTree>
    <p:extLst>
      <p:ext uri="{BB962C8B-B14F-4D97-AF65-F5344CB8AC3E}">
        <p14:creationId xmlns:p14="http://schemas.microsoft.com/office/powerpoint/2010/main" val="3383529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593A89-DF33-4F70-9458-7ACDF7C8D5F2}"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E1E4B-5AB1-484D-977D-DC257C2AC5D2}" type="slidenum">
              <a:rPr lang="en-US" smtClean="0"/>
              <a:t>‹#›</a:t>
            </a:fld>
            <a:endParaRPr lang="en-US"/>
          </a:p>
        </p:txBody>
      </p:sp>
    </p:spTree>
    <p:extLst>
      <p:ext uri="{BB962C8B-B14F-4D97-AF65-F5344CB8AC3E}">
        <p14:creationId xmlns:p14="http://schemas.microsoft.com/office/powerpoint/2010/main" val="1840193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593A89-DF33-4F70-9458-7ACDF7C8D5F2}"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E1E4B-5AB1-484D-977D-DC257C2AC5D2}" type="slidenum">
              <a:rPr lang="en-US" smtClean="0"/>
              <a:t>‹#›</a:t>
            </a:fld>
            <a:endParaRPr lang="en-US"/>
          </a:p>
        </p:txBody>
      </p:sp>
    </p:spTree>
    <p:extLst>
      <p:ext uri="{BB962C8B-B14F-4D97-AF65-F5344CB8AC3E}">
        <p14:creationId xmlns:p14="http://schemas.microsoft.com/office/powerpoint/2010/main" val="217262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1985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pPr/>
              <a:t>8/30/2022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1483555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952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333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8/30/2022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4506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A54C80-263E-416B-A8E0-580EDEADCBDC}" type="datetimeFigureOut">
              <a:rPr lang="en-US" smtClean="0"/>
              <a:pPr/>
              <a:t>8/30/2022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solidFill>
                <a:srgbClr val="34406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solidFill>
                  <a:srgbClr val="344068"/>
                </a:solidFill>
              </a:rPr>
              <a:pPr/>
              <a:t>‹#›</a:t>
            </a:fld>
            <a:endParaRPr lang="en-US" dirty="0">
              <a:solidFill>
                <a:srgbClr val="344068"/>
              </a:solidFill>
            </a:endParaRPr>
          </a:p>
        </p:txBody>
      </p:sp>
    </p:spTree>
    <p:extLst>
      <p:ext uri="{BB962C8B-B14F-4D97-AF65-F5344CB8AC3E}">
        <p14:creationId xmlns:p14="http://schemas.microsoft.com/office/powerpoint/2010/main" val="2121003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5315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defTabSz="457189"/>
            <a:fld id="{B61BEF0D-F0BB-DE4B-95CE-6DB70DBA9567}" type="datetimeFigureOut">
              <a:rPr lang="en-US" smtClean="0"/>
              <a:pPr defTabSz="457189"/>
              <a:t>8/30/2022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189"/>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defTabSz="457189"/>
            <a:fld id="{D57F1E4F-1CFF-5643-939E-217C01CDF565}" type="slidenum">
              <a:rPr lang="en-US" smtClean="0"/>
              <a:pPr defTabSz="457189"/>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24561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F593A89-DF33-4F70-9458-7ACDF7C8D5F2}" type="datetimeFigureOut">
              <a:rPr lang="en-US" smtClean="0"/>
              <a:t>8/30/2022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0CE1E4B-5AB1-484D-977D-DC257C2AC5D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028771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5.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53.sv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info@cnyfairhousing.org"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Layout" Target="../diagrams/layout15.xml"/><Relationship Id="rId7" Type="http://schemas.openxmlformats.org/officeDocument/2006/relationships/image" Target="../media/image2.jpg"/><Relationship Id="rId2" Type="http://schemas.openxmlformats.org/officeDocument/2006/relationships/diagramData" Target="../diagrams/data15.xml"/><Relationship Id="rId1" Type="http://schemas.openxmlformats.org/officeDocument/2006/relationships/slideLayout" Target="../slideLayouts/slideLayout1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2.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9.svg"/></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1.svg"/></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eg"/><Relationship Id="rId1" Type="http://schemas.openxmlformats.org/officeDocument/2006/relationships/slideLayout" Target="../slideLayouts/slideLayout13.xml"/><Relationship Id="rId6" Type="http://schemas.openxmlformats.org/officeDocument/2006/relationships/image" Target="../media/image2.jpg"/><Relationship Id="rId5" Type="http://schemas.openxmlformats.org/officeDocument/2006/relationships/image" Target="../media/image66.jpg"/><Relationship Id="rId4" Type="http://schemas.openxmlformats.org/officeDocument/2006/relationships/image" Target="../media/image65.jpeg"/></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8.svg"/></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E220058-3FCE-496E-ADF2-D8A6961F3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193F809-7E50-4AAD-8E26-878207931C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836504" y="4455620"/>
            <a:ext cx="7321946" cy="1143000"/>
          </a:xfrm>
        </p:spPr>
        <p:txBody>
          <a:bodyPr>
            <a:normAutofit/>
          </a:bodyPr>
          <a:lstStyle/>
          <a:p>
            <a:r>
              <a:rPr lang="en-US" dirty="0"/>
              <a:t>Fair Housing Essentials</a:t>
            </a:r>
          </a:p>
          <a:p>
            <a:r>
              <a:rPr lang="en-US" dirty="0"/>
              <a:t>Sally Santangelo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237" y="1259380"/>
            <a:ext cx="6647041" cy="2027347"/>
          </a:xfrm>
          <a:prstGeom prst="rect">
            <a:avLst/>
          </a:prstGeom>
        </p:spPr>
      </p:pic>
      <p:sp>
        <p:nvSpPr>
          <p:cNvPr id="13" name="Rectangle 12">
            <a:extLst>
              <a:ext uri="{FF2B5EF4-FFF2-40B4-BE49-F238E27FC236}">
                <a16:creationId xmlns:a16="http://schemas.microsoft.com/office/drawing/2014/main" id="{3E9C5090-7D25-41E3-A6D3-CCAEE505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11BF8809-0DAC-41E5-A212-ACB4A01BE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88868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76" name="Rectangle 70">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Title 2"/>
          <p:cNvSpPr>
            <a:spLocks noGrp="1"/>
          </p:cNvSpPr>
          <p:nvPr>
            <p:ph type="title"/>
          </p:nvPr>
        </p:nvSpPr>
        <p:spPr>
          <a:xfrm>
            <a:off x="5144679" y="634946"/>
            <a:ext cx="6405063" cy="1450757"/>
          </a:xfrm>
        </p:spPr>
        <p:txBody>
          <a:bodyPr>
            <a:normAutofit/>
          </a:bodyPr>
          <a:lstStyle/>
          <a:p>
            <a:r>
              <a:rPr lang="en-US"/>
              <a:t>Prohibited Conduct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206071"/>
            <a:ext cx="4020297" cy="1226190"/>
          </a:xfrm>
          <a:prstGeom prst="rect">
            <a:avLst/>
          </a:prstGeom>
        </p:spPr>
      </p:pic>
      <p:cxnSp>
        <p:nvCxnSpPr>
          <p:cNvPr id="28677" name="Straight Connector 72">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Graphic 4" descr="Remote work outline">
            <a:extLst>
              <a:ext uri="{FF2B5EF4-FFF2-40B4-BE49-F238E27FC236}">
                <a16:creationId xmlns:a16="http://schemas.microsoft.com/office/drawing/2014/main" id="{61C0F351-5B6E-4EDA-9D16-FE7D1FB784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6079" y="3218101"/>
            <a:ext cx="2476136" cy="2476136"/>
          </a:xfrm>
          <a:prstGeom prst="rect">
            <a:avLst/>
          </a:prstGeom>
        </p:spPr>
      </p:pic>
      <p:sp>
        <p:nvSpPr>
          <p:cNvPr id="2" name="Content Placeholder 1"/>
          <p:cNvSpPr>
            <a:spLocks noGrp="1"/>
          </p:cNvSpPr>
          <p:nvPr>
            <p:ph idx="1"/>
          </p:nvPr>
        </p:nvSpPr>
        <p:spPr>
          <a:xfrm>
            <a:off x="5144679" y="2198914"/>
            <a:ext cx="6405063" cy="3670180"/>
          </a:xfrm>
        </p:spPr>
        <p:txBody>
          <a:bodyPr rtlCol="0">
            <a:normAutofit/>
          </a:bodyPr>
          <a:lstStyle/>
          <a:p>
            <a:pPr>
              <a:spcAft>
                <a:spcPts val="0"/>
              </a:spcAft>
              <a:buFont typeface="Arial" panose="020B0604020202020204" pitchFamily="34" charset="0"/>
              <a:buChar char="•"/>
              <a:defRPr/>
            </a:pPr>
            <a:r>
              <a:rPr lang="en-US" sz="2800" dirty="0"/>
              <a:t> A housing provider cannot, on the basis of a protected class:</a:t>
            </a:r>
          </a:p>
          <a:p>
            <a:pPr lvl="1">
              <a:spcAft>
                <a:spcPts val="0"/>
              </a:spcAft>
              <a:buFont typeface="Arial" panose="020B0604020202020204" pitchFamily="34" charset="0"/>
              <a:buChar char="•"/>
              <a:defRPr/>
            </a:pPr>
            <a:r>
              <a:rPr lang="en-US" sz="2400" dirty="0"/>
              <a:t>refuse to rent or sell a dwelling</a:t>
            </a:r>
          </a:p>
          <a:p>
            <a:pPr lvl="1">
              <a:spcAft>
                <a:spcPts val="0"/>
              </a:spcAft>
              <a:buFont typeface="Arial" panose="020B0604020202020204" pitchFamily="34" charset="0"/>
              <a:buChar char="•"/>
              <a:defRPr/>
            </a:pPr>
            <a:r>
              <a:rPr lang="en-US" sz="2400" dirty="0"/>
              <a:t>represent that any housing accommodation is not available when in fact it is available</a:t>
            </a:r>
          </a:p>
        </p:txBody>
      </p:sp>
      <p:sp>
        <p:nvSpPr>
          <p:cNvPr id="28678" name="Rectangle 74">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679" name="Rectangle 76">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4333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76" name="Rectangle 70">
            <a:extLst>
              <a:ext uri="{FF2B5EF4-FFF2-40B4-BE49-F238E27FC236}">
                <a16:creationId xmlns:a16="http://schemas.microsoft.com/office/drawing/2014/main" id="{C3F32490-CF6A-459E-BBFE-90557857A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Title 2"/>
          <p:cNvSpPr>
            <a:spLocks noGrp="1"/>
          </p:cNvSpPr>
          <p:nvPr>
            <p:ph type="title"/>
          </p:nvPr>
        </p:nvSpPr>
        <p:spPr>
          <a:xfrm>
            <a:off x="6956868" y="634946"/>
            <a:ext cx="4592874" cy="1450757"/>
          </a:xfrm>
        </p:spPr>
        <p:txBody>
          <a:bodyPr>
            <a:normAutofit/>
          </a:bodyPr>
          <a:lstStyle/>
          <a:p>
            <a:r>
              <a:rPr lang="en-US" dirty="0"/>
              <a:t>Prohibited Conduct</a:t>
            </a:r>
          </a:p>
        </p:txBody>
      </p:sp>
      <p:sp>
        <p:nvSpPr>
          <p:cNvPr id="28677" name="Rectangle 72">
            <a:extLst>
              <a:ext uri="{FF2B5EF4-FFF2-40B4-BE49-F238E27FC236}">
                <a16:creationId xmlns:a16="http://schemas.microsoft.com/office/drawing/2014/main" id="{3489CAE3-3AE0-4268-81CA-A98516EA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79458" cy="6334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8" name="Rectangle 74">
            <a:extLst>
              <a:ext uri="{FF2B5EF4-FFF2-40B4-BE49-F238E27FC236}">
                <a16:creationId xmlns:a16="http://schemas.microsoft.com/office/drawing/2014/main" id="{852BC338-7802-42D3-85C9-B665508F4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36" y="1601185"/>
            <a:ext cx="2784700" cy="849333"/>
          </a:xfrm>
          <a:prstGeom prst="rect">
            <a:avLst/>
          </a:prstGeom>
        </p:spPr>
      </p:pic>
      <p:sp>
        <p:nvSpPr>
          <p:cNvPr id="28679" name="Rectangle 76">
            <a:extLst>
              <a:ext uri="{FF2B5EF4-FFF2-40B4-BE49-F238E27FC236}">
                <a16:creationId xmlns:a16="http://schemas.microsoft.com/office/drawing/2014/main" id="{FC2AD4A0-4FAA-4F52-A315-4224B27BE0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a:extLst>
              <a:ext uri="{FF2B5EF4-FFF2-40B4-BE49-F238E27FC236}">
                <a16:creationId xmlns:a16="http://schemas.microsoft.com/office/drawing/2014/main" id="{373C1DFC-81C5-498E-9907-7AAE6F0416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6569"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8A4EEE51-0307-4CE8-813E-AE3BCEBA2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556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9D9FBD3-6E57-4B12-A90A-386ED8F08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Architecture with solid fill">
            <a:extLst>
              <a:ext uri="{FF2B5EF4-FFF2-40B4-BE49-F238E27FC236}">
                <a16:creationId xmlns:a16="http://schemas.microsoft.com/office/drawing/2014/main" id="{1F204518-6B60-4122-B7C6-DB8B6DF51D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64752" y="3069855"/>
            <a:ext cx="2295082" cy="2295082"/>
          </a:xfrm>
          <a:prstGeom prst="rect">
            <a:avLst/>
          </a:prstGeom>
        </p:spPr>
      </p:pic>
      <p:sp>
        <p:nvSpPr>
          <p:cNvPr id="2" name="Content Placeholder 1"/>
          <p:cNvSpPr>
            <a:spLocks noGrp="1"/>
          </p:cNvSpPr>
          <p:nvPr>
            <p:ph idx="1"/>
          </p:nvPr>
        </p:nvSpPr>
        <p:spPr>
          <a:xfrm>
            <a:off x="6956868" y="2198914"/>
            <a:ext cx="4592874" cy="3670180"/>
          </a:xfrm>
        </p:spPr>
        <p:txBody>
          <a:bodyPr rtlCol="0">
            <a:normAutofit/>
          </a:bodyPr>
          <a:lstStyle/>
          <a:p>
            <a:pPr>
              <a:spcAft>
                <a:spcPts val="0"/>
              </a:spcAft>
              <a:buFont typeface="Arial" panose="020B0604020202020204" pitchFamily="34" charset="0"/>
              <a:buChar char="•"/>
              <a:defRPr/>
            </a:pPr>
            <a:r>
              <a:rPr lang="en-US" dirty="0"/>
              <a:t> </a:t>
            </a:r>
            <a:r>
              <a:rPr lang="en-US" sz="2400" dirty="0"/>
              <a:t>A housing provider cannot, on the basis of a protected class:</a:t>
            </a:r>
          </a:p>
          <a:p>
            <a:pPr lvl="1">
              <a:spcAft>
                <a:spcPts val="0"/>
              </a:spcAft>
              <a:buFont typeface="Arial" panose="020B0604020202020204" pitchFamily="34" charset="0"/>
              <a:buChar char="•"/>
              <a:defRPr/>
            </a:pPr>
            <a:r>
              <a:rPr lang="en-US" sz="2000" dirty="0"/>
              <a:t>Discriminate against any person in the terms, conditions, or privileges of sale or rental of a dwelling, or in the provision of services or facilities in connection therewith</a:t>
            </a:r>
          </a:p>
        </p:txBody>
      </p:sp>
      <p:sp>
        <p:nvSpPr>
          <p:cNvPr id="85" name="Rectangle 84">
            <a:extLst>
              <a:ext uri="{FF2B5EF4-FFF2-40B4-BE49-F238E27FC236}">
                <a16:creationId xmlns:a16="http://schemas.microsoft.com/office/drawing/2014/main" id="{25621158-452E-4C14-8946-B331F0D1C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Rectangle 86">
            <a:extLst>
              <a:ext uri="{FF2B5EF4-FFF2-40B4-BE49-F238E27FC236}">
                <a16:creationId xmlns:a16="http://schemas.microsoft.com/office/drawing/2014/main" id="{055BE0DD-04F0-42E3-9EDE-2129B4A55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1019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Title 2"/>
          <p:cNvSpPr>
            <a:spLocks noGrp="1"/>
          </p:cNvSpPr>
          <p:nvPr>
            <p:ph type="title"/>
          </p:nvPr>
        </p:nvSpPr>
        <p:spPr>
          <a:xfrm>
            <a:off x="1097280" y="286603"/>
            <a:ext cx="10058400" cy="1450757"/>
          </a:xfrm>
        </p:spPr>
        <p:txBody>
          <a:bodyPr>
            <a:normAutofit/>
          </a:bodyPr>
          <a:lstStyle/>
          <a:p>
            <a:r>
              <a:rPr lang="en-US" dirty="0"/>
              <a:t>Prohibited Conduct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432" y="3179837"/>
            <a:ext cx="3094997" cy="943974"/>
          </a:xfrm>
          <a:prstGeom prst="rect">
            <a:avLst/>
          </a:prstGeom>
        </p:spPr>
      </p:pic>
      <p:sp>
        <p:nvSpPr>
          <p:cNvPr id="2" name="Content Placeholder 1"/>
          <p:cNvSpPr>
            <a:spLocks noGrp="1"/>
          </p:cNvSpPr>
          <p:nvPr>
            <p:ph idx="1"/>
          </p:nvPr>
        </p:nvSpPr>
        <p:spPr>
          <a:xfrm>
            <a:off x="4639733" y="1845734"/>
            <a:ext cx="6515947" cy="4023360"/>
          </a:xfrm>
        </p:spPr>
        <p:txBody>
          <a:bodyPr rtlCol="0">
            <a:normAutofit/>
          </a:bodyPr>
          <a:lstStyle/>
          <a:p>
            <a:pPr marL="0" indent="0">
              <a:spcAft>
                <a:spcPts val="0"/>
              </a:spcAft>
              <a:buNone/>
              <a:defRPr/>
            </a:pPr>
            <a:r>
              <a:rPr lang="en-US" dirty="0"/>
              <a:t>Examples of differential treatment:</a:t>
            </a:r>
          </a:p>
          <a:p>
            <a:pPr lvl="1">
              <a:spcAft>
                <a:spcPts val="0"/>
              </a:spcAft>
              <a:buFont typeface="Wingdings" panose="05000000000000000000" pitchFamily="2" charset="2"/>
              <a:buChar char="§"/>
              <a:defRPr/>
            </a:pPr>
            <a:r>
              <a:rPr lang="en-US" dirty="0"/>
              <a:t>Differences in application process or requirements</a:t>
            </a:r>
          </a:p>
          <a:p>
            <a:pPr lvl="1">
              <a:spcAft>
                <a:spcPts val="0"/>
              </a:spcAft>
              <a:buFont typeface="Wingdings" panose="05000000000000000000" pitchFamily="2" charset="2"/>
              <a:buChar char="§"/>
              <a:defRPr/>
            </a:pPr>
            <a:r>
              <a:rPr lang="en-US" dirty="0"/>
              <a:t>Require more invasive background checks</a:t>
            </a:r>
          </a:p>
          <a:p>
            <a:pPr lvl="1">
              <a:spcAft>
                <a:spcPts val="0"/>
              </a:spcAft>
              <a:buFont typeface="Wingdings" panose="05000000000000000000" pitchFamily="2" charset="2"/>
              <a:buChar char="§"/>
              <a:defRPr/>
            </a:pPr>
            <a:r>
              <a:rPr lang="en-US" dirty="0"/>
              <a:t>Differences in the information someone is given about an apartment </a:t>
            </a:r>
          </a:p>
          <a:p>
            <a:pPr lvl="1">
              <a:spcAft>
                <a:spcPts val="0"/>
              </a:spcAft>
              <a:buFont typeface="Wingdings" panose="05000000000000000000" pitchFamily="2" charset="2"/>
              <a:buChar char="§"/>
              <a:defRPr/>
            </a:pPr>
            <a:r>
              <a:rPr lang="en-US" dirty="0"/>
              <a:t>Charging higher rents because they have children or have a disability</a:t>
            </a:r>
          </a:p>
          <a:p>
            <a:pPr lvl="1">
              <a:spcAft>
                <a:spcPts val="0"/>
              </a:spcAft>
              <a:buFont typeface="Wingdings" panose="05000000000000000000" pitchFamily="2" charset="2"/>
              <a:buChar char="§"/>
              <a:defRPr/>
            </a:pPr>
            <a:r>
              <a:rPr lang="en-US" dirty="0"/>
              <a:t>Applying property rules differently because of protected status</a:t>
            </a:r>
          </a:p>
          <a:p>
            <a:pPr lvl="1">
              <a:spcAft>
                <a:spcPts val="0"/>
              </a:spcAft>
              <a:buFont typeface="Wingdings" panose="05000000000000000000" pitchFamily="2" charset="2"/>
              <a:buChar char="§"/>
              <a:defRPr/>
            </a:pPr>
            <a:r>
              <a:rPr lang="en-US" dirty="0"/>
              <a:t>Steer applicants into or away from certain areas of a building or to different buildings or neighborhoods to segregate populations</a:t>
            </a:r>
          </a:p>
          <a:p>
            <a:pPr lvl="1">
              <a:spcAft>
                <a:spcPts val="0"/>
              </a:spcAft>
              <a:buFont typeface="Wingdings" panose="05000000000000000000" pitchFamily="2" charset="2"/>
              <a:buChar char="§"/>
              <a:defRPr/>
            </a:pPr>
            <a:endParaRPr lang="en-US" dirty="0"/>
          </a:p>
          <a:p>
            <a:pPr lvl="1">
              <a:spcAft>
                <a:spcPts val="0"/>
              </a:spcAft>
              <a:buFont typeface="Wingdings" panose="05000000000000000000" pitchFamily="2" charset="2"/>
              <a:buChar char="§"/>
              <a:defRPr/>
            </a:pPr>
            <a:endParaRPr lang="en-US" dirty="0"/>
          </a:p>
          <a:p>
            <a:pPr marL="0" indent="0">
              <a:spcAft>
                <a:spcPts val="0"/>
              </a:spcAft>
              <a:buNone/>
              <a:defRPr/>
            </a:pPr>
            <a:endParaRPr lang="en-US" dirty="0">
              <a:ea typeface="+mn-ea"/>
              <a:cs typeface="+mn-cs"/>
            </a:endParaRPr>
          </a:p>
        </p:txBody>
      </p:sp>
    </p:spTree>
    <p:extLst>
      <p:ext uri="{BB962C8B-B14F-4D97-AF65-F5344CB8AC3E}">
        <p14:creationId xmlns:p14="http://schemas.microsoft.com/office/powerpoint/2010/main" val="1443091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4744039" y="909565"/>
            <a:ext cx="4915607" cy="764007"/>
          </a:xfrm>
        </p:spPr>
        <p:txBody>
          <a:bodyPr/>
          <a:lstStyle/>
          <a:p>
            <a:r>
              <a:rPr lang="en-US" dirty="0">
                <a:solidFill>
                  <a:schemeClr val="tx1"/>
                </a:solidFill>
              </a:rPr>
              <a:t>Prohibited Conduct</a:t>
            </a:r>
          </a:p>
        </p:txBody>
      </p:sp>
      <p:sp>
        <p:nvSpPr>
          <p:cNvPr id="2" name="Content Placeholder 1"/>
          <p:cNvSpPr>
            <a:spLocks noGrp="1"/>
          </p:cNvSpPr>
          <p:nvPr>
            <p:ph idx="1"/>
          </p:nvPr>
        </p:nvSpPr>
        <p:spPr>
          <a:xfrm>
            <a:off x="4744039" y="1851658"/>
            <a:ext cx="6492240" cy="3585547"/>
          </a:xfrm>
        </p:spPr>
        <p:txBody>
          <a:bodyPr rtlCol="0">
            <a:normAutofit fontScale="92500" lnSpcReduction="10000"/>
          </a:bodyPr>
          <a:lstStyle/>
          <a:p>
            <a:pPr marL="0" indent="0">
              <a:spcAft>
                <a:spcPts val="0"/>
              </a:spcAft>
              <a:buNone/>
              <a:defRPr/>
            </a:pPr>
            <a:r>
              <a:rPr lang="en-US" sz="2800" dirty="0">
                <a:solidFill>
                  <a:schemeClr val="tx1"/>
                </a:solidFill>
              </a:rPr>
              <a:t>Discriminatory Advertising &amp; Statements</a:t>
            </a:r>
            <a:endParaRPr lang="en-US" sz="2800" dirty="0">
              <a:ea typeface="+mn-ea"/>
              <a:cs typeface="+mn-cs"/>
            </a:endParaRPr>
          </a:p>
          <a:p>
            <a:pPr marL="0" indent="0">
              <a:spcAft>
                <a:spcPts val="0"/>
              </a:spcAft>
              <a:buNone/>
              <a:defRPr/>
            </a:pPr>
            <a:r>
              <a:rPr lang="en-US" sz="2500" dirty="0">
                <a:ea typeface="+mn-ea"/>
                <a:cs typeface="+mn-cs"/>
              </a:rPr>
              <a:t>To make, print or publish any notice, advertising or </a:t>
            </a:r>
            <a:r>
              <a:rPr lang="en-US" sz="2500" dirty="0"/>
              <a:t>statement that indicates a preference, limitation, or discrimination.</a:t>
            </a:r>
          </a:p>
          <a:p>
            <a:pPr lvl="1">
              <a:spcAft>
                <a:spcPts val="0"/>
              </a:spcAft>
              <a:buFont typeface="Wingdings" panose="05000000000000000000" pitchFamily="2" charset="2"/>
              <a:buChar char="§"/>
              <a:defRPr/>
            </a:pPr>
            <a:r>
              <a:rPr lang="en-US" sz="2500" dirty="0"/>
              <a:t>This includes posted signs, newspapers, Craigslist, Facebook, and others</a:t>
            </a:r>
          </a:p>
          <a:p>
            <a:pPr marL="0" indent="0">
              <a:spcAft>
                <a:spcPts val="0"/>
              </a:spcAft>
              <a:buNone/>
              <a:defRPr/>
            </a:pPr>
            <a:r>
              <a:rPr lang="en-US" sz="2500" dirty="0"/>
              <a:t>To make any record or inquiry in connection with the prospective purchase, rental or lease of such a housing accommodation which expresses, directly or indirectly, any limitation, specification or discrimination</a:t>
            </a:r>
            <a:r>
              <a:rPr lang="en-US" sz="2500" dirty="0">
                <a:solidFill>
                  <a:schemeClr val="tx1"/>
                </a:solidFill>
              </a:rPr>
              <a:t>.</a:t>
            </a:r>
            <a:endParaRPr lang="en-US" sz="2400" dirty="0">
              <a:solidFill>
                <a:schemeClr val="tx1"/>
              </a:solidFill>
            </a:endParaRPr>
          </a:p>
          <a:p>
            <a:pPr lvl="1">
              <a:spcAft>
                <a:spcPts val="0"/>
              </a:spcAft>
              <a:buFont typeface="Wingdings" panose="05000000000000000000" pitchFamily="2" charset="2"/>
              <a:buChar char="§"/>
              <a:defRPr/>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4233" y="5445224"/>
            <a:ext cx="2276084" cy="696483"/>
          </a:xfrm>
          <a:prstGeom prst="rect">
            <a:avLst/>
          </a:prstGeom>
        </p:spPr>
      </p:pic>
      <p:pic>
        <p:nvPicPr>
          <p:cNvPr id="5" name="Picture 4" descr="A close up of a newspaper&#10;&#10;Description automatically generated">
            <a:extLst>
              <a:ext uri="{FF2B5EF4-FFF2-40B4-BE49-F238E27FC236}">
                <a16:creationId xmlns:a16="http://schemas.microsoft.com/office/drawing/2014/main" id="{8E7AC7FA-BE43-4856-B526-F9ED9DBB8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17" y="1851659"/>
            <a:ext cx="3242277" cy="2501489"/>
          </a:xfrm>
          <a:prstGeom prst="rect">
            <a:avLst/>
          </a:prstGeom>
        </p:spPr>
      </p:pic>
      <p:cxnSp>
        <p:nvCxnSpPr>
          <p:cNvPr id="9" name="Straight Connector 8">
            <a:extLst>
              <a:ext uri="{FF2B5EF4-FFF2-40B4-BE49-F238E27FC236}">
                <a16:creationId xmlns:a16="http://schemas.microsoft.com/office/drawing/2014/main" id="{F7DCFBAC-364B-4FAE-9606-FCA77E5FD775}"/>
              </a:ext>
            </a:extLst>
          </p:cNvPr>
          <p:cNvCxnSpPr/>
          <p:nvPr/>
        </p:nvCxnSpPr>
        <p:spPr>
          <a:xfrm>
            <a:off x="4744039" y="1681583"/>
            <a:ext cx="68817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361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674" name="Title 2"/>
          <p:cNvSpPr>
            <a:spLocks noGrp="1"/>
          </p:cNvSpPr>
          <p:nvPr>
            <p:ph type="title"/>
          </p:nvPr>
        </p:nvSpPr>
        <p:spPr>
          <a:xfrm>
            <a:off x="5144679" y="634946"/>
            <a:ext cx="6405063" cy="1450757"/>
          </a:xfrm>
        </p:spPr>
        <p:txBody>
          <a:bodyPr>
            <a:normAutofit/>
          </a:bodyPr>
          <a:lstStyle/>
          <a:p>
            <a:r>
              <a:rPr lang="en-US" dirty="0"/>
              <a:t>Prohibited Conduct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206071"/>
            <a:ext cx="4020297" cy="1226190"/>
          </a:xfrm>
          <a:prstGeom prst="rect">
            <a:avLst/>
          </a:prstGeom>
        </p:spPr>
      </p:pic>
      <p:cxnSp>
        <p:nvCxnSpPr>
          <p:cNvPr id="73" name="Straight Connector 72">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144679" y="2198914"/>
            <a:ext cx="6405063" cy="3670180"/>
          </a:xfrm>
        </p:spPr>
        <p:txBody>
          <a:bodyPr rtlCol="0">
            <a:normAutofit lnSpcReduction="10000"/>
          </a:bodyPr>
          <a:lstStyle/>
          <a:p>
            <a:pPr marL="0" indent="0">
              <a:spcAft>
                <a:spcPts val="0"/>
              </a:spcAft>
              <a:buNone/>
              <a:defRPr/>
            </a:pPr>
            <a:r>
              <a:rPr lang="en-US" sz="2400" dirty="0"/>
              <a:t>Discrimination in Residential Real Estate-Related Transactions</a:t>
            </a:r>
          </a:p>
          <a:p>
            <a:pPr lvl="1">
              <a:spcAft>
                <a:spcPts val="0"/>
              </a:spcAft>
              <a:buFont typeface="Wingdings" panose="05000000000000000000" pitchFamily="2" charset="2"/>
              <a:buChar char="§"/>
              <a:defRPr/>
            </a:pPr>
            <a:r>
              <a:rPr lang="en-US" sz="2000" dirty="0"/>
              <a:t>Discrimination in making available or in the terms or conditions of the transaction</a:t>
            </a:r>
          </a:p>
          <a:p>
            <a:pPr lvl="1">
              <a:spcAft>
                <a:spcPts val="0"/>
              </a:spcAft>
              <a:buFont typeface="Wingdings" panose="05000000000000000000" pitchFamily="2" charset="2"/>
              <a:buChar char="§"/>
              <a:defRPr/>
            </a:pPr>
            <a:r>
              <a:rPr lang="en-US" dirty="0"/>
              <a:t>Includes:</a:t>
            </a:r>
          </a:p>
          <a:p>
            <a:pPr lvl="2">
              <a:spcAft>
                <a:spcPts val="0"/>
              </a:spcAft>
              <a:buFont typeface="Wingdings" panose="05000000000000000000" pitchFamily="2" charset="2"/>
              <a:buChar char="§"/>
              <a:defRPr/>
            </a:pPr>
            <a:r>
              <a:rPr lang="en-US" sz="1800" dirty="0"/>
              <a:t>Making or purchasing of loans or providing other financial assistance for a dwelling or secured by residential real estate</a:t>
            </a:r>
          </a:p>
          <a:p>
            <a:pPr lvl="3">
              <a:spcAft>
                <a:spcPts val="0"/>
              </a:spcAft>
              <a:buFont typeface="Wingdings" panose="05000000000000000000" pitchFamily="2" charset="2"/>
              <a:buChar char="§"/>
              <a:defRPr/>
            </a:pPr>
            <a:r>
              <a:rPr lang="en-US" sz="1800" dirty="0"/>
              <a:t>Maternity leave denials</a:t>
            </a:r>
          </a:p>
          <a:p>
            <a:pPr lvl="3">
              <a:spcAft>
                <a:spcPts val="0"/>
              </a:spcAft>
              <a:buFont typeface="Wingdings" panose="05000000000000000000" pitchFamily="2" charset="2"/>
              <a:buChar char="§"/>
              <a:defRPr/>
            </a:pPr>
            <a:r>
              <a:rPr lang="en-US" sz="1800" dirty="0"/>
              <a:t>Steering</a:t>
            </a:r>
          </a:p>
          <a:p>
            <a:pPr lvl="3">
              <a:spcAft>
                <a:spcPts val="0"/>
              </a:spcAft>
              <a:buFont typeface="Wingdings" panose="05000000000000000000" pitchFamily="2" charset="2"/>
              <a:buChar char="§"/>
              <a:defRPr/>
            </a:pPr>
            <a:r>
              <a:rPr lang="en-US" sz="1800" dirty="0"/>
              <a:t>Language Access</a:t>
            </a:r>
          </a:p>
          <a:p>
            <a:pPr lvl="2">
              <a:spcAft>
                <a:spcPts val="0"/>
              </a:spcAft>
              <a:buFont typeface="Wingdings" panose="05000000000000000000" pitchFamily="2" charset="2"/>
              <a:buChar char="§"/>
              <a:defRPr/>
            </a:pPr>
            <a:r>
              <a:rPr lang="en-US" sz="1800" dirty="0"/>
              <a:t>The selling, brokering, or appraising of residential real property</a:t>
            </a:r>
          </a:p>
          <a:p>
            <a:pPr lvl="3">
              <a:spcAft>
                <a:spcPts val="0"/>
              </a:spcAft>
              <a:buFont typeface="Wingdings" panose="05000000000000000000" pitchFamily="2" charset="2"/>
              <a:buChar char="§"/>
              <a:defRPr/>
            </a:pPr>
            <a:r>
              <a:rPr lang="en-US" sz="1800" dirty="0"/>
              <a:t>Racial discrimination in appraisals</a:t>
            </a:r>
          </a:p>
          <a:p>
            <a:pPr marL="384048" lvl="2" indent="0">
              <a:spcAft>
                <a:spcPts val="0"/>
              </a:spcAft>
              <a:buNone/>
              <a:defRPr/>
            </a:pPr>
            <a:endParaRPr lang="en-US" sz="1800" dirty="0"/>
          </a:p>
          <a:p>
            <a:pPr lvl="1">
              <a:spcAft>
                <a:spcPts val="0"/>
              </a:spcAft>
              <a:buFont typeface="Wingdings" panose="05000000000000000000" pitchFamily="2" charset="2"/>
              <a:buChar char="§"/>
              <a:defRPr/>
            </a:pPr>
            <a:endParaRPr lang="en-US" dirty="0"/>
          </a:p>
          <a:p>
            <a:pPr lvl="1">
              <a:spcAft>
                <a:spcPts val="0"/>
              </a:spcAft>
              <a:buFont typeface="Wingdings" panose="05000000000000000000" pitchFamily="2" charset="2"/>
              <a:buChar char="§"/>
              <a:defRPr/>
            </a:pPr>
            <a:endParaRPr lang="en-US" dirty="0"/>
          </a:p>
          <a:p>
            <a:pPr marL="0" indent="0">
              <a:spcAft>
                <a:spcPts val="0"/>
              </a:spcAft>
              <a:buNone/>
              <a:defRPr/>
            </a:pPr>
            <a:endParaRPr lang="en-US" dirty="0">
              <a:ea typeface="+mn-ea"/>
              <a:cs typeface="+mn-cs"/>
            </a:endParaRPr>
          </a:p>
        </p:txBody>
      </p:sp>
      <p:sp>
        <p:nvSpPr>
          <p:cNvPr id="75" name="Rectangle 74">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6C2C7657-0752-BE1A-D5DA-AC6E95960008}"/>
              </a:ext>
            </a:extLst>
          </p:cNvPr>
          <p:cNvPicPr>
            <a:picLocks noChangeAspect="1"/>
          </p:cNvPicPr>
          <p:nvPr/>
        </p:nvPicPr>
        <p:blipFill>
          <a:blip r:embed="rId3"/>
          <a:stretch>
            <a:fillRect/>
          </a:stretch>
        </p:blipFill>
        <p:spPr>
          <a:xfrm>
            <a:off x="851780" y="3089429"/>
            <a:ext cx="3650640" cy="2429335"/>
          </a:xfrm>
          <a:prstGeom prst="rect">
            <a:avLst/>
          </a:prstGeom>
        </p:spPr>
      </p:pic>
    </p:spTree>
    <p:extLst>
      <p:ext uri="{BB962C8B-B14F-4D97-AF65-F5344CB8AC3E}">
        <p14:creationId xmlns:p14="http://schemas.microsoft.com/office/powerpoint/2010/main" val="1614898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36">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9" name="Rectangle 38">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2103875"/>
          </a:xfrm>
        </p:spPr>
        <p:txBody>
          <a:bodyPr vert="horz" lIns="91440" tIns="45720" rIns="91440" bIns="45720" rtlCol="0" anchor="b">
            <a:normAutofit/>
          </a:bodyPr>
          <a:lstStyle/>
          <a:p>
            <a:br>
              <a:rPr lang="en-US" sz="3600" u="sng" kern="1200" spc="-50" baseline="0" dirty="0">
                <a:solidFill>
                  <a:srgbClr val="FFFFFF"/>
                </a:solidFill>
                <a:latin typeface="+mj-lt"/>
                <a:ea typeface="+mj-ea"/>
                <a:cs typeface="+mj-cs"/>
              </a:rPr>
            </a:br>
            <a:r>
              <a:rPr lang="en-US" sz="3600" kern="1200" spc="-50" baseline="0" dirty="0">
                <a:solidFill>
                  <a:srgbClr val="FFFFFF"/>
                </a:solidFill>
                <a:latin typeface="+mj-lt"/>
                <a:ea typeface="+mj-ea"/>
                <a:cs typeface="+mj-cs"/>
              </a:rPr>
              <a:t>Housing Discrimination Today</a:t>
            </a:r>
          </a:p>
        </p:txBody>
      </p:sp>
      <p:sp>
        <p:nvSpPr>
          <p:cNvPr id="3" name="Content Placeholder 2"/>
          <p:cNvSpPr>
            <a:spLocks noGrp="1"/>
          </p:cNvSpPr>
          <p:nvPr>
            <p:ph sz="half" idx="1"/>
          </p:nvPr>
        </p:nvSpPr>
        <p:spPr>
          <a:xfrm>
            <a:off x="492371" y="2653800"/>
            <a:ext cx="3084844" cy="3335519"/>
          </a:xfrm>
        </p:spPr>
        <p:txBody>
          <a:bodyPr vert="horz" lIns="0" tIns="45720" rIns="0" bIns="45720" rtlCol="0">
            <a:normAutofit/>
          </a:bodyPr>
          <a:lstStyle/>
          <a:p>
            <a:pPr marL="0" indent="0">
              <a:buFont typeface="Calibri" panose="020F0502020204030204" pitchFamily="34" charset="0"/>
              <a:buNone/>
            </a:pPr>
            <a:r>
              <a:rPr lang="en-US" dirty="0">
                <a:solidFill>
                  <a:srgbClr val="FFFFFF"/>
                </a:solidFill>
              </a:rPr>
              <a:t>Newsday “Long Island Divided” Investigation</a:t>
            </a:r>
          </a:p>
          <a:p>
            <a:pPr lvl="1">
              <a:buFont typeface="Calibri" panose="020F0502020204030204" pitchFamily="34" charset="0"/>
              <a:buChar char="•"/>
            </a:pPr>
            <a:r>
              <a:rPr lang="en-US" dirty="0">
                <a:solidFill>
                  <a:srgbClr val="FFFFFF"/>
                </a:solidFill>
              </a:rPr>
              <a:t>African-American testers posing as prospective home buyers encountered unequal treatment and/or racial steering 49% of the time. (November, 2019)   (Video – Testing the Divide)</a:t>
            </a:r>
          </a:p>
          <a:p>
            <a:pPr marL="201168" lvl="1" indent="0">
              <a:buFont typeface="Calibri" panose="020F0502020204030204" pitchFamily="34" charset="0"/>
              <a:buNone/>
            </a:pPr>
            <a:endParaRPr lang="en-US" sz="1500" dirty="0">
              <a:solidFill>
                <a:srgbClr val="FFFFFF"/>
              </a:solidFill>
            </a:endParaRPr>
          </a:p>
          <a:p>
            <a:pPr>
              <a:buFont typeface="Calibri" panose="020F0502020204030204" pitchFamily="34" charset="0"/>
              <a:buChar char="•"/>
            </a:pPr>
            <a:endParaRPr lang="en-US" sz="1500" dirty="0">
              <a:solidFill>
                <a:srgbClr val="FFFFFF"/>
              </a:solidFill>
            </a:endParaRPr>
          </a:p>
        </p:txBody>
      </p:sp>
      <p:pic>
        <p:nvPicPr>
          <p:cNvPr id="6" name="Content Placeholder 5">
            <a:extLst>
              <a:ext uri="{FF2B5EF4-FFF2-40B4-BE49-F238E27FC236}">
                <a16:creationId xmlns:a16="http://schemas.microsoft.com/office/drawing/2014/main" id="{6330F112-2C6D-46DE-AD68-1D02E9E84AEE}"/>
              </a:ext>
            </a:extLst>
          </p:cNvPr>
          <p:cNvPicPr>
            <a:picLocks noGrp="1" noChangeAspect="1"/>
          </p:cNvPicPr>
          <p:nvPr>
            <p:ph sz="half" idx="2"/>
          </p:nvPr>
        </p:nvPicPr>
        <p:blipFill rotWithShape="1">
          <a:blip r:embed="rId3"/>
          <a:srcRect l="5440" r="1417" b="-2"/>
          <a:stretch/>
        </p:blipFill>
        <p:spPr>
          <a:xfrm>
            <a:off x="4075043" y="10"/>
            <a:ext cx="8111272" cy="6857990"/>
          </a:xfrm>
          <a:prstGeom prst="rect">
            <a:avLst/>
          </a:prstGeom>
        </p:spPr>
      </p:pic>
      <p:sp>
        <p:nvSpPr>
          <p:cNvPr id="43" name="Rectangle 42">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27252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5772840"/>
          </a:xfrm>
        </p:spPr>
        <p:txBody>
          <a:bodyPr anchor="ctr">
            <a:normAutofit/>
          </a:bodyPr>
          <a:lstStyle/>
          <a:p>
            <a:br>
              <a:rPr lang="en-US" sz="3600" u="sng">
                <a:solidFill>
                  <a:srgbClr val="FFFFFF"/>
                </a:solidFill>
              </a:rPr>
            </a:br>
            <a:r>
              <a:rPr lang="en-US" sz="3600" u="sng">
                <a:solidFill>
                  <a:srgbClr val="FFFFFF"/>
                </a:solidFill>
              </a:rPr>
              <a:t>Housing Discrimination Today</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D7F07EC-1241-ADCC-63DB-6919DADF98EF}"/>
              </a:ext>
            </a:extLst>
          </p:cNvPr>
          <p:cNvGraphicFramePr>
            <a:graphicFrameLocks noGrp="1"/>
          </p:cNvGraphicFramePr>
          <p:nvPr>
            <p:ph idx="1"/>
            <p:extLst>
              <p:ext uri="{D42A27DB-BD31-4B8C-83A1-F6EECF244321}">
                <p14:modId xmlns:p14="http://schemas.microsoft.com/office/powerpoint/2010/main" val="227414117"/>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7793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B4E5283E-B581-4FBB-80F8-C7286D35721F}"/>
              </a:ext>
            </a:extLst>
          </p:cNvPr>
          <p:cNvSpPr/>
          <p:nvPr/>
        </p:nvSpPr>
        <p:spPr>
          <a:xfrm>
            <a:off x="4633127" y="1622950"/>
            <a:ext cx="2230514" cy="810494"/>
          </a:xfrm>
          <a:prstGeom prst="wedgeRoundRectCallout">
            <a:avLst>
              <a:gd name="adj1" fmla="val -832"/>
              <a:gd name="adj2" fmla="val 83584"/>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350" dirty="0"/>
              <a:t>“Rising in the cost of tax, increased traffic concerns, </a:t>
            </a:r>
            <a:r>
              <a:rPr lang="en-US" sz="1350" b="1" dirty="0"/>
              <a:t>potential increase of crime</a:t>
            </a:r>
            <a:r>
              <a:rPr lang="en-US" sz="1350" dirty="0"/>
              <a:t>” </a:t>
            </a:r>
          </a:p>
        </p:txBody>
      </p:sp>
      <p:sp>
        <p:nvSpPr>
          <p:cNvPr id="11" name="Speech Bubble: Rectangle with Corners Rounded 10">
            <a:extLst>
              <a:ext uri="{FF2B5EF4-FFF2-40B4-BE49-F238E27FC236}">
                <a16:creationId xmlns:a16="http://schemas.microsoft.com/office/drawing/2014/main" id="{91E97D2C-5E49-40F2-B012-E558EDC9D569}"/>
              </a:ext>
            </a:extLst>
          </p:cNvPr>
          <p:cNvSpPr/>
          <p:nvPr/>
        </p:nvSpPr>
        <p:spPr>
          <a:xfrm>
            <a:off x="6354982" y="4218146"/>
            <a:ext cx="2230514" cy="867095"/>
          </a:xfrm>
          <a:prstGeom prst="wedgeRoundRectCallout">
            <a:avLst>
              <a:gd name="adj1" fmla="val -39341"/>
              <a:gd name="adj2" fmla="val -94127"/>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350" dirty="0"/>
              <a:t>“I am concerned the </a:t>
            </a:r>
            <a:r>
              <a:rPr lang="en-US" sz="1350" b="1" dirty="0"/>
              <a:t>type of people </a:t>
            </a:r>
            <a:r>
              <a:rPr lang="en-US" sz="1350" dirty="0"/>
              <a:t>this will attract to the area...”</a:t>
            </a:r>
          </a:p>
        </p:txBody>
      </p:sp>
      <p:sp>
        <p:nvSpPr>
          <p:cNvPr id="13" name="Speech Bubble: Rectangle with Corners Rounded 12">
            <a:extLst>
              <a:ext uri="{FF2B5EF4-FFF2-40B4-BE49-F238E27FC236}">
                <a16:creationId xmlns:a16="http://schemas.microsoft.com/office/drawing/2014/main" id="{2789EF0C-4A5C-4CB3-91E2-6D71A0CDA774}"/>
              </a:ext>
            </a:extLst>
          </p:cNvPr>
          <p:cNvSpPr/>
          <p:nvPr/>
        </p:nvSpPr>
        <p:spPr>
          <a:xfrm>
            <a:off x="7013593" y="1076869"/>
            <a:ext cx="2230514" cy="1105270"/>
          </a:xfrm>
          <a:prstGeom prst="wedgeRoundRectCallout">
            <a:avLst>
              <a:gd name="adj1" fmla="val -45609"/>
              <a:gd name="adj2" fmla="val 84789"/>
              <a:gd name="adj3"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350" dirty="0"/>
              <a:t>“I am looking to purchase a home in Cicero and I </a:t>
            </a:r>
            <a:r>
              <a:rPr lang="en-US" sz="1350" b="1" dirty="0"/>
              <a:t>do not want it to be near a housing project</a:t>
            </a:r>
            <a:r>
              <a:rPr lang="en-US" sz="1350" dirty="0"/>
              <a:t>.”</a:t>
            </a:r>
          </a:p>
        </p:txBody>
      </p:sp>
      <p:sp>
        <p:nvSpPr>
          <p:cNvPr id="15" name="Speech Bubble: Rectangle with Corners Rounded 14">
            <a:extLst>
              <a:ext uri="{FF2B5EF4-FFF2-40B4-BE49-F238E27FC236}">
                <a16:creationId xmlns:a16="http://schemas.microsoft.com/office/drawing/2014/main" id="{0F4900A2-EA7F-4707-9315-BD666D1D85A7}"/>
              </a:ext>
            </a:extLst>
          </p:cNvPr>
          <p:cNvSpPr/>
          <p:nvPr/>
        </p:nvSpPr>
        <p:spPr>
          <a:xfrm>
            <a:off x="2092310" y="1076870"/>
            <a:ext cx="2230514" cy="1386259"/>
          </a:xfrm>
          <a:prstGeom prst="wedgeRoundRectCallout">
            <a:avLst>
              <a:gd name="adj1" fmla="val 52600"/>
              <a:gd name="adj2" fmla="val 677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350" dirty="0"/>
              <a:t>“Such projects could </a:t>
            </a:r>
            <a:r>
              <a:rPr lang="en-US" sz="1350" b="1" dirty="0"/>
              <a:t>disrupt</a:t>
            </a:r>
            <a:r>
              <a:rPr lang="en-US" sz="1350" dirty="0"/>
              <a:t> </a:t>
            </a:r>
            <a:r>
              <a:rPr lang="en-US" sz="1350" b="1" dirty="0"/>
              <a:t>community cohesiveness and its underpinnings</a:t>
            </a:r>
            <a:r>
              <a:rPr lang="en-US" sz="1350" dirty="0"/>
              <a:t>, which are essential to its health, safety and stability”</a:t>
            </a:r>
          </a:p>
        </p:txBody>
      </p:sp>
      <p:sp>
        <p:nvSpPr>
          <p:cNvPr id="4" name="TextBox 3">
            <a:extLst>
              <a:ext uri="{FF2B5EF4-FFF2-40B4-BE49-F238E27FC236}">
                <a16:creationId xmlns:a16="http://schemas.microsoft.com/office/drawing/2014/main" id="{241B980B-D738-4158-AA93-15F27807D7BB}"/>
              </a:ext>
            </a:extLst>
          </p:cNvPr>
          <p:cNvSpPr txBox="1"/>
          <p:nvPr/>
        </p:nvSpPr>
        <p:spPr>
          <a:xfrm>
            <a:off x="4528121" y="2805754"/>
            <a:ext cx="3081522" cy="646331"/>
          </a:xfrm>
          <a:prstGeom prst="rect">
            <a:avLst/>
          </a:prstGeom>
          <a:noFill/>
        </p:spPr>
        <p:txBody>
          <a:bodyPr wrap="square" rtlCol="0">
            <a:spAutoFit/>
          </a:bodyPr>
          <a:lstStyle/>
          <a:p>
            <a:pPr algn="ctr"/>
            <a:r>
              <a:rPr lang="en-US" dirty="0"/>
              <a:t>Zoning Processes Create Outlet for Neighborhood Opposition</a:t>
            </a:r>
          </a:p>
        </p:txBody>
      </p:sp>
      <p:sp>
        <p:nvSpPr>
          <p:cNvPr id="19" name="Speech Bubble: Rectangle with Corners Rounded 18">
            <a:extLst>
              <a:ext uri="{FF2B5EF4-FFF2-40B4-BE49-F238E27FC236}">
                <a16:creationId xmlns:a16="http://schemas.microsoft.com/office/drawing/2014/main" id="{FEF4EBE2-E198-4EE0-8116-1D5F0EBDF864}"/>
              </a:ext>
            </a:extLst>
          </p:cNvPr>
          <p:cNvSpPr/>
          <p:nvPr/>
        </p:nvSpPr>
        <p:spPr>
          <a:xfrm>
            <a:off x="3051792" y="3817779"/>
            <a:ext cx="2542064" cy="1669966"/>
          </a:xfrm>
          <a:prstGeom prst="wedgeRoundRectCallout">
            <a:avLst>
              <a:gd name="adj1" fmla="val 64099"/>
              <a:gd name="adj2" fmla="val -60528"/>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350" dirty="0"/>
              <a:t>“I moved here because I didn’t want to live in the city with the riff raff…And I don’t want to deal with the bad things that 108 apartments would bring into the neighborhood with those type of people with those type of problems.”</a:t>
            </a:r>
          </a:p>
        </p:txBody>
      </p:sp>
      <p:sp>
        <p:nvSpPr>
          <p:cNvPr id="21" name="Speech Bubble: Rectangle with Corners Rounded 20">
            <a:extLst>
              <a:ext uri="{FF2B5EF4-FFF2-40B4-BE49-F238E27FC236}">
                <a16:creationId xmlns:a16="http://schemas.microsoft.com/office/drawing/2014/main" id="{198B6081-0F2D-420E-B6E8-0B44E38D52EF}"/>
              </a:ext>
            </a:extLst>
          </p:cNvPr>
          <p:cNvSpPr/>
          <p:nvPr/>
        </p:nvSpPr>
        <p:spPr>
          <a:xfrm>
            <a:off x="8258684" y="2431036"/>
            <a:ext cx="2148396" cy="749432"/>
          </a:xfrm>
          <a:prstGeom prst="wedgeRoundRectCallout">
            <a:avLst>
              <a:gd name="adj1" fmla="val -73071"/>
              <a:gd name="adj2" fmla="val 356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350" dirty="0"/>
              <a:t>“</a:t>
            </a:r>
            <a:r>
              <a:rPr lang="en-US" sz="1350" b="1" dirty="0"/>
              <a:t>We don’t want transients</a:t>
            </a:r>
            <a:r>
              <a:rPr lang="en-US" sz="1350" dirty="0"/>
              <a:t> walking through our neighborhood.”</a:t>
            </a:r>
          </a:p>
        </p:txBody>
      </p:sp>
      <p:sp>
        <p:nvSpPr>
          <p:cNvPr id="22" name="Speech Bubble: Rectangle with Corners Rounded 21">
            <a:extLst>
              <a:ext uri="{FF2B5EF4-FFF2-40B4-BE49-F238E27FC236}">
                <a16:creationId xmlns:a16="http://schemas.microsoft.com/office/drawing/2014/main" id="{F8D0339F-D0E8-4B0C-A83F-E21FF48C5242}"/>
              </a:ext>
            </a:extLst>
          </p:cNvPr>
          <p:cNvSpPr/>
          <p:nvPr/>
        </p:nvSpPr>
        <p:spPr>
          <a:xfrm>
            <a:off x="7949077" y="3513893"/>
            <a:ext cx="2230514" cy="571555"/>
          </a:xfrm>
          <a:prstGeom prst="wedgeRoundRectCallout">
            <a:avLst>
              <a:gd name="adj1" fmla="val -73668"/>
              <a:gd name="adj2" fmla="val -45192"/>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350" dirty="0"/>
              <a:t>Our schools can’t handle the increased enrollment</a:t>
            </a:r>
          </a:p>
        </p:txBody>
      </p:sp>
      <p:sp>
        <p:nvSpPr>
          <p:cNvPr id="23" name="Speech Bubble: Rectangle with Corners Rounded 22">
            <a:extLst>
              <a:ext uri="{FF2B5EF4-FFF2-40B4-BE49-F238E27FC236}">
                <a16:creationId xmlns:a16="http://schemas.microsoft.com/office/drawing/2014/main" id="{337D4AB2-233E-4005-9875-960121B9B9DB}"/>
              </a:ext>
            </a:extLst>
          </p:cNvPr>
          <p:cNvSpPr/>
          <p:nvPr/>
        </p:nvSpPr>
        <p:spPr>
          <a:xfrm>
            <a:off x="1784921" y="2933002"/>
            <a:ext cx="2230514" cy="749432"/>
          </a:xfrm>
          <a:prstGeom prst="wedgeRoundRectCallout">
            <a:avLst>
              <a:gd name="adj1" fmla="val 67525"/>
              <a:gd name="adj2" fmla="val 2784"/>
              <a:gd name="adj3"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350" dirty="0"/>
              <a:t>It doesn’t fit in with the neighborhood character and will increase traffic.</a:t>
            </a:r>
          </a:p>
        </p:txBody>
      </p:sp>
    </p:spTree>
    <p:extLst>
      <p:ext uri="{BB962C8B-B14F-4D97-AF65-F5344CB8AC3E}">
        <p14:creationId xmlns:p14="http://schemas.microsoft.com/office/powerpoint/2010/main" val="2527471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1"/>
        <p:cNvGrpSpPr/>
        <p:nvPr/>
      </p:nvGrpSpPr>
      <p:grpSpPr>
        <a:xfrm>
          <a:off x="0" y="0"/>
          <a:ext cx="0" cy="0"/>
          <a:chOff x="0" y="0"/>
          <a:chExt cx="0" cy="0"/>
        </a:xfrm>
      </p:grpSpPr>
      <p:sp useBgFill="1">
        <p:nvSpPr>
          <p:cNvPr id="162" name="Rectangle 161">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Google Shape;122;p3"/>
          <p:cNvSpPr txBox="1">
            <a:spLocks noGrp="1"/>
          </p:cNvSpPr>
          <p:nvPr>
            <p:ph type="title"/>
          </p:nvPr>
        </p:nvSpPr>
        <p:spPr>
          <a:xfrm>
            <a:off x="5144679" y="634946"/>
            <a:ext cx="6405063" cy="1450757"/>
          </a:xfrm>
          <a:prstGeom prst="rect">
            <a:avLst/>
          </a:prstGeom>
        </p:spPr>
        <p:txBody>
          <a:bodyPr spcFirstLastPara="1" lIns="91425" tIns="45700" rIns="91425" bIns="45700" anchorCtr="0">
            <a:normAutofit/>
          </a:bodyPr>
          <a:lstStyle/>
          <a:p>
            <a:pPr marL="0" lvl="0" indent="0" rtl="0">
              <a:spcBef>
                <a:spcPts val="0"/>
              </a:spcBef>
              <a:spcAft>
                <a:spcPts val="0"/>
              </a:spcAft>
              <a:buClr>
                <a:srgbClr val="3F3F3F"/>
              </a:buClr>
              <a:buSzPts val="4400"/>
              <a:buFont typeface="Calibri"/>
              <a:buNone/>
            </a:pPr>
            <a:br>
              <a:rPr lang="en-US" sz="3700">
                <a:latin typeface="+mn-lt"/>
              </a:rPr>
            </a:br>
            <a:r>
              <a:rPr lang="en-US" sz="3700">
                <a:latin typeface="+mn-lt"/>
              </a:rPr>
              <a:t>Current Source of Income Laws</a:t>
            </a:r>
          </a:p>
        </p:txBody>
      </p:sp>
      <p:pic>
        <p:nvPicPr>
          <p:cNvPr id="125" name="Google Shape;125;p3" descr="A screenshot of a computer&#10;&#10;Description automatically generated with low confidence"/>
          <p:cNvPicPr preferRelativeResize="0"/>
          <p:nvPr/>
        </p:nvPicPr>
        <p:blipFill rotWithShape="1">
          <a:blip r:embed="rId3"/>
          <a:stretch/>
        </p:blipFill>
        <p:spPr>
          <a:xfrm>
            <a:off x="633999" y="1206071"/>
            <a:ext cx="4020297" cy="1226190"/>
          </a:xfrm>
          <a:prstGeom prst="rect">
            <a:avLst/>
          </a:prstGeom>
          <a:noFill/>
        </p:spPr>
      </p:pic>
      <p:cxnSp>
        <p:nvCxnSpPr>
          <p:cNvPr id="164" name="Straight Connector 163">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Icon&#10;&#10;Description automatically generated">
            <a:extLst>
              <a:ext uri="{FF2B5EF4-FFF2-40B4-BE49-F238E27FC236}">
                <a16:creationId xmlns:a16="http://schemas.microsoft.com/office/drawing/2014/main" id="{B22293DD-8ABF-4821-85DA-8754E94357FB}"/>
              </a:ext>
            </a:extLst>
          </p:cNvPr>
          <p:cNvPicPr>
            <a:picLocks noChangeAspect="1"/>
          </p:cNvPicPr>
          <p:nvPr/>
        </p:nvPicPr>
        <p:blipFill>
          <a:blip r:embed="rId4"/>
          <a:stretch>
            <a:fillRect/>
          </a:stretch>
        </p:blipFill>
        <p:spPr>
          <a:xfrm>
            <a:off x="1406079" y="3218101"/>
            <a:ext cx="2476136" cy="2476136"/>
          </a:xfrm>
          <a:prstGeom prst="rect">
            <a:avLst/>
          </a:prstGeom>
        </p:spPr>
      </p:pic>
      <p:sp>
        <p:nvSpPr>
          <p:cNvPr id="123" name="Google Shape;123;p3"/>
          <p:cNvSpPr txBox="1">
            <a:spLocks noGrp="1"/>
          </p:cNvSpPr>
          <p:nvPr>
            <p:ph type="body" idx="1"/>
          </p:nvPr>
        </p:nvSpPr>
        <p:spPr>
          <a:xfrm>
            <a:off x="5144679" y="2198914"/>
            <a:ext cx="6405063" cy="3670180"/>
          </a:xfrm>
          <a:prstGeom prst="rect">
            <a:avLst/>
          </a:prstGeom>
        </p:spPr>
        <p:txBody>
          <a:bodyPr spcFirstLastPara="1" lIns="0" tIns="45700" rIns="0" bIns="45700" anchorCtr="0">
            <a:normAutofit/>
          </a:bodyPr>
          <a:lstStyle/>
          <a:p>
            <a:pPr marL="0" lvl="0" indent="0" rtl="0">
              <a:spcBef>
                <a:spcPts val="0"/>
              </a:spcBef>
              <a:spcAft>
                <a:spcPts val="600"/>
              </a:spcAft>
              <a:buClr>
                <a:schemeClr val="dk1"/>
              </a:buClr>
              <a:buSzPts val="1100"/>
              <a:buFont typeface="Arial"/>
              <a:buNone/>
            </a:pPr>
            <a:r>
              <a:rPr lang="en-US" dirty="0">
                <a:ea typeface="Arial"/>
                <a:cs typeface="Arial"/>
                <a:sym typeface="Arial"/>
              </a:rPr>
              <a:t>April 2019 - New York State added “lawful source of income” as a protected class under the state fair housing laws </a:t>
            </a:r>
          </a:p>
          <a:p>
            <a:pPr lvl="1">
              <a:spcBef>
                <a:spcPts val="0"/>
              </a:spcBef>
              <a:spcAft>
                <a:spcPts val="600"/>
              </a:spcAft>
              <a:buClr>
                <a:schemeClr val="tx1"/>
              </a:buClr>
              <a:buSzPts val="1100"/>
              <a:buFont typeface="Arial" panose="020B0604020202020204" pitchFamily="34" charset="0"/>
              <a:buChar char="•"/>
            </a:pPr>
            <a:r>
              <a:rPr lang="en-US" dirty="0">
                <a:ea typeface="Arial"/>
                <a:cs typeface="Arial"/>
                <a:sym typeface="Arial"/>
              </a:rPr>
              <a:t>individuals can not be discriminated against due to the source of the income they use to pay housing costs</a:t>
            </a:r>
          </a:p>
          <a:p>
            <a:pPr lvl="1">
              <a:spcBef>
                <a:spcPts val="0"/>
              </a:spcBef>
              <a:spcAft>
                <a:spcPts val="600"/>
              </a:spcAft>
              <a:buClr>
                <a:schemeClr val="tx1"/>
              </a:buClr>
              <a:buSzPts val="1100"/>
              <a:buFont typeface="Arial" panose="020B0604020202020204" pitchFamily="34" charset="0"/>
              <a:buChar char="•"/>
            </a:pPr>
            <a:r>
              <a:rPr lang="en-US" dirty="0"/>
              <a:t>includes all legal sources of income such as Section 8 vouchers, SSI, SSD, Public Assistance, HOPWA subsidies, Olmstead vouchers, child support, and alimony.</a:t>
            </a:r>
          </a:p>
          <a:p>
            <a:pPr lvl="1">
              <a:spcBef>
                <a:spcPts val="0"/>
              </a:spcBef>
              <a:spcAft>
                <a:spcPts val="600"/>
              </a:spcAft>
              <a:buClr>
                <a:schemeClr val="tx1"/>
              </a:buClr>
              <a:buSzPts val="1100"/>
              <a:buFont typeface="Arial" panose="020B0604020202020204" pitchFamily="34" charset="0"/>
              <a:buChar char="•"/>
            </a:pPr>
            <a:r>
              <a:rPr lang="en-US" dirty="0">
                <a:sym typeface="Calibri"/>
              </a:rPr>
              <a:t>includes one-time payments and emergency payments such as security deposit  agreements from DSS or ERAP</a:t>
            </a:r>
          </a:p>
          <a:p>
            <a:pPr>
              <a:spcBef>
                <a:spcPts val="0"/>
              </a:spcBef>
              <a:spcAft>
                <a:spcPts val="600"/>
              </a:spcAft>
              <a:buClr>
                <a:schemeClr val="bg1"/>
              </a:buClr>
              <a:buSzPts val="1100"/>
              <a:buFont typeface="Wingdings" panose="05000000000000000000" pitchFamily="2" charset="2"/>
              <a:buChar char="q"/>
            </a:pPr>
            <a:endParaRPr lang="en-US" dirty="0"/>
          </a:p>
        </p:txBody>
      </p:sp>
      <p:sp>
        <p:nvSpPr>
          <p:cNvPr id="166" name="Rectangle 165">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 name="Rectangle 167">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96013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4"/>
        <p:cNvGrpSpPr/>
        <p:nvPr/>
      </p:nvGrpSpPr>
      <p:grpSpPr>
        <a:xfrm>
          <a:off x="0" y="0"/>
          <a:ext cx="0" cy="0"/>
          <a:chOff x="0" y="0"/>
          <a:chExt cx="0" cy="0"/>
        </a:xfrm>
      </p:grpSpPr>
      <p:sp>
        <p:nvSpPr>
          <p:cNvPr id="152" name="Rectangle 151">
            <a:extLst>
              <a:ext uri="{FF2B5EF4-FFF2-40B4-BE49-F238E27FC236}">
                <a16:creationId xmlns:a16="http://schemas.microsoft.com/office/drawing/2014/main" id="{7C2DC10F-CD76-43DC-9E0B-CB291F740C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4" name="Rectangle 153">
            <a:extLst>
              <a:ext uri="{FF2B5EF4-FFF2-40B4-BE49-F238E27FC236}">
                <a16:creationId xmlns:a16="http://schemas.microsoft.com/office/drawing/2014/main" id="{1C18170A-08B7-4230-A012-B24C20E39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6" name="Straight Connector 155">
            <a:extLst>
              <a:ext uri="{FF2B5EF4-FFF2-40B4-BE49-F238E27FC236}">
                <a16:creationId xmlns:a16="http://schemas.microsoft.com/office/drawing/2014/main" id="{52188B95-E375-4977-9E9C-E28CE956F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8" name="Rectangle 157">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Google Shape;145;g8c95dcdbbb_0_13"/>
          <p:cNvSpPr txBox="1">
            <a:spLocks noGrp="1"/>
          </p:cNvSpPr>
          <p:nvPr>
            <p:ph type="title"/>
          </p:nvPr>
        </p:nvSpPr>
        <p:spPr>
          <a:xfrm>
            <a:off x="5144679" y="634946"/>
            <a:ext cx="6405063" cy="1450757"/>
          </a:xfrm>
          <a:prstGeom prst="rect">
            <a:avLst/>
          </a:prstGeom>
        </p:spPr>
        <p:txBody>
          <a:bodyPr spcFirstLastPara="1" vert="horz" lIns="91440" tIns="45720" rIns="91440" bIns="45720" rtlCol="0" anchor="b" anchorCtr="0">
            <a:normAutofit/>
          </a:bodyPr>
          <a:lstStyle/>
          <a:p>
            <a:pPr lvl="0" indent="0">
              <a:spcAft>
                <a:spcPts val="0"/>
              </a:spcAft>
              <a:buClr>
                <a:schemeClr val="dk1"/>
              </a:buClr>
              <a:buSzPts val="1100"/>
            </a:pPr>
            <a:r>
              <a:rPr lang="en-US" sz="4400">
                <a:sym typeface="Arial"/>
              </a:rPr>
              <a:t>What about ads that say “No Section 8” or “ No PA” ?</a:t>
            </a:r>
            <a:endParaRPr lang="en-US" sz="4400"/>
          </a:p>
        </p:txBody>
      </p:sp>
      <p:pic>
        <p:nvPicPr>
          <p:cNvPr id="146" name="Google Shape;146;g8c95dcdbbb_0_13"/>
          <p:cNvPicPr preferRelativeResize="0"/>
          <p:nvPr/>
        </p:nvPicPr>
        <p:blipFill rotWithShape="1">
          <a:blip r:embed="rId3"/>
          <a:stretch/>
        </p:blipFill>
        <p:spPr>
          <a:xfrm>
            <a:off x="633999" y="1206071"/>
            <a:ext cx="4020297" cy="1226190"/>
          </a:xfrm>
          <a:prstGeom prst="rect">
            <a:avLst/>
          </a:prstGeom>
          <a:noFill/>
        </p:spPr>
      </p:pic>
      <p:cxnSp>
        <p:nvCxnSpPr>
          <p:cNvPr id="160" name="Straight Connector 159">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146456A-8A5F-966D-0C15-12AD00A7A0BA}"/>
              </a:ext>
            </a:extLst>
          </p:cNvPr>
          <p:cNvPicPr>
            <a:picLocks noChangeAspect="1"/>
          </p:cNvPicPr>
          <p:nvPr/>
        </p:nvPicPr>
        <p:blipFill>
          <a:blip r:embed="rId4"/>
          <a:stretch>
            <a:fillRect/>
          </a:stretch>
        </p:blipFill>
        <p:spPr>
          <a:xfrm>
            <a:off x="545223" y="2964035"/>
            <a:ext cx="4204330" cy="2445375"/>
          </a:xfrm>
          <a:prstGeom prst="rect">
            <a:avLst/>
          </a:prstGeom>
        </p:spPr>
      </p:pic>
      <p:sp>
        <p:nvSpPr>
          <p:cNvPr id="147" name="Google Shape;147;g8c95dcdbbb_0_13"/>
          <p:cNvSpPr txBox="1"/>
          <p:nvPr/>
        </p:nvSpPr>
        <p:spPr>
          <a:xfrm>
            <a:off x="5144679" y="2198914"/>
            <a:ext cx="6405063" cy="3670180"/>
          </a:xfrm>
          <a:prstGeom prst="rect">
            <a:avLst/>
          </a:prstGeom>
        </p:spPr>
        <p:txBody>
          <a:bodyPr spcFirstLastPara="1" vert="horz" lIns="0" tIns="45720" rIns="0" bIns="45720" rtlCol="0" anchorCtr="0">
            <a:normAutofit/>
          </a:bodyPr>
          <a:lstStyle/>
          <a:p>
            <a:pPr marL="457200" lvl="0" indent="0">
              <a:lnSpc>
                <a:spcPct val="90000"/>
              </a:lnSpc>
              <a:spcBef>
                <a:spcPts val="0"/>
              </a:spcBef>
              <a:spcAft>
                <a:spcPts val="600"/>
              </a:spcAft>
              <a:buClr>
                <a:schemeClr val="accent1"/>
              </a:buClr>
              <a:buFont typeface="Calibri" panose="020F0502020204030204" pitchFamily="34" charset="0"/>
              <a:buNone/>
            </a:pPr>
            <a:r>
              <a:rPr lang="en-US" sz="2000" dirty="0">
                <a:solidFill>
                  <a:schemeClr val="tx1">
                    <a:lumMod val="75000"/>
                    <a:lumOff val="25000"/>
                  </a:schemeClr>
                </a:solidFill>
                <a:sym typeface="Calibri"/>
              </a:rPr>
              <a:t>Ads that indicate a preference, limitation, or discrimination based on a protected class violate fair housing laws. This includes ads indicating a limitation based on source of income. This includes language like “no programs” or “working people only.”</a:t>
            </a:r>
          </a:p>
        </p:txBody>
      </p:sp>
      <p:sp>
        <p:nvSpPr>
          <p:cNvPr id="162" name="Rectangle 161">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 name="Rectangle 163">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90228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914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a:solidFill>
                  <a:schemeClr val="bg1"/>
                </a:solidFill>
                <a:latin typeface="+mj-lt"/>
                <a:ea typeface="+mj-ea"/>
                <a:cs typeface="+mj-cs"/>
              </a:rPr>
              <a:t>About CNY Fair Housing</a:t>
            </a:r>
          </a:p>
        </p:txBody>
      </p:sp>
      <p:sp>
        <p:nvSpPr>
          <p:cNvPr id="3" name="Text Placeholder 2"/>
          <p:cNvSpPr>
            <a:spLocks noGrp="1"/>
          </p:cNvSpPr>
          <p:nvPr>
            <p:ph type="body" sz="half" idx="2"/>
          </p:nvPr>
        </p:nvSpPr>
        <p:spPr>
          <a:xfrm>
            <a:off x="643468" y="2638044"/>
            <a:ext cx="3363974" cy="3415622"/>
          </a:xfrm>
        </p:spPr>
        <p:txBody>
          <a:bodyPr vert="horz" lIns="91440" tIns="45720" rIns="91440" bIns="45720" rtlCol="0">
            <a:normAutofit/>
          </a:bodyPr>
          <a:lstStyle/>
          <a:p>
            <a:pPr indent="-228600">
              <a:buFont typeface="Arial" panose="020B0604020202020204" pitchFamily="34" charset="0"/>
              <a:buChar char="•"/>
            </a:pPr>
            <a:r>
              <a:rPr lang="en-US" sz="2000" dirty="0">
                <a:solidFill>
                  <a:schemeClr val="bg1"/>
                </a:solidFill>
              </a:rPr>
              <a:t>Private, non-profit organization founded in 1991</a:t>
            </a:r>
          </a:p>
          <a:p>
            <a:pPr indent="-228600">
              <a:buFont typeface="Arial" panose="020B0604020202020204" pitchFamily="34" charset="0"/>
              <a:buChar char="•"/>
            </a:pPr>
            <a:r>
              <a:rPr lang="en-US" sz="2000" dirty="0">
                <a:solidFill>
                  <a:schemeClr val="bg1"/>
                </a:solidFill>
              </a:rPr>
              <a:t>Work to eliminate housing discrimination and promote housing opportunity</a:t>
            </a:r>
          </a:p>
        </p:txBody>
      </p:sp>
      <p:pic>
        <p:nvPicPr>
          <p:cNvPr id="6" name="Picture 5" descr="Diagram, map&#10;&#10;Description automatically generated">
            <a:extLst>
              <a:ext uri="{FF2B5EF4-FFF2-40B4-BE49-F238E27FC236}">
                <a16:creationId xmlns:a16="http://schemas.microsoft.com/office/drawing/2014/main" id="{EAA4CC93-E243-4AA1-BC36-F779939DDA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460" y="465682"/>
            <a:ext cx="5918200" cy="5511800"/>
          </a:xfrm>
          <a:prstGeom prst="rect">
            <a:avLst/>
          </a:prstGeom>
        </p:spPr>
      </p:pic>
    </p:spTree>
    <p:extLst>
      <p:ext uri="{BB962C8B-B14F-4D97-AF65-F5344CB8AC3E}">
        <p14:creationId xmlns:p14="http://schemas.microsoft.com/office/powerpoint/2010/main" val="2258368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6"/>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115000"/>
              </a:lnSpc>
              <a:spcBef>
                <a:spcPts val="0"/>
              </a:spcBef>
              <a:spcAft>
                <a:spcPts val="0"/>
              </a:spcAft>
              <a:buClr>
                <a:schemeClr val="dk1"/>
              </a:buClr>
              <a:buSzPts val="1100"/>
              <a:buFont typeface="Arial"/>
              <a:buNone/>
            </a:pPr>
            <a:r>
              <a:rPr lang="en-US" sz="3000" dirty="0">
                <a:solidFill>
                  <a:schemeClr val="dk1"/>
                </a:solidFill>
                <a:latin typeface="Arial"/>
                <a:ea typeface="Arial"/>
                <a:cs typeface="Arial"/>
                <a:sym typeface="Arial"/>
              </a:rPr>
              <a:t>What about income &amp; credit requirements?</a:t>
            </a:r>
            <a:endParaRPr sz="6700" dirty="0"/>
          </a:p>
        </p:txBody>
      </p:sp>
      <p:sp>
        <p:nvSpPr>
          <p:cNvPr id="155" name="Google Shape;155;p6"/>
          <p:cNvSpPr txBox="1">
            <a:spLocks noGrp="1"/>
          </p:cNvSpPr>
          <p:nvPr>
            <p:ph sz="half" idx="1"/>
          </p:nvPr>
        </p:nvSpPr>
        <p:spPr>
          <a:prstGeom prst="rect">
            <a:avLst/>
          </a:prstGeom>
          <a:noFill/>
          <a:ln w="25400">
            <a:solidFill>
              <a:schemeClr val="accent1"/>
            </a:solidFill>
          </a:ln>
        </p:spPr>
        <p:txBody>
          <a:bodyPr spcFirstLastPara="1" wrap="square" lIns="0" tIns="45700" rIns="0" bIns="45700" anchor="t" anchorCtr="0">
            <a:normAutofit/>
          </a:bodyPr>
          <a:lstStyle/>
          <a:p>
            <a:pPr lvl="0" indent="0" algn="l" rtl="0">
              <a:lnSpc>
                <a:spcPct val="115000"/>
              </a:lnSpc>
              <a:spcBef>
                <a:spcPts val="0"/>
              </a:spcBef>
              <a:spcAft>
                <a:spcPts val="1200"/>
              </a:spcAft>
              <a:buNone/>
            </a:pPr>
            <a:r>
              <a:rPr lang="en-US" sz="2400" dirty="0">
                <a:solidFill>
                  <a:schemeClr val="dk1"/>
                </a:solidFill>
                <a:ea typeface="Arial"/>
                <a:cs typeface="Arial"/>
                <a:sym typeface="Arial"/>
              </a:rPr>
              <a:t>Income requirements: </a:t>
            </a:r>
          </a:p>
          <a:p>
            <a:pPr lvl="0" indent="0" algn="l" rtl="0">
              <a:lnSpc>
                <a:spcPct val="115000"/>
              </a:lnSpc>
              <a:spcBef>
                <a:spcPts val="0"/>
              </a:spcBef>
              <a:spcAft>
                <a:spcPts val="1200"/>
              </a:spcAft>
              <a:buNone/>
            </a:pPr>
            <a:r>
              <a:rPr lang="en-US" sz="2400" dirty="0">
                <a:solidFill>
                  <a:schemeClr val="dk1"/>
                </a:solidFill>
                <a:ea typeface="Arial"/>
                <a:cs typeface="Arial"/>
                <a:sym typeface="Arial"/>
              </a:rPr>
              <a:t>Can only apply to the tenant’s portion of the rent. For instance, if the rent for an apartment is $800 and the tenant portion is $200, the landlord can only require that the tenant make $600, which is three times their portion.</a:t>
            </a:r>
          </a:p>
          <a:p>
            <a:pPr marL="0" lvl="0" indent="0" algn="l" rtl="0">
              <a:lnSpc>
                <a:spcPct val="115000"/>
              </a:lnSpc>
              <a:spcBef>
                <a:spcPts val="0"/>
              </a:spcBef>
              <a:spcAft>
                <a:spcPts val="0"/>
              </a:spcAft>
              <a:buNone/>
            </a:pPr>
            <a:endParaRPr lang="en-US" sz="2000" dirty="0"/>
          </a:p>
          <a:p>
            <a:pPr marL="91440" lvl="0" indent="0" algn="l" rtl="0">
              <a:lnSpc>
                <a:spcPct val="90000"/>
              </a:lnSpc>
              <a:spcBef>
                <a:spcPts val="1200"/>
              </a:spcBef>
              <a:spcAft>
                <a:spcPts val="0"/>
              </a:spcAft>
              <a:buSzPts val="2400"/>
              <a:buFont typeface="Noto Sans Symbols"/>
              <a:buNone/>
            </a:pPr>
            <a:endParaRPr sz="2400" dirty="0"/>
          </a:p>
          <a:p>
            <a:pPr marL="384048" lvl="1" indent="-43179" algn="l" rtl="0">
              <a:lnSpc>
                <a:spcPct val="90000"/>
              </a:lnSpc>
              <a:spcBef>
                <a:spcPts val="200"/>
              </a:spcBef>
              <a:spcAft>
                <a:spcPts val="0"/>
              </a:spcAft>
              <a:buSzPts val="2200"/>
              <a:buFont typeface="Noto Sans Symbols"/>
              <a:buNone/>
            </a:pPr>
            <a:endParaRPr sz="2200" dirty="0"/>
          </a:p>
          <a:p>
            <a:pPr marL="0" lvl="0" indent="0" algn="l" rtl="0">
              <a:lnSpc>
                <a:spcPct val="90000"/>
              </a:lnSpc>
              <a:spcBef>
                <a:spcPts val="1200"/>
              </a:spcBef>
              <a:spcAft>
                <a:spcPts val="0"/>
              </a:spcAft>
              <a:buSzPts val="2000"/>
              <a:buNone/>
            </a:pPr>
            <a:endParaRPr dirty="0"/>
          </a:p>
        </p:txBody>
      </p:sp>
      <p:sp>
        <p:nvSpPr>
          <p:cNvPr id="2" name="Content Placeholder 1">
            <a:extLst>
              <a:ext uri="{FF2B5EF4-FFF2-40B4-BE49-F238E27FC236}">
                <a16:creationId xmlns:a16="http://schemas.microsoft.com/office/drawing/2014/main" id="{4074869B-D87F-4AA7-B08A-9FFC511C5CCF}"/>
              </a:ext>
            </a:extLst>
          </p:cNvPr>
          <p:cNvSpPr>
            <a:spLocks noGrp="1"/>
          </p:cNvSpPr>
          <p:nvPr>
            <p:ph sz="half" idx="2"/>
          </p:nvPr>
        </p:nvSpPr>
        <p:spPr>
          <a:xfrm>
            <a:off x="6562049" y="1862668"/>
            <a:ext cx="4937760" cy="4023360"/>
          </a:xfrm>
          <a:ln w="25400">
            <a:solidFill>
              <a:schemeClr val="accent1"/>
            </a:solidFill>
          </a:ln>
        </p:spPr>
        <p:txBody>
          <a:bodyPr>
            <a:normAutofit/>
          </a:bodyPr>
          <a:lstStyle/>
          <a:p>
            <a:pPr>
              <a:lnSpc>
                <a:spcPct val="114000"/>
              </a:lnSpc>
            </a:pPr>
            <a:r>
              <a:rPr lang="en-US" sz="2400" dirty="0">
                <a:solidFill>
                  <a:schemeClr val="dk1"/>
                </a:solidFill>
                <a:cs typeface="Arial"/>
                <a:sym typeface="Arial"/>
              </a:rPr>
              <a:t>Credit Requirements:</a:t>
            </a:r>
          </a:p>
          <a:p>
            <a:pPr>
              <a:lnSpc>
                <a:spcPct val="114000"/>
              </a:lnSpc>
            </a:pPr>
            <a:r>
              <a:rPr lang="en-US" sz="2400" dirty="0">
                <a:solidFill>
                  <a:schemeClr val="dk1"/>
                </a:solidFill>
                <a:cs typeface="Arial"/>
                <a:sym typeface="Arial"/>
              </a:rPr>
              <a:t>While there is no definitive case law on this, there may be situations where use of a credit score to disqualify a tenant with a subsidy could be discriminatory. </a:t>
            </a:r>
          </a:p>
          <a:p>
            <a:endParaRPr lang="en-US" dirty="0"/>
          </a:p>
        </p:txBody>
      </p:sp>
      <p:pic>
        <p:nvPicPr>
          <p:cNvPr id="156" name="Google Shape;156;p6"/>
          <p:cNvPicPr preferRelativeResize="0"/>
          <p:nvPr/>
        </p:nvPicPr>
        <p:blipFill rotWithShape="1">
          <a:blip r:embed="rId3">
            <a:alphaModFix/>
          </a:blip>
          <a:srcRect/>
          <a:stretch/>
        </p:blipFill>
        <p:spPr>
          <a:xfrm>
            <a:off x="8184233" y="5445224"/>
            <a:ext cx="2276084" cy="696483"/>
          </a:xfrm>
          <a:prstGeom prst="rect">
            <a:avLst/>
          </a:prstGeom>
          <a:noFill/>
          <a:ln>
            <a:noFill/>
          </a:ln>
        </p:spPr>
      </p:pic>
    </p:spTree>
    <p:extLst>
      <p:ext uri="{BB962C8B-B14F-4D97-AF65-F5344CB8AC3E}">
        <p14:creationId xmlns:p14="http://schemas.microsoft.com/office/powerpoint/2010/main" val="2304254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8c85146dcd_0_7"/>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1100"/>
              <a:buFont typeface="Arial"/>
              <a:buNone/>
            </a:pPr>
            <a:r>
              <a:rPr lang="en-US" sz="2700">
                <a:solidFill>
                  <a:schemeClr val="dk1"/>
                </a:solidFill>
                <a:latin typeface="Arial"/>
                <a:ea typeface="Arial"/>
                <a:cs typeface="Arial"/>
                <a:sym typeface="Arial"/>
              </a:rPr>
              <a:t>Can a housing provider charge different rents for voucher holders?</a:t>
            </a:r>
            <a:endParaRPr sz="2700"/>
          </a:p>
        </p:txBody>
      </p:sp>
      <p:sp>
        <p:nvSpPr>
          <p:cNvPr id="171" name="Google Shape;171;g8c85146dcd_0_7"/>
          <p:cNvSpPr txBox="1">
            <a:spLocks noGrp="1"/>
          </p:cNvSpPr>
          <p:nvPr>
            <p:ph type="body" idx="1"/>
          </p:nvPr>
        </p:nvSpPr>
        <p:spPr>
          <a:xfrm>
            <a:off x="1097275" y="2260900"/>
            <a:ext cx="6880800" cy="3767038"/>
          </a:xfrm>
          <a:prstGeom prst="rect">
            <a:avLst/>
          </a:prstGeom>
          <a:noFill/>
          <a:ln>
            <a:noFill/>
          </a:ln>
        </p:spPr>
        <p:txBody>
          <a:bodyPr spcFirstLastPara="1" wrap="square" lIns="0" tIns="45700" rIns="0" bIns="45700" anchor="t" anchorCtr="0">
            <a:noAutofit/>
          </a:bodyPr>
          <a:lstStyle/>
          <a:p>
            <a:pPr marL="0" lvl="0" indent="0" rtl="0">
              <a:lnSpc>
                <a:spcPct val="115000"/>
              </a:lnSpc>
              <a:spcBef>
                <a:spcPts val="0"/>
              </a:spcBef>
              <a:spcAft>
                <a:spcPts val="0"/>
              </a:spcAft>
              <a:buNone/>
            </a:pPr>
            <a:r>
              <a:rPr lang="en-US" dirty="0">
                <a:solidFill>
                  <a:schemeClr val="dk1"/>
                </a:solidFill>
                <a:ea typeface="Arial"/>
                <a:cs typeface="Arial"/>
                <a:sym typeface="Arial"/>
              </a:rPr>
              <a:t>No - it is a different term based upon a protected class, which is a violation of fair housing laws. Also, it is defrauding the housing authority, which comes with its own legal consequences. </a:t>
            </a:r>
          </a:p>
          <a:p>
            <a:pPr marL="0" lvl="0" indent="0" rtl="0">
              <a:lnSpc>
                <a:spcPct val="115000"/>
              </a:lnSpc>
              <a:spcBef>
                <a:spcPts val="0"/>
              </a:spcBef>
              <a:spcAft>
                <a:spcPts val="0"/>
              </a:spcAft>
              <a:buNone/>
            </a:pPr>
            <a:endParaRPr lang="en-US" dirty="0">
              <a:solidFill>
                <a:schemeClr val="dk1"/>
              </a:solidFill>
              <a:cs typeface="Arial"/>
              <a:sym typeface="Arial"/>
            </a:endParaRPr>
          </a:p>
          <a:p>
            <a:pPr marL="0" lvl="0" indent="0" rtl="0">
              <a:lnSpc>
                <a:spcPct val="115000"/>
              </a:lnSpc>
              <a:spcBef>
                <a:spcPts val="0"/>
              </a:spcBef>
              <a:spcAft>
                <a:spcPts val="0"/>
              </a:spcAft>
              <a:buNone/>
            </a:pPr>
            <a:r>
              <a:rPr lang="en-US" dirty="0">
                <a:solidFill>
                  <a:schemeClr val="dk1"/>
                </a:solidFill>
                <a:cs typeface="Arial"/>
                <a:sym typeface="Arial"/>
              </a:rPr>
              <a:t>Exception for LIHTC properties because LIHTC units have reduced rent.</a:t>
            </a:r>
          </a:p>
          <a:p>
            <a:pPr marL="0" lvl="0" indent="0" rtl="0">
              <a:lnSpc>
                <a:spcPct val="115000"/>
              </a:lnSpc>
              <a:spcBef>
                <a:spcPts val="0"/>
              </a:spcBef>
              <a:spcAft>
                <a:spcPts val="0"/>
              </a:spcAft>
              <a:buNone/>
            </a:pPr>
            <a:endParaRPr lang="en-US" dirty="0">
              <a:solidFill>
                <a:schemeClr val="dk1"/>
              </a:solidFill>
              <a:cs typeface="Arial"/>
              <a:sym typeface="Arial"/>
            </a:endParaRPr>
          </a:p>
          <a:p>
            <a:pPr marL="0" indent="0">
              <a:lnSpc>
                <a:spcPct val="115000"/>
              </a:lnSpc>
              <a:spcBef>
                <a:spcPts val="0"/>
              </a:spcBef>
              <a:spcAft>
                <a:spcPts val="0"/>
              </a:spcAft>
              <a:buNone/>
            </a:pPr>
            <a:r>
              <a:rPr lang="en-US" dirty="0"/>
              <a:t>Payment standards are set according to the Fair Market Rent or FMR of an area. Individual housing authorities have discretion to set their voucher values between 90 and 110% of FMR.</a:t>
            </a:r>
          </a:p>
          <a:p>
            <a:pPr marL="0" lvl="0" indent="0" rtl="0">
              <a:lnSpc>
                <a:spcPct val="115000"/>
              </a:lnSpc>
              <a:spcBef>
                <a:spcPts val="0"/>
              </a:spcBef>
              <a:spcAft>
                <a:spcPts val="0"/>
              </a:spcAft>
              <a:buNone/>
            </a:pPr>
            <a:endParaRPr sz="3000" dirty="0"/>
          </a:p>
          <a:p>
            <a:pPr marL="91440" lvl="0" indent="0" algn="l" rtl="0">
              <a:lnSpc>
                <a:spcPct val="90000"/>
              </a:lnSpc>
              <a:spcBef>
                <a:spcPts val="1200"/>
              </a:spcBef>
              <a:spcAft>
                <a:spcPts val="0"/>
              </a:spcAft>
              <a:buSzPts val="2400"/>
              <a:buFont typeface="Noto Sans Symbols"/>
              <a:buNone/>
            </a:pPr>
            <a:endParaRPr sz="2400" dirty="0"/>
          </a:p>
          <a:p>
            <a:pPr marL="384048" lvl="1" indent="-43179" algn="l" rtl="0">
              <a:lnSpc>
                <a:spcPct val="90000"/>
              </a:lnSpc>
              <a:spcBef>
                <a:spcPts val="200"/>
              </a:spcBef>
              <a:spcAft>
                <a:spcPts val="0"/>
              </a:spcAft>
              <a:buSzPts val="2200"/>
              <a:buFont typeface="Noto Sans Symbols"/>
              <a:buNone/>
            </a:pPr>
            <a:endParaRPr sz="2200" dirty="0"/>
          </a:p>
          <a:p>
            <a:pPr marL="0" lvl="0" indent="0" algn="l" rtl="0">
              <a:lnSpc>
                <a:spcPct val="90000"/>
              </a:lnSpc>
              <a:spcBef>
                <a:spcPts val="1200"/>
              </a:spcBef>
              <a:spcAft>
                <a:spcPts val="0"/>
              </a:spcAft>
              <a:buSzPts val="2000"/>
              <a:buNone/>
            </a:pPr>
            <a:endParaRPr dirty="0"/>
          </a:p>
        </p:txBody>
      </p:sp>
      <p:pic>
        <p:nvPicPr>
          <p:cNvPr id="172" name="Google Shape;172;g8c85146dcd_0_7"/>
          <p:cNvPicPr preferRelativeResize="0"/>
          <p:nvPr/>
        </p:nvPicPr>
        <p:blipFill rotWithShape="1">
          <a:blip r:embed="rId3">
            <a:alphaModFix/>
          </a:blip>
          <a:srcRect/>
          <a:stretch/>
        </p:blipFill>
        <p:spPr>
          <a:xfrm>
            <a:off x="8184233" y="5445224"/>
            <a:ext cx="2276084" cy="696483"/>
          </a:xfrm>
          <a:prstGeom prst="rect">
            <a:avLst/>
          </a:prstGeom>
          <a:noFill/>
          <a:ln>
            <a:noFill/>
          </a:ln>
        </p:spPr>
      </p:pic>
      <p:sp>
        <p:nvSpPr>
          <p:cNvPr id="173" name="Google Shape;173;g8c85146dcd_0_7"/>
          <p:cNvSpPr/>
          <p:nvPr/>
        </p:nvSpPr>
        <p:spPr>
          <a:xfrm>
            <a:off x="9204829" y="2963557"/>
            <a:ext cx="1255500" cy="1255500"/>
          </a:xfrm>
          <a:prstGeom prst="ellipse">
            <a:avLst/>
          </a:pr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g8c85146dcd_0_7"/>
          <p:cNvSpPr/>
          <p:nvPr/>
        </p:nvSpPr>
        <p:spPr>
          <a:xfrm>
            <a:off x="9472429" y="3231170"/>
            <a:ext cx="720300" cy="7203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8666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2256" y="642257"/>
            <a:ext cx="3417677" cy="5226837"/>
          </a:xfrm>
        </p:spPr>
        <p:txBody>
          <a:bodyPr anchor="t">
            <a:normAutofit/>
          </a:bodyPr>
          <a:lstStyle/>
          <a:p>
            <a:br>
              <a:rPr lang="en-US" dirty="0"/>
            </a:br>
            <a:br>
              <a:rPr lang="en-US" dirty="0"/>
            </a:br>
            <a:r>
              <a:rPr lang="en-US" dirty="0"/>
              <a:t>Criminal Background Screening</a:t>
            </a:r>
          </a:p>
        </p:txBody>
      </p:sp>
      <p:graphicFrame>
        <p:nvGraphicFramePr>
          <p:cNvPr id="16" name="Content Placeholder 4">
            <a:extLst>
              <a:ext uri="{FF2B5EF4-FFF2-40B4-BE49-F238E27FC236}">
                <a16:creationId xmlns:a16="http://schemas.microsoft.com/office/drawing/2014/main" id="{D291CDBA-52D6-4033-A838-4A2DC073722F}"/>
              </a:ext>
            </a:extLst>
          </p:cNvPr>
          <p:cNvGraphicFramePr>
            <a:graphicFrameLocks noGrp="1"/>
          </p:cNvGraphicFramePr>
          <p:nvPr>
            <p:ph idx="1"/>
          </p:nvPr>
        </p:nvGraphicFramePr>
        <p:xfrm>
          <a:off x="4713512" y="642257"/>
          <a:ext cx="6847117" cy="3871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944DB6D4-DF8A-4040-AC24-AF0F75DB6AF3}"/>
              </a:ext>
            </a:extLst>
          </p:cNvPr>
          <p:cNvPicPr>
            <a:picLocks noChangeAspect="1"/>
          </p:cNvPicPr>
          <p:nvPr/>
        </p:nvPicPr>
        <p:blipFill>
          <a:blip r:embed="rId7"/>
          <a:stretch>
            <a:fillRect/>
          </a:stretch>
        </p:blipFill>
        <p:spPr>
          <a:xfrm>
            <a:off x="8656372" y="5156199"/>
            <a:ext cx="2560619" cy="782602"/>
          </a:xfrm>
          <a:prstGeom prst="rect">
            <a:avLst/>
          </a:prstGeom>
        </p:spPr>
      </p:pic>
      <p:sp>
        <p:nvSpPr>
          <p:cNvPr id="12" name="Rectangle 11">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41579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2256" y="642257"/>
            <a:ext cx="3417677" cy="5226837"/>
          </a:xfrm>
        </p:spPr>
        <p:txBody>
          <a:bodyPr anchor="t">
            <a:normAutofit/>
          </a:bodyPr>
          <a:lstStyle/>
          <a:p>
            <a:br>
              <a:rPr lang="en-US" dirty="0"/>
            </a:br>
            <a:br>
              <a:rPr lang="en-US" dirty="0"/>
            </a:br>
            <a:r>
              <a:rPr lang="en-US" dirty="0"/>
              <a:t>Domestic Violence</a:t>
            </a:r>
          </a:p>
        </p:txBody>
      </p:sp>
      <p:graphicFrame>
        <p:nvGraphicFramePr>
          <p:cNvPr id="16" name="Content Placeholder 4">
            <a:extLst>
              <a:ext uri="{FF2B5EF4-FFF2-40B4-BE49-F238E27FC236}">
                <a16:creationId xmlns:a16="http://schemas.microsoft.com/office/drawing/2014/main" id="{8B03F8F1-6831-4BE9-AA44-98C95135D26E}"/>
              </a:ext>
            </a:extLst>
          </p:cNvPr>
          <p:cNvGraphicFramePr>
            <a:graphicFrameLocks noGrp="1"/>
          </p:cNvGraphicFramePr>
          <p:nvPr>
            <p:ph idx="1"/>
          </p:nvPr>
        </p:nvGraphicFramePr>
        <p:xfrm>
          <a:off x="4713512" y="642257"/>
          <a:ext cx="6847117" cy="4205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944DB6D4-DF8A-4040-AC24-AF0F75DB6AF3}"/>
              </a:ext>
            </a:extLst>
          </p:cNvPr>
          <p:cNvPicPr>
            <a:picLocks noChangeAspect="1"/>
          </p:cNvPicPr>
          <p:nvPr/>
        </p:nvPicPr>
        <p:blipFill>
          <a:blip r:embed="rId7"/>
          <a:stretch>
            <a:fillRect/>
          </a:stretch>
        </p:blipFill>
        <p:spPr>
          <a:xfrm>
            <a:off x="8656367" y="5094514"/>
            <a:ext cx="2560624" cy="782603"/>
          </a:xfrm>
          <a:prstGeom prst="rect">
            <a:avLst/>
          </a:prstGeom>
        </p:spPr>
      </p:pic>
      <p:sp>
        <p:nvSpPr>
          <p:cNvPr id="12" name="Rectangle 11">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44904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Title 2"/>
          <p:cNvSpPr>
            <a:spLocks noGrp="1"/>
          </p:cNvSpPr>
          <p:nvPr>
            <p:ph type="title"/>
          </p:nvPr>
        </p:nvSpPr>
        <p:spPr>
          <a:xfrm>
            <a:off x="1097280" y="286603"/>
            <a:ext cx="10058400" cy="1450757"/>
          </a:xfrm>
        </p:spPr>
        <p:txBody>
          <a:bodyPr>
            <a:normAutofit/>
          </a:bodyPr>
          <a:lstStyle/>
          <a:p>
            <a:r>
              <a:rPr lang="en-US" dirty="0"/>
              <a:t>Limited English Proficiency</a:t>
            </a:r>
          </a:p>
        </p:txBody>
      </p:sp>
      <p:pic>
        <p:nvPicPr>
          <p:cNvPr id="7" name="Picture 6">
            <a:extLst>
              <a:ext uri="{FF2B5EF4-FFF2-40B4-BE49-F238E27FC236}">
                <a16:creationId xmlns:a16="http://schemas.microsoft.com/office/drawing/2014/main" id="{4179CB4F-CD46-4A4D-A4A0-746C6E835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570" y="3173720"/>
            <a:ext cx="3135109" cy="956208"/>
          </a:xfrm>
          <a:prstGeom prst="rect">
            <a:avLst/>
          </a:prstGeom>
        </p:spPr>
      </p:pic>
      <p:graphicFrame>
        <p:nvGraphicFramePr>
          <p:cNvPr id="28676" name="Content Placeholder 1">
            <a:extLst>
              <a:ext uri="{FF2B5EF4-FFF2-40B4-BE49-F238E27FC236}">
                <a16:creationId xmlns:a16="http://schemas.microsoft.com/office/drawing/2014/main" id="{BFDD4DA2-F2F6-4683-84C9-B4794C7246DC}"/>
              </a:ext>
            </a:extLst>
          </p:cNvPr>
          <p:cNvGraphicFramePr>
            <a:graphicFrameLocks noGrp="1"/>
          </p:cNvGraphicFramePr>
          <p:nvPr>
            <p:ph idx="1"/>
          </p:nvPr>
        </p:nvGraphicFramePr>
        <p:xfrm>
          <a:off x="1097279" y="1845734"/>
          <a:ext cx="6454987"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2318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98" name="Rectangle 2868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Title 2"/>
          <p:cNvSpPr>
            <a:spLocks noGrp="1"/>
          </p:cNvSpPr>
          <p:nvPr>
            <p:ph type="title"/>
          </p:nvPr>
        </p:nvSpPr>
        <p:spPr>
          <a:xfrm>
            <a:off x="6411685" y="634946"/>
            <a:ext cx="5127171" cy="1450757"/>
          </a:xfrm>
        </p:spPr>
        <p:txBody>
          <a:bodyPr>
            <a:normAutofit/>
          </a:bodyPr>
          <a:lstStyle/>
          <a:p>
            <a:r>
              <a:rPr lang="en-US"/>
              <a:t>Limited English Proficiency</a:t>
            </a:r>
          </a:p>
        </p:txBody>
      </p:sp>
      <p:pic>
        <p:nvPicPr>
          <p:cNvPr id="5" name="Picture 4" descr="Text&#10;&#10;Description automatically generated">
            <a:extLst>
              <a:ext uri="{FF2B5EF4-FFF2-40B4-BE49-F238E27FC236}">
                <a16:creationId xmlns:a16="http://schemas.microsoft.com/office/drawing/2014/main" id="{75569A8F-7758-A470-62DC-575D330CB2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132" y="645106"/>
            <a:ext cx="5247747" cy="5247747"/>
          </a:xfrm>
          <a:prstGeom prst="rect">
            <a:avLst/>
          </a:prstGeom>
        </p:spPr>
      </p:pic>
      <p:cxnSp>
        <p:nvCxnSpPr>
          <p:cNvPr id="28699" name="Straight Connector 2869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6411684" y="2198914"/>
            <a:ext cx="5127172" cy="3670180"/>
          </a:xfrm>
        </p:spPr>
        <p:txBody>
          <a:bodyPr rtlCol="0">
            <a:normAutofit/>
          </a:bodyPr>
          <a:lstStyle/>
          <a:p>
            <a:pPr>
              <a:spcAft>
                <a:spcPts val="0"/>
              </a:spcAft>
              <a:buFont typeface="Arial" panose="020B0604020202020204" pitchFamily="34" charset="0"/>
              <a:buChar char="•"/>
              <a:defRPr/>
            </a:pPr>
            <a:r>
              <a:rPr lang="en-US" dirty="0"/>
              <a:t>Federally funded properties have additional requirements for LEP residents.</a:t>
            </a:r>
          </a:p>
          <a:p>
            <a:pPr lvl="1">
              <a:spcAft>
                <a:spcPts val="0"/>
              </a:spcAft>
              <a:buFont typeface="Arial" panose="020B0604020202020204" pitchFamily="34" charset="0"/>
              <a:buChar char="•"/>
              <a:defRPr/>
            </a:pPr>
            <a:r>
              <a:rPr lang="en-US" dirty="0"/>
              <a:t>Such housing providers must provide meaningful access to persons with limited English proficiency and have a language access plan in place.</a:t>
            </a:r>
          </a:p>
          <a:p>
            <a:pPr lvl="1">
              <a:spcAft>
                <a:spcPts val="0"/>
              </a:spcAft>
              <a:buFont typeface="Arial" panose="020B0604020202020204" pitchFamily="34" charset="0"/>
              <a:buChar char="•"/>
              <a:defRPr/>
            </a:pPr>
            <a:r>
              <a:rPr lang="en-US" dirty="0"/>
              <a:t>This often consists of providing leases and other rental documents in the language of the tenant and providing direct interpretation services when necessary.</a:t>
            </a:r>
          </a:p>
          <a:p>
            <a:pPr lvl="1">
              <a:spcAft>
                <a:spcPts val="0"/>
              </a:spcAft>
              <a:buFont typeface="Arial" panose="020B0604020202020204" pitchFamily="34" charset="0"/>
              <a:buChar char="•"/>
              <a:defRPr/>
            </a:pPr>
            <a:r>
              <a:rPr lang="en-US" dirty="0"/>
              <a:t>Failure to have and follow the plan is also considered discrimination on the basis of national origin.</a:t>
            </a:r>
          </a:p>
          <a:p>
            <a:pPr lvl="1">
              <a:spcAft>
                <a:spcPts val="0"/>
              </a:spcAft>
              <a:buFont typeface="Arial" panose="020B0604020202020204" pitchFamily="34" charset="0"/>
              <a:buChar char="•"/>
              <a:defRPr/>
            </a:pPr>
            <a:endParaRPr lang="en-US" dirty="0"/>
          </a:p>
        </p:txBody>
      </p:sp>
      <p:sp>
        <p:nvSpPr>
          <p:cNvPr id="28700" name="Rectangle 2869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701" name="Rectangle 2869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08615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br>
              <a:rPr lang="en-US" u="sng" dirty="0"/>
            </a:br>
            <a:r>
              <a:rPr lang="en-US" dirty="0"/>
              <a:t>Harassment in Housing</a:t>
            </a:r>
          </a:p>
        </p:txBody>
      </p:sp>
      <p:pic>
        <p:nvPicPr>
          <p:cNvPr id="3" name="Picture 2">
            <a:extLst>
              <a:ext uri="{FF2B5EF4-FFF2-40B4-BE49-F238E27FC236}">
                <a16:creationId xmlns:a16="http://schemas.microsoft.com/office/drawing/2014/main" id="{4CE29BEB-2BBD-406B-B62D-277D2F0A0A6C}"/>
              </a:ext>
            </a:extLst>
          </p:cNvPr>
          <p:cNvPicPr>
            <a:picLocks noChangeAspect="1"/>
          </p:cNvPicPr>
          <p:nvPr/>
        </p:nvPicPr>
        <p:blipFill>
          <a:blip r:embed="rId2"/>
          <a:stretch>
            <a:fillRect/>
          </a:stretch>
        </p:blipFill>
        <p:spPr>
          <a:xfrm>
            <a:off x="1076432" y="3175968"/>
            <a:ext cx="3094997" cy="951711"/>
          </a:xfrm>
          <a:prstGeom prst="rect">
            <a:avLst/>
          </a:prstGeom>
        </p:spPr>
      </p:pic>
      <p:graphicFrame>
        <p:nvGraphicFramePr>
          <p:cNvPr id="9" name="Content Placeholder 4">
            <a:extLst>
              <a:ext uri="{FF2B5EF4-FFF2-40B4-BE49-F238E27FC236}">
                <a16:creationId xmlns:a16="http://schemas.microsoft.com/office/drawing/2014/main" id="{D643E781-6C7B-47F9-883C-98A112E74DF7}"/>
              </a:ext>
            </a:extLst>
          </p:cNvPr>
          <p:cNvGraphicFramePr>
            <a:graphicFrameLocks noGrp="1"/>
          </p:cNvGraphicFramePr>
          <p:nvPr>
            <p:ph idx="1"/>
            <p:extLst>
              <p:ext uri="{D42A27DB-BD31-4B8C-83A1-F6EECF244321}">
                <p14:modId xmlns:p14="http://schemas.microsoft.com/office/powerpoint/2010/main" val="3799811040"/>
              </p:ext>
            </p:extLst>
          </p:nvPr>
        </p:nvGraphicFramePr>
        <p:xfrm>
          <a:off x="4639733" y="1845734"/>
          <a:ext cx="6515947"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0221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1097280" y="286603"/>
            <a:ext cx="10058400" cy="1450757"/>
          </a:xfrm>
        </p:spPr>
        <p:txBody>
          <a:bodyPr>
            <a:normAutofit/>
          </a:bodyPr>
          <a:lstStyle/>
          <a:p>
            <a:r>
              <a:rPr lang="en-US" dirty="0"/>
              <a:t>Harassment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432" y="3179837"/>
            <a:ext cx="3094997" cy="943974"/>
          </a:xfrm>
          <a:prstGeom prst="rect">
            <a:avLst/>
          </a:prstGeom>
        </p:spPr>
      </p:pic>
      <p:graphicFrame>
        <p:nvGraphicFramePr>
          <p:cNvPr id="30724" name="Content Placeholder 1">
            <a:extLst>
              <a:ext uri="{FF2B5EF4-FFF2-40B4-BE49-F238E27FC236}">
                <a16:creationId xmlns:a16="http://schemas.microsoft.com/office/drawing/2014/main" id="{7E0F9767-6D10-431E-AE1E-DD3AE7026F96}"/>
              </a:ext>
            </a:extLst>
          </p:cNvPr>
          <p:cNvGraphicFramePr>
            <a:graphicFrameLocks noGrp="1"/>
          </p:cNvGraphicFramePr>
          <p:nvPr>
            <p:ph idx="1"/>
            <p:extLst>
              <p:ext uri="{D42A27DB-BD31-4B8C-83A1-F6EECF244321}">
                <p14:modId xmlns:p14="http://schemas.microsoft.com/office/powerpoint/2010/main" val="4040606058"/>
              </p:ext>
            </p:extLst>
          </p:nvPr>
        </p:nvGraphicFramePr>
        <p:xfrm>
          <a:off x="4639733" y="1845734"/>
          <a:ext cx="6515947"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4843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2256" y="642257"/>
            <a:ext cx="3417677" cy="5226837"/>
          </a:xfrm>
        </p:spPr>
        <p:txBody>
          <a:bodyPr anchor="t">
            <a:normAutofit/>
          </a:bodyPr>
          <a:lstStyle/>
          <a:p>
            <a:r>
              <a:rPr lang="en-US" dirty="0"/>
              <a:t>Hostile Environment Harassment</a:t>
            </a:r>
          </a:p>
        </p:txBody>
      </p:sp>
      <p:graphicFrame>
        <p:nvGraphicFramePr>
          <p:cNvPr id="16" name="Content Placeholder 4">
            <a:extLst>
              <a:ext uri="{FF2B5EF4-FFF2-40B4-BE49-F238E27FC236}">
                <a16:creationId xmlns:a16="http://schemas.microsoft.com/office/drawing/2014/main" id="{F30443F6-9750-9207-9739-16DECC263FBC}"/>
              </a:ext>
            </a:extLst>
          </p:cNvPr>
          <p:cNvGraphicFramePr>
            <a:graphicFrameLocks noGrp="1"/>
          </p:cNvGraphicFramePr>
          <p:nvPr>
            <p:ph idx="1"/>
            <p:extLst>
              <p:ext uri="{D42A27DB-BD31-4B8C-83A1-F6EECF244321}">
                <p14:modId xmlns:p14="http://schemas.microsoft.com/office/powerpoint/2010/main" val="897664337"/>
              </p:ext>
            </p:extLst>
          </p:nvPr>
        </p:nvGraphicFramePr>
        <p:xfrm>
          <a:off x="5373301" y="415876"/>
          <a:ext cx="6847117" cy="3091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3971EB4D-9559-467E-BC09-9A269A4189A6}"/>
              </a:ext>
            </a:extLst>
          </p:cNvPr>
          <p:cNvPicPr>
            <a:picLocks noChangeAspect="1"/>
          </p:cNvPicPr>
          <p:nvPr/>
        </p:nvPicPr>
        <p:blipFill>
          <a:blip r:embed="rId7"/>
          <a:stretch>
            <a:fillRect/>
          </a:stretch>
        </p:blipFill>
        <p:spPr>
          <a:xfrm>
            <a:off x="7452852" y="4723693"/>
            <a:ext cx="3720719" cy="1153424"/>
          </a:xfrm>
          <a:prstGeom prst="rect">
            <a:avLst/>
          </a:prstGeom>
        </p:spPr>
      </p:pic>
      <p:sp>
        <p:nvSpPr>
          <p:cNvPr id="12" name="Rectangle 11">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 name="Group 8">
            <a:extLst>
              <a:ext uri="{FF2B5EF4-FFF2-40B4-BE49-F238E27FC236}">
                <a16:creationId xmlns:a16="http://schemas.microsoft.com/office/drawing/2014/main" id="{59166B8A-394D-4AFB-A8C3-9FA57FC2ED22}"/>
              </a:ext>
            </a:extLst>
          </p:cNvPr>
          <p:cNvGrpSpPr/>
          <p:nvPr/>
        </p:nvGrpSpPr>
        <p:grpSpPr>
          <a:xfrm>
            <a:off x="725178" y="3000665"/>
            <a:ext cx="5148711" cy="3089226"/>
            <a:chOff x="849202" y="1227"/>
            <a:chExt cx="5148711" cy="3089226"/>
          </a:xfrm>
        </p:grpSpPr>
        <p:sp>
          <p:nvSpPr>
            <p:cNvPr id="11" name="Rectangle 10">
              <a:extLst>
                <a:ext uri="{FF2B5EF4-FFF2-40B4-BE49-F238E27FC236}">
                  <a16:creationId xmlns:a16="http://schemas.microsoft.com/office/drawing/2014/main" id="{EF52CEA7-2D83-42D8-B936-21D581BDAB7A}"/>
                </a:ext>
              </a:extLst>
            </p:cNvPr>
            <p:cNvSpPr/>
            <p:nvPr/>
          </p:nvSpPr>
          <p:spPr>
            <a:xfrm>
              <a:off x="849202" y="1227"/>
              <a:ext cx="5148711" cy="308922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a:extLst>
                <a:ext uri="{FF2B5EF4-FFF2-40B4-BE49-F238E27FC236}">
                  <a16:creationId xmlns:a16="http://schemas.microsoft.com/office/drawing/2014/main" id="{0397320F-530E-419A-95B6-9AA4770DB92A}"/>
                </a:ext>
              </a:extLst>
            </p:cNvPr>
            <p:cNvSpPr txBox="1"/>
            <p:nvPr/>
          </p:nvSpPr>
          <p:spPr>
            <a:xfrm>
              <a:off x="849202" y="1227"/>
              <a:ext cx="5148711" cy="30892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endParaRPr lang="en-US" sz="2000" kern="1200" dirty="0"/>
            </a:p>
          </p:txBody>
        </p:sp>
      </p:grpSp>
      <p:sp>
        <p:nvSpPr>
          <p:cNvPr id="15" name="TextBox 14">
            <a:extLst>
              <a:ext uri="{FF2B5EF4-FFF2-40B4-BE49-F238E27FC236}">
                <a16:creationId xmlns:a16="http://schemas.microsoft.com/office/drawing/2014/main" id="{CAF2D41A-8368-40E3-9D1E-0E801507B40D}"/>
              </a:ext>
            </a:extLst>
          </p:cNvPr>
          <p:cNvSpPr txBox="1"/>
          <p:nvPr/>
        </p:nvSpPr>
        <p:spPr>
          <a:xfrm>
            <a:off x="845598" y="3085821"/>
            <a:ext cx="4793298" cy="2769989"/>
          </a:xfrm>
          <a:prstGeom prst="rect">
            <a:avLst/>
          </a:prstGeom>
          <a:noFill/>
        </p:spPr>
        <p:txBody>
          <a:bodyPr wrap="square">
            <a:spAutoFit/>
          </a:bodyPr>
          <a:lstStyle/>
          <a:p>
            <a:pPr marL="46435" lvl="1" indent="0">
              <a:spcBef>
                <a:spcPct val="0"/>
              </a:spcBef>
              <a:buNone/>
            </a:pPr>
            <a:r>
              <a:rPr lang="en-US" altLang="en-US" sz="2400" dirty="0">
                <a:solidFill>
                  <a:schemeClr val="bg1"/>
                </a:solidFill>
                <a:cs typeface="Times New Roman" panose="02020603050405020304" pitchFamily="18" charset="0"/>
              </a:rPr>
              <a:t>Factors considered to determine whether hostile environment exists:</a:t>
            </a:r>
          </a:p>
          <a:p>
            <a:pPr marL="389335" lvl="1" indent="-342900">
              <a:spcBef>
                <a:spcPct val="0"/>
              </a:spcBef>
              <a:buFont typeface="Wingdings" panose="05000000000000000000" pitchFamily="2" charset="2"/>
              <a:buChar char="§"/>
            </a:pPr>
            <a:r>
              <a:rPr lang="en-US" altLang="en-US" sz="1800" dirty="0">
                <a:solidFill>
                  <a:schemeClr val="bg1"/>
                </a:solidFill>
                <a:cs typeface="Times New Roman" panose="02020603050405020304" pitchFamily="18" charset="0"/>
              </a:rPr>
              <a:t>nature and context of the conduct</a:t>
            </a:r>
          </a:p>
          <a:p>
            <a:pPr marL="389335" lvl="1" indent="-342900">
              <a:spcBef>
                <a:spcPct val="0"/>
              </a:spcBef>
              <a:buFont typeface="Wingdings" panose="05000000000000000000" pitchFamily="2" charset="2"/>
              <a:buChar char="§"/>
            </a:pPr>
            <a:r>
              <a:rPr lang="en-US" altLang="en-US" sz="1800" dirty="0">
                <a:solidFill>
                  <a:schemeClr val="bg1"/>
                </a:solidFill>
                <a:cs typeface="Times New Roman" panose="02020603050405020304" pitchFamily="18" charset="0"/>
              </a:rPr>
              <a:t>severity, scope, frequency, duration, and location of the conduct</a:t>
            </a:r>
          </a:p>
          <a:p>
            <a:pPr marL="389335" lvl="1" indent="-342900">
              <a:spcBef>
                <a:spcPct val="0"/>
              </a:spcBef>
              <a:buFont typeface="Wingdings" panose="05000000000000000000" pitchFamily="2" charset="2"/>
              <a:buChar char="§"/>
            </a:pPr>
            <a:r>
              <a:rPr lang="en-US" altLang="en-US" dirty="0">
                <a:solidFill>
                  <a:schemeClr val="bg1"/>
                </a:solidFill>
                <a:cs typeface="Times New Roman" panose="02020603050405020304" pitchFamily="18" charset="0"/>
              </a:rPr>
              <a:t>relationships of the persons involved</a:t>
            </a:r>
          </a:p>
          <a:p>
            <a:pPr marL="389335" lvl="1" indent="-342900">
              <a:spcBef>
                <a:spcPct val="0"/>
              </a:spcBef>
              <a:buFont typeface="Wingdings" panose="05000000000000000000" pitchFamily="2" charset="2"/>
              <a:buChar char="§"/>
            </a:pPr>
            <a:r>
              <a:rPr lang="en-US" altLang="en-US" sz="1800" dirty="0">
                <a:solidFill>
                  <a:schemeClr val="bg1"/>
                </a:solidFill>
                <a:cs typeface="Times New Roman" panose="02020603050405020304" pitchFamily="18" charset="0"/>
              </a:rPr>
              <a:t>even a single event that it is severe enough, can still arise to the level of hostile environment</a:t>
            </a:r>
          </a:p>
        </p:txBody>
      </p:sp>
    </p:spTree>
    <p:extLst>
      <p:ext uri="{BB962C8B-B14F-4D97-AF65-F5344CB8AC3E}">
        <p14:creationId xmlns:p14="http://schemas.microsoft.com/office/powerpoint/2010/main" val="1787094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dirty="0"/>
              <a:t>Quid Pro Quo Harassment</a:t>
            </a:r>
          </a:p>
        </p:txBody>
      </p:sp>
      <p:pic>
        <p:nvPicPr>
          <p:cNvPr id="3" name="Picture 2" descr="A screenshot of a computer&#10;&#10;Description automatically generated with low confidence">
            <a:extLst>
              <a:ext uri="{FF2B5EF4-FFF2-40B4-BE49-F238E27FC236}">
                <a16:creationId xmlns:a16="http://schemas.microsoft.com/office/drawing/2014/main" id="{6A1B4C52-2FAA-4C20-9BF5-67F2C5FEDAC4}"/>
              </a:ext>
            </a:extLst>
          </p:cNvPr>
          <p:cNvPicPr>
            <a:picLocks noChangeAspect="1"/>
          </p:cNvPicPr>
          <p:nvPr/>
        </p:nvPicPr>
        <p:blipFill>
          <a:blip r:embed="rId2"/>
          <a:stretch>
            <a:fillRect/>
          </a:stretch>
        </p:blipFill>
        <p:spPr>
          <a:xfrm>
            <a:off x="1036320" y="3154344"/>
            <a:ext cx="3094997" cy="959449"/>
          </a:xfrm>
          <a:prstGeom prst="rect">
            <a:avLst/>
          </a:prstGeom>
        </p:spPr>
      </p:pic>
      <p:graphicFrame>
        <p:nvGraphicFramePr>
          <p:cNvPr id="7" name="Content Placeholder 4">
            <a:extLst>
              <a:ext uri="{FF2B5EF4-FFF2-40B4-BE49-F238E27FC236}">
                <a16:creationId xmlns:a16="http://schemas.microsoft.com/office/drawing/2014/main" id="{E498A5C9-73D9-5E49-384D-B8753DA5D6F8}"/>
              </a:ext>
            </a:extLst>
          </p:cNvPr>
          <p:cNvGraphicFramePr>
            <a:graphicFrameLocks noGrp="1"/>
          </p:cNvGraphicFramePr>
          <p:nvPr>
            <p:ph idx="1"/>
            <p:extLst>
              <p:ext uri="{D42A27DB-BD31-4B8C-83A1-F6EECF244321}">
                <p14:modId xmlns:p14="http://schemas.microsoft.com/office/powerpoint/2010/main" val="2288073709"/>
              </p:ext>
            </p:extLst>
          </p:nvPr>
        </p:nvGraphicFramePr>
        <p:xfrm>
          <a:off x="4639733" y="1845734"/>
          <a:ext cx="6515947"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9657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2C8CF-00BF-40A5-861A-FFD53E5C3E1B}"/>
              </a:ext>
            </a:extLst>
          </p:cNvPr>
          <p:cNvSpPr>
            <a:spLocks noGrp="1"/>
          </p:cNvSpPr>
          <p:nvPr>
            <p:ph type="title"/>
          </p:nvPr>
        </p:nvSpPr>
        <p:spPr>
          <a:xfrm>
            <a:off x="1097280" y="286603"/>
            <a:ext cx="10058400" cy="1450757"/>
          </a:xfrm>
        </p:spPr>
        <p:txBody>
          <a:bodyPr>
            <a:normAutofit/>
          </a:bodyPr>
          <a:lstStyle/>
          <a:p>
            <a:r>
              <a:rPr lang="en-US" dirty="0"/>
              <a:t>CNY Fair Housing Services</a:t>
            </a:r>
          </a:p>
        </p:txBody>
      </p:sp>
      <p:graphicFrame>
        <p:nvGraphicFramePr>
          <p:cNvPr id="14" name="Content Placeholder 2">
            <a:extLst>
              <a:ext uri="{FF2B5EF4-FFF2-40B4-BE49-F238E27FC236}">
                <a16:creationId xmlns:a16="http://schemas.microsoft.com/office/drawing/2014/main" id="{0E4127CD-A048-0FF5-6315-315455F12B26}"/>
              </a:ext>
            </a:extLst>
          </p:cNvPr>
          <p:cNvGraphicFramePr>
            <a:graphicFrameLocks noGrp="1"/>
          </p:cNvGraphicFramePr>
          <p:nvPr>
            <p:ph idx="1"/>
            <p:extLst>
              <p:ext uri="{D42A27DB-BD31-4B8C-83A1-F6EECF244321}">
                <p14:modId xmlns:p14="http://schemas.microsoft.com/office/powerpoint/2010/main" val="3986347044"/>
              </p:ext>
            </p:extLst>
          </p:nvPr>
        </p:nvGraphicFramePr>
        <p:xfrm>
          <a:off x="1097279" y="1845734"/>
          <a:ext cx="6454987"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c 6" descr="Scales of Justice">
            <a:extLst>
              <a:ext uri="{FF2B5EF4-FFF2-40B4-BE49-F238E27FC236}">
                <a16:creationId xmlns:a16="http://schemas.microsoft.com/office/drawing/2014/main" id="{9714CD5F-4DE6-4679-8965-9CB18C72DE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89123" y="1737360"/>
            <a:ext cx="3135109" cy="3135109"/>
          </a:xfrm>
          <a:prstGeom prst="rect">
            <a:avLst/>
          </a:prstGeom>
        </p:spPr>
      </p:pic>
      <p:pic>
        <p:nvPicPr>
          <p:cNvPr id="11" name="Picture 10">
            <a:extLst>
              <a:ext uri="{FF2B5EF4-FFF2-40B4-BE49-F238E27FC236}">
                <a16:creationId xmlns:a16="http://schemas.microsoft.com/office/drawing/2014/main" id="{8E14C3C0-88E5-4BBA-A4B5-D5FD503239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18637" y="5172611"/>
            <a:ext cx="2276084" cy="696483"/>
          </a:xfrm>
          <a:prstGeom prst="rect">
            <a:avLst/>
          </a:prstGeom>
        </p:spPr>
      </p:pic>
    </p:spTree>
    <p:extLst>
      <p:ext uri="{BB962C8B-B14F-4D97-AF65-F5344CB8AC3E}">
        <p14:creationId xmlns:p14="http://schemas.microsoft.com/office/powerpoint/2010/main" val="4187193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2256" y="642257"/>
            <a:ext cx="3417677" cy="5226837"/>
          </a:xfrm>
        </p:spPr>
        <p:txBody>
          <a:bodyPr anchor="t">
            <a:normAutofit/>
          </a:bodyPr>
          <a:lstStyle/>
          <a:p>
            <a:r>
              <a:rPr lang="en-US" dirty="0"/>
              <a:t>Quid Pro Quo Harassment</a:t>
            </a:r>
          </a:p>
        </p:txBody>
      </p:sp>
      <p:pic>
        <p:nvPicPr>
          <p:cNvPr id="3" name="Picture 2">
            <a:extLst>
              <a:ext uri="{FF2B5EF4-FFF2-40B4-BE49-F238E27FC236}">
                <a16:creationId xmlns:a16="http://schemas.microsoft.com/office/drawing/2014/main" id="{80C9245C-E3E4-4AF0-9941-1F2C70493975}"/>
              </a:ext>
            </a:extLst>
          </p:cNvPr>
          <p:cNvPicPr>
            <a:picLocks noChangeAspect="1"/>
          </p:cNvPicPr>
          <p:nvPr/>
        </p:nvPicPr>
        <p:blipFill>
          <a:blip r:embed="rId2"/>
          <a:stretch>
            <a:fillRect/>
          </a:stretch>
        </p:blipFill>
        <p:spPr>
          <a:xfrm>
            <a:off x="683766" y="4432439"/>
            <a:ext cx="3325675" cy="1030960"/>
          </a:xfrm>
          <a:prstGeom prst="rect">
            <a:avLst/>
          </a:prstGeom>
        </p:spPr>
      </p:pic>
      <p:sp>
        <p:nvSpPr>
          <p:cNvPr id="12" name="Rectangle 11">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Content Placeholder 4">
            <a:extLst>
              <a:ext uri="{FF2B5EF4-FFF2-40B4-BE49-F238E27FC236}">
                <a16:creationId xmlns:a16="http://schemas.microsoft.com/office/drawing/2014/main" id="{95BE6178-D177-475A-B1DA-1E3A1E36A3D9}"/>
              </a:ext>
            </a:extLst>
          </p:cNvPr>
          <p:cNvGraphicFramePr>
            <a:graphicFrameLocks/>
          </p:cNvGraphicFramePr>
          <p:nvPr>
            <p:extLst>
              <p:ext uri="{D42A27DB-BD31-4B8C-83A1-F6EECF244321}">
                <p14:modId xmlns:p14="http://schemas.microsoft.com/office/powerpoint/2010/main" val="2200553624"/>
              </p:ext>
            </p:extLst>
          </p:nvPr>
        </p:nvGraphicFramePr>
        <p:xfrm>
          <a:off x="437507" y="2996981"/>
          <a:ext cx="6847117" cy="3091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FCA62C38-8466-43C5-9ED7-F945ABDDA4B8}"/>
              </a:ext>
            </a:extLst>
          </p:cNvPr>
          <p:cNvSpPr txBox="1"/>
          <p:nvPr/>
        </p:nvSpPr>
        <p:spPr>
          <a:xfrm>
            <a:off x="4514956" y="988906"/>
            <a:ext cx="6395699" cy="3693319"/>
          </a:xfrm>
          <a:prstGeom prst="rect">
            <a:avLst/>
          </a:prstGeom>
          <a:solidFill>
            <a:srgbClr val="36ACB8"/>
          </a:solidFill>
        </p:spPr>
        <p:txBody>
          <a:bodyPr wrap="square">
            <a:spAutoFit/>
          </a:bodyPr>
          <a:lstStyle/>
          <a:p>
            <a:pPr marL="46435" lvl="1" indent="0">
              <a:spcBef>
                <a:spcPct val="0"/>
              </a:spcBef>
              <a:buNone/>
            </a:pPr>
            <a:r>
              <a:rPr lang="en-US" altLang="en-US" sz="2400" dirty="0">
                <a:solidFill>
                  <a:schemeClr val="bg1"/>
                </a:solidFill>
                <a:cs typeface="Times New Roman" panose="02020603050405020304" pitchFamily="18" charset="0"/>
              </a:rPr>
              <a:t>Requests may be explicit or subtle: </a:t>
            </a:r>
          </a:p>
          <a:p>
            <a:pPr marL="285750" lvl="0" indent="-285750">
              <a:buFont typeface="Arial" panose="020B0604020202020204" pitchFamily="34" charset="0"/>
              <a:buChar char="•"/>
            </a:pPr>
            <a:r>
              <a:rPr lang="en-US" sz="2400" dirty="0">
                <a:solidFill>
                  <a:schemeClr val="bg1"/>
                </a:solidFill>
              </a:rPr>
              <a:t>Suggestions of trades</a:t>
            </a:r>
          </a:p>
          <a:p>
            <a:pPr marL="285750" lvl="0" indent="-285750">
              <a:buFont typeface="Arial" panose="020B0604020202020204" pitchFamily="34" charset="0"/>
              <a:buChar char="•"/>
            </a:pPr>
            <a:r>
              <a:rPr lang="en-US" sz="2400" dirty="0">
                <a:solidFill>
                  <a:schemeClr val="bg1"/>
                </a:solidFill>
              </a:rPr>
              <a:t>Suggestions of “owing” something to landlord</a:t>
            </a:r>
          </a:p>
          <a:p>
            <a:pPr marL="285750" lvl="0" indent="-285750">
              <a:buFont typeface="Arial" panose="020B0604020202020204" pitchFamily="34" charset="0"/>
              <a:buChar char="•"/>
            </a:pPr>
            <a:r>
              <a:rPr lang="en-US" sz="2400" dirty="0">
                <a:solidFill>
                  <a:schemeClr val="bg1"/>
                </a:solidFill>
              </a:rPr>
              <a:t>Requests for dates</a:t>
            </a:r>
          </a:p>
          <a:p>
            <a:pPr marL="285750" lvl="0" indent="-285750">
              <a:buFont typeface="Arial" panose="020B0604020202020204" pitchFamily="34" charset="0"/>
              <a:buChar char="•"/>
            </a:pPr>
            <a:r>
              <a:rPr lang="en-US" sz="2400" dirty="0">
                <a:solidFill>
                  <a:schemeClr val="bg1"/>
                </a:solidFill>
              </a:rPr>
              <a:t>Attempts by landlord to get tenant alone</a:t>
            </a:r>
          </a:p>
          <a:p>
            <a:pPr marL="285750" lvl="0" indent="-285750">
              <a:buFont typeface="Arial" panose="020B0604020202020204" pitchFamily="34" charset="0"/>
              <a:buChar char="•"/>
            </a:pPr>
            <a:endParaRPr lang="en-US" sz="2400" dirty="0">
              <a:solidFill>
                <a:schemeClr val="bg1"/>
              </a:solidFill>
            </a:endParaRPr>
          </a:p>
          <a:p>
            <a:pPr lvl="0"/>
            <a:r>
              <a:rPr lang="en-US" sz="2400" dirty="0">
                <a:solidFill>
                  <a:schemeClr val="bg1"/>
                </a:solidFill>
              </a:rPr>
              <a:t>Even if the tenant acquiesces, it is still sexual harassment.</a:t>
            </a:r>
          </a:p>
          <a:p>
            <a:pPr lvl="0"/>
            <a:endParaRPr lang="en-US" sz="2400" dirty="0">
              <a:solidFill>
                <a:schemeClr val="bg1"/>
              </a:solidFill>
            </a:endParaRPr>
          </a:p>
          <a:p>
            <a:pPr marL="46435" lvl="1" indent="0">
              <a:spcBef>
                <a:spcPct val="0"/>
              </a:spcBef>
              <a:buNone/>
            </a:pPr>
            <a:endParaRPr lang="en-US" altLang="en-US" sz="18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539016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D59EF-3948-4EC3-A746-E93094C81D9F}"/>
              </a:ext>
            </a:extLst>
          </p:cNvPr>
          <p:cNvSpPr>
            <a:spLocks noGrp="1"/>
          </p:cNvSpPr>
          <p:nvPr>
            <p:ph type="title"/>
          </p:nvPr>
        </p:nvSpPr>
        <p:spPr>
          <a:xfrm>
            <a:off x="1097280" y="286603"/>
            <a:ext cx="10058400" cy="1450757"/>
          </a:xfrm>
        </p:spPr>
        <p:txBody>
          <a:bodyPr>
            <a:normAutofit/>
          </a:bodyPr>
          <a:lstStyle/>
          <a:p>
            <a:r>
              <a:rPr lang="en-US" dirty="0"/>
              <a:t>Disability Discrimination</a:t>
            </a:r>
          </a:p>
        </p:txBody>
      </p:sp>
      <p:pic>
        <p:nvPicPr>
          <p:cNvPr id="4" name="Picture 3">
            <a:extLst>
              <a:ext uri="{FF2B5EF4-FFF2-40B4-BE49-F238E27FC236}">
                <a16:creationId xmlns:a16="http://schemas.microsoft.com/office/drawing/2014/main" id="{C0AEF95A-98E8-482E-97D5-2A0C79FBFB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432" y="3179837"/>
            <a:ext cx="3094997" cy="943974"/>
          </a:xfrm>
          <a:prstGeom prst="rect">
            <a:avLst/>
          </a:prstGeom>
        </p:spPr>
      </p:pic>
      <p:sp>
        <p:nvSpPr>
          <p:cNvPr id="3" name="Content Placeholder 2">
            <a:extLst>
              <a:ext uri="{FF2B5EF4-FFF2-40B4-BE49-F238E27FC236}">
                <a16:creationId xmlns:a16="http://schemas.microsoft.com/office/drawing/2014/main" id="{CC2FEF1D-76D4-4591-BDF0-2A6BA6BD123E}"/>
              </a:ext>
            </a:extLst>
          </p:cNvPr>
          <p:cNvSpPr>
            <a:spLocks noGrp="1"/>
          </p:cNvSpPr>
          <p:nvPr>
            <p:ph idx="1"/>
          </p:nvPr>
        </p:nvSpPr>
        <p:spPr>
          <a:xfrm>
            <a:off x="4639733" y="1845734"/>
            <a:ext cx="6515947" cy="4023360"/>
          </a:xfrm>
        </p:spPr>
        <p:txBody>
          <a:bodyPr>
            <a:normAutofit/>
          </a:bodyPr>
          <a:lstStyle/>
          <a:p>
            <a:r>
              <a:rPr lang="en-US" sz="2400" dirty="0"/>
              <a:t>Housing providers:</a:t>
            </a:r>
          </a:p>
          <a:p>
            <a:pPr lvl="1">
              <a:buFont typeface="Arial" panose="020B0604020202020204" pitchFamily="34" charset="0"/>
              <a:buChar char="•"/>
            </a:pPr>
            <a:r>
              <a:rPr lang="en-US" sz="2200" dirty="0"/>
              <a:t>Cannot refuse to rent or sell to prospective residents based upon their disability;</a:t>
            </a:r>
          </a:p>
          <a:p>
            <a:pPr lvl="1">
              <a:buFont typeface="Arial" panose="020B0604020202020204" pitchFamily="34" charset="0"/>
              <a:buChar char="•"/>
            </a:pPr>
            <a:r>
              <a:rPr lang="en-US" sz="2200" dirty="0"/>
              <a:t>Should not ask questions about the nature or extent of a person’s disability;</a:t>
            </a:r>
          </a:p>
          <a:p>
            <a:pPr lvl="1">
              <a:buFont typeface="Arial" panose="020B0604020202020204" pitchFamily="34" charset="0"/>
              <a:buChar char="•"/>
            </a:pPr>
            <a:r>
              <a:rPr lang="en-US" sz="2200" dirty="0"/>
              <a:t>Are obligated to provide equal access and opportunity for persons with disabilities to use and enjoy the housing.</a:t>
            </a:r>
          </a:p>
        </p:txBody>
      </p:sp>
    </p:spTree>
    <p:extLst>
      <p:ext uri="{BB962C8B-B14F-4D97-AF65-F5344CB8AC3E}">
        <p14:creationId xmlns:p14="http://schemas.microsoft.com/office/powerpoint/2010/main" val="144327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D59EF-3948-4EC3-A746-E93094C81D9F}"/>
              </a:ext>
            </a:extLst>
          </p:cNvPr>
          <p:cNvSpPr>
            <a:spLocks noGrp="1"/>
          </p:cNvSpPr>
          <p:nvPr>
            <p:ph type="title"/>
          </p:nvPr>
        </p:nvSpPr>
        <p:spPr>
          <a:xfrm>
            <a:off x="1097280" y="286603"/>
            <a:ext cx="10058400" cy="1450757"/>
          </a:xfrm>
        </p:spPr>
        <p:txBody>
          <a:bodyPr>
            <a:normAutofit/>
          </a:bodyPr>
          <a:lstStyle/>
          <a:p>
            <a:r>
              <a:rPr lang="en-US" dirty="0"/>
              <a:t>Design &amp; Construction</a:t>
            </a:r>
          </a:p>
        </p:txBody>
      </p:sp>
      <p:pic>
        <p:nvPicPr>
          <p:cNvPr id="4" name="Picture 3">
            <a:extLst>
              <a:ext uri="{FF2B5EF4-FFF2-40B4-BE49-F238E27FC236}">
                <a16:creationId xmlns:a16="http://schemas.microsoft.com/office/drawing/2014/main" id="{C0AEF95A-98E8-482E-97D5-2A0C79FBFB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432" y="3179837"/>
            <a:ext cx="3094997" cy="943974"/>
          </a:xfrm>
          <a:prstGeom prst="rect">
            <a:avLst/>
          </a:prstGeom>
        </p:spPr>
      </p:pic>
      <p:sp>
        <p:nvSpPr>
          <p:cNvPr id="3" name="Content Placeholder 2">
            <a:extLst>
              <a:ext uri="{FF2B5EF4-FFF2-40B4-BE49-F238E27FC236}">
                <a16:creationId xmlns:a16="http://schemas.microsoft.com/office/drawing/2014/main" id="{CC2FEF1D-76D4-4591-BDF0-2A6BA6BD123E}"/>
              </a:ext>
            </a:extLst>
          </p:cNvPr>
          <p:cNvSpPr>
            <a:spLocks noGrp="1"/>
          </p:cNvSpPr>
          <p:nvPr>
            <p:ph idx="1"/>
          </p:nvPr>
        </p:nvSpPr>
        <p:spPr>
          <a:xfrm>
            <a:off x="4639733" y="1845734"/>
            <a:ext cx="6515947" cy="4023360"/>
          </a:xfrm>
        </p:spPr>
        <p:txBody>
          <a:bodyPr>
            <a:normAutofit/>
          </a:bodyPr>
          <a:lstStyle/>
          <a:p>
            <a:pPr marL="0" indent="0">
              <a:buNone/>
            </a:pPr>
            <a:r>
              <a:rPr lang="en-US" sz="1900" dirty="0"/>
              <a:t>Buildings containing 4 or more units built after 1991 must meet minimum accessibility standards</a:t>
            </a:r>
          </a:p>
          <a:p>
            <a:pPr marL="0" indent="0">
              <a:buNone/>
            </a:pPr>
            <a:r>
              <a:rPr lang="en-US" sz="1900" dirty="0"/>
              <a:t>Applies to buildings that are substantially rehabbed (more than 50%)</a:t>
            </a:r>
          </a:p>
          <a:p>
            <a:pPr marL="0" indent="0">
              <a:buNone/>
            </a:pPr>
            <a:r>
              <a:rPr lang="en-US" sz="1900" dirty="0"/>
              <a:t>Seven basic requirements:</a:t>
            </a:r>
          </a:p>
          <a:p>
            <a:pPr marL="0" indent="0">
              <a:buNone/>
            </a:pPr>
            <a:r>
              <a:rPr lang="en-US" sz="1900" dirty="0"/>
              <a:t>1. An accessible building entrance on an accessible route.</a:t>
            </a:r>
            <a:br>
              <a:rPr lang="en-US" sz="1900" dirty="0"/>
            </a:br>
            <a:r>
              <a:rPr lang="en-US" sz="1900" dirty="0"/>
              <a:t>2. Accessible common and public use areas.</a:t>
            </a:r>
            <a:br>
              <a:rPr lang="en-US" sz="1900" dirty="0"/>
            </a:br>
            <a:r>
              <a:rPr lang="en-US" sz="1900" dirty="0"/>
              <a:t>3. Usable doors (usable by a person in a wheelchair).</a:t>
            </a:r>
            <a:br>
              <a:rPr lang="en-US" sz="1900" dirty="0"/>
            </a:br>
            <a:r>
              <a:rPr lang="en-US" sz="1900" dirty="0"/>
              <a:t>4. Accessible route into and through the dwelling unit.</a:t>
            </a:r>
            <a:br>
              <a:rPr lang="en-US" sz="1900" dirty="0"/>
            </a:br>
            <a:r>
              <a:rPr lang="en-US" sz="1900" dirty="0"/>
              <a:t>5. Light switches, electrical outlets, thermostats and other environmental controls in accessible locations.</a:t>
            </a:r>
            <a:br>
              <a:rPr lang="en-US" sz="1900" dirty="0"/>
            </a:br>
            <a:r>
              <a:rPr lang="en-US" sz="1900" dirty="0"/>
              <a:t>6. Reinforced walls in bathrooms for later installation of grab bars.</a:t>
            </a:r>
            <a:br>
              <a:rPr lang="en-US" sz="1900" dirty="0"/>
            </a:br>
            <a:r>
              <a:rPr lang="en-US" sz="1900" dirty="0"/>
              <a:t>7. Usable kitchens and bathrooms.</a:t>
            </a:r>
          </a:p>
        </p:txBody>
      </p:sp>
    </p:spTree>
    <p:extLst>
      <p:ext uri="{BB962C8B-B14F-4D97-AF65-F5344CB8AC3E}">
        <p14:creationId xmlns:p14="http://schemas.microsoft.com/office/powerpoint/2010/main" val="2240029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40">
            <a:extLst>
              <a:ext uri="{FF2B5EF4-FFF2-40B4-BE49-F238E27FC236}">
                <a16:creationId xmlns:a16="http://schemas.microsoft.com/office/drawing/2014/main" id="{841A8DFB-611A-4AAF-9195-84B09E4F7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Rectangle 42">
            <a:extLst>
              <a:ext uri="{FF2B5EF4-FFF2-40B4-BE49-F238E27FC236}">
                <a16:creationId xmlns:a16="http://schemas.microsoft.com/office/drawing/2014/main" id="{6A3951CE-6985-48B0-8C07-92C55A1A1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1" name="Straight Connector 44">
            <a:extLst>
              <a:ext uri="{FF2B5EF4-FFF2-40B4-BE49-F238E27FC236}">
                <a16:creationId xmlns:a16="http://schemas.microsoft.com/office/drawing/2014/main" id="{A97EF53E-8C19-478C-B271-F78844347C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0721E18-CAEC-4193-9A65-DB6544D25BDB}"/>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a:t>Design &amp; Construction</a:t>
            </a:r>
            <a:endParaRPr lang="en-US" dirty="0"/>
          </a:p>
        </p:txBody>
      </p:sp>
      <p:sp>
        <p:nvSpPr>
          <p:cNvPr id="62" name="Rectangle 46">
            <a:extLst>
              <a:ext uri="{FF2B5EF4-FFF2-40B4-BE49-F238E27FC236}">
                <a16:creationId xmlns:a16="http://schemas.microsoft.com/office/drawing/2014/main" id="{EB46D928-20CF-4C1C-8208-DDCC72244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7281" y="2023966"/>
            <a:ext cx="2429730" cy="1899066"/>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0891D5CF-1563-4317-83B5-11A316948FBE}"/>
              </a:ext>
            </a:extLst>
          </p:cNvPr>
          <p:cNvPicPr>
            <a:picLocks noGrp="1" noChangeAspect="1"/>
          </p:cNvPicPr>
          <p:nvPr>
            <p:ph sz="half" idx="2"/>
          </p:nvPr>
        </p:nvPicPr>
        <p:blipFill rotWithShape="1">
          <a:blip r:embed="rId2"/>
          <a:srcRect l="4172" r="4" b="4"/>
          <a:stretch/>
        </p:blipFill>
        <p:spPr>
          <a:xfrm>
            <a:off x="1258148" y="2248497"/>
            <a:ext cx="2086390" cy="1453299"/>
          </a:xfrm>
          <a:prstGeom prst="rect">
            <a:avLst/>
          </a:prstGeom>
        </p:spPr>
      </p:pic>
      <p:sp>
        <p:nvSpPr>
          <p:cNvPr id="63" name="Rectangle 48">
            <a:extLst>
              <a:ext uri="{FF2B5EF4-FFF2-40B4-BE49-F238E27FC236}">
                <a16:creationId xmlns:a16="http://schemas.microsoft.com/office/drawing/2014/main" id="{5C2DE013-7AB0-443B-97C3-22890570C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6185" y="2023965"/>
            <a:ext cx="2409816" cy="189906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3E4F352-91BE-4DB3-8167-8128F82654B3}"/>
              </a:ext>
            </a:extLst>
          </p:cNvPr>
          <p:cNvPicPr>
            <a:picLocks noChangeAspect="1"/>
          </p:cNvPicPr>
          <p:nvPr/>
        </p:nvPicPr>
        <p:blipFill rotWithShape="1">
          <a:blip r:embed="rId3"/>
          <a:srcRect t="28210" r="-2" b="19547"/>
          <a:stretch/>
        </p:blipFill>
        <p:spPr>
          <a:xfrm>
            <a:off x="3866007" y="2254511"/>
            <a:ext cx="2069128" cy="1441269"/>
          </a:xfrm>
          <a:prstGeom prst="rect">
            <a:avLst/>
          </a:prstGeom>
        </p:spPr>
      </p:pic>
      <p:sp>
        <p:nvSpPr>
          <p:cNvPr id="64" name="Rectangle 50">
            <a:extLst>
              <a:ext uri="{FF2B5EF4-FFF2-40B4-BE49-F238E27FC236}">
                <a16:creationId xmlns:a16="http://schemas.microsoft.com/office/drawing/2014/main" id="{7E83AE91-F8F2-46F6-88F8-CAD52520EF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7281" y="4083898"/>
            <a:ext cx="2429730" cy="189988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534B6DF-1E96-4BE1-90D5-70D81BC906D5}"/>
              </a:ext>
            </a:extLst>
          </p:cNvPr>
          <p:cNvPicPr>
            <a:picLocks noChangeAspect="1"/>
          </p:cNvPicPr>
          <p:nvPr/>
        </p:nvPicPr>
        <p:blipFill rotWithShape="1">
          <a:blip r:embed="rId4"/>
          <a:srcRect t="6544" r="-2" b="5001"/>
          <a:stretch/>
        </p:blipFill>
        <p:spPr>
          <a:xfrm>
            <a:off x="1258148" y="4305532"/>
            <a:ext cx="2086390" cy="1453315"/>
          </a:xfrm>
          <a:prstGeom prst="rect">
            <a:avLst/>
          </a:prstGeom>
        </p:spPr>
      </p:pic>
      <p:sp>
        <p:nvSpPr>
          <p:cNvPr id="65" name="Rectangle 52">
            <a:extLst>
              <a:ext uri="{FF2B5EF4-FFF2-40B4-BE49-F238E27FC236}">
                <a16:creationId xmlns:a16="http://schemas.microsoft.com/office/drawing/2014/main" id="{EE9DCA04-0209-4A89-9CA1-8C95D074E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6185" y="4083898"/>
            <a:ext cx="2409816" cy="189988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DB31483-AD0D-470B-A90A-BBE0A23CA4BE}"/>
              </a:ext>
            </a:extLst>
          </p:cNvPr>
          <p:cNvPicPr>
            <a:picLocks noChangeAspect="1"/>
          </p:cNvPicPr>
          <p:nvPr/>
        </p:nvPicPr>
        <p:blipFill rotWithShape="1">
          <a:blip r:embed="rId5"/>
          <a:srcRect t="19646" r="-2" b="28110"/>
          <a:stretch/>
        </p:blipFill>
        <p:spPr>
          <a:xfrm>
            <a:off x="3866007" y="4311540"/>
            <a:ext cx="2069128" cy="1441298"/>
          </a:xfrm>
          <a:prstGeom prst="rect">
            <a:avLst/>
          </a:prstGeom>
        </p:spPr>
      </p:pic>
      <p:sp>
        <p:nvSpPr>
          <p:cNvPr id="29" name="Content Placeholder 28">
            <a:extLst>
              <a:ext uri="{FF2B5EF4-FFF2-40B4-BE49-F238E27FC236}">
                <a16:creationId xmlns:a16="http://schemas.microsoft.com/office/drawing/2014/main" id="{A0A00447-5EDA-4151-9EA5-9BCD6782EC49}"/>
              </a:ext>
            </a:extLst>
          </p:cNvPr>
          <p:cNvSpPr>
            <a:spLocks noGrp="1"/>
          </p:cNvSpPr>
          <p:nvPr>
            <p:ph sz="half" idx="1"/>
          </p:nvPr>
        </p:nvSpPr>
        <p:spPr>
          <a:xfrm>
            <a:off x="6447125" y="1845734"/>
            <a:ext cx="4708555" cy="4023360"/>
          </a:xfrm>
        </p:spPr>
        <p:txBody>
          <a:bodyPr vert="horz" lIns="0" tIns="45720" rIns="0" bIns="45720" rtlCol="0">
            <a:normAutofit/>
          </a:bodyPr>
          <a:lstStyle/>
          <a:p>
            <a:pPr lvl="0">
              <a:buFont typeface="Calibri" panose="020F0502020204030204" pitchFamily="34" charset="0"/>
              <a:buChar char="•"/>
            </a:pPr>
            <a:r>
              <a:rPr lang="en-US"/>
              <a:t>Common violations:</a:t>
            </a:r>
          </a:p>
          <a:p>
            <a:pPr lvl="1">
              <a:buFont typeface="Calibri" panose="020F0502020204030204" pitchFamily="34" charset="0"/>
              <a:buChar char="•"/>
            </a:pPr>
            <a:r>
              <a:rPr lang="en-US"/>
              <a:t>Thresholds at doorways, especially balconies and patios</a:t>
            </a:r>
          </a:p>
          <a:p>
            <a:pPr lvl="1">
              <a:buFont typeface="Calibri" panose="020F0502020204030204" pitchFamily="34" charset="0"/>
              <a:buChar char="•"/>
            </a:pPr>
            <a:r>
              <a:rPr lang="en-US"/>
              <a:t>Insufficient door width</a:t>
            </a:r>
          </a:p>
          <a:p>
            <a:pPr lvl="1">
              <a:buFont typeface="Calibri" panose="020F0502020204030204" pitchFamily="34" charset="0"/>
              <a:buChar char="•"/>
            </a:pPr>
            <a:r>
              <a:rPr lang="en-US"/>
              <a:t>Maneuvering space in bathrooms and kitchens</a:t>
            </a:r>
          </a:p>
          <a:p>
            <a:pPr lvl="1">
              <a:buFont typeface="Calibri" panose="020F0502020204030204" pitchFamily="34" charset="0"/>
              <a:buChar char="•"/>
            </a:pPr>
            <a:r>
              <a:rPr lang="en-US"/>
              <a:t>Lack of access at common amenities like garages, storage spaces, and mailboxes</a:t>
            </a:r>
          </a:p>
          <a:p>
            <a:pPr lvl="1">
              <a:buFont typeface="Calibri" panose="020F0502020204030204" pitchFamily="34" charset="0"/>
              <a:buChar char="•"/>
            </a:pPr>
            <a:r>
              <a:rPr lang="en-US"/>
              <a:t>Lack of access at rental offices</a:t>
            </a:r>
          </a:p>
          <a:p>
            <a:pPr lvl="1">
              <a:buFont typeface="Calibri" panose="020F0502020204030204" pitchFamily="34" charset="0"/>
              <a:buChar char="•"/>
            </a:pPr>
            <a:r>
              <a:rPr lang="en-US"/>
              <a:t>Lack of curb cuts, excessive slope on sidewalks</a:t>
            </a:r>
          </a:p>
          <a:p>
            <a:endParaRPr lang="en-US" dirty="0"/>
          </a:p>
        </p:txBody>
      </p:sp>
    </p:spTree>
    <p:extLst>
      <p:ext uri="{BB962C8B-B14F-4D97-AF65-F5344CB8AC3E}">
        <p14:creationId xmlns:p14="http://schemas.microsoft.com/office/powerpoint/2010/main" val="1259420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C4211-B6E8-4DA7-9FB2-1251C0C1BD99}"/>
              </a:ext>
            </a:extLst>
          </p:cNvPr>
          <p:cNvSpPr>
            <a:spLocks noGrp="1"/>
          </p:cNvSpPr>
          <p:nvPr>
            <p:ph type="title" idx="4294967295"/>
          </p:nvPr>
        </p:nvSpPr>
        <p:spPr>
          <a:xfrm>
            <a:off x="1351492" y="702356"/>
            <a:ext cx="3254375" cy="4938712"/>
          </a:xfrm>
        </p:spPr>
        <p:txBody>
          <a:bodyPr anchor="ctr">
            <a:normAutofit/>
          </a:bodyPr>
          <a:lstStyle/>
          <a:p>
            <a:pPr algn="r"/>
            <a:r>
              <a:rPr lang="en-US" sz="3400" dirty="0"/>
              <a:t>Reasonable Accommodations </a:t>
            </a:r>
          </a:p>
        </p:txBody>
      </p:sp>
      <p:sp>
        <p:nvSpPr>
          <p:cNvPr id="3" name="Content Placeholder 2">
            <a:extLst>
              <a:ext uri="{FF2B5EF4-FFF2-40B4-BE49-F238E27FC236}">
                <a16:creationId xmlns:a16="http://schemas.microsoft.com/office/drawing/2014/main" id="{D17DEE8C-082A-441C-8AA4-59326BFAEA3C}"/>
              </a:ext>
            </a:extLst>
          </p:cNvPr>
          <p:cNvSpPr>
            <a:spLocks noGrp="1"/>
          </p:cNvSpPr>
          <p:nvPr>
            <p:ph idx="4294967295"/>
          </p:nvPr>
        </p:nvSpPr>
        <p:spPr>
          <a:xfrm>
            <a:off x="5012872" y="959644"/>
            <a:ext cx="6134100" cy="4938712"/>
          </a:xfrm>
        </p:spPr>
        <p:txBody>
          <a:bodyPr anchor="ctr">
            <a:normAutofit/>
          </a:bodyPr>
          <a:lstStyle/>
          <a:p>
            <a:r>
              <a:rPr lang="en-US" dirty="0"/>
              <a:t>Accommodation: a change, exception, or adjustment in normal rules, policies, practices, or services offered by a housing provider to allow persons with disabilities the full use and enjoyment of their dwelling and related facilities.</a:t>
            </a:r>
          </a:p>
          <a:p>
            <a:endParaRPr lang="en-US" sz="1800" dirty="0"/>
          </a:p>
        </p:txBody>
      </p:sp>
      <p:cxnSp>
        <p:nvCxnSpPr>
          <p:cNvPr id="5" name="Straight Connector 4">
            <a:extLst>
              <a:ext uri="{FF2B5EF4-FFF2-40B4-BE49-F238E27FC236}">
                <a16:creationId xmlns:a16="http://schemas.microsoft.com/office/drawing/2014/main" id="{54E4FA84-771B-4E38-8DB7-FD53A6B02A76}"/>
              </a:ext>
            </a:extLst>
          </p:cNvPr>
          <p:cNvCxnSpPr/>
          <p:nvPr/>
        </p:nvCxnSpPr>
        <p:spPr>
          <a:xfrm>
            <a:off x="4820471" y="1081775"/>
            <a:ext cx="0" cy="396240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A28E08F3-88AA-40D7-9D26-89B55910E3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8636" y="5172611"/>
            <a:ext cx="2276084" cy="696483"/>
          </a:xfrm>
          <a:prstGeom prst="rect">
            <a:avLst/>
          </a:prstGeom>
        </p:spPr>
      </p:pic>
    </p:spTree>
    <p:extLst>
      <p:ext uri="{BB962C8B-B14F-4D97-AF65-F5344CB8AC3E}">
        <p14:creationId xmlns:p14="http://schemas.microsoft.com/office/powerpoint/2010/main" val="684695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EF7E4C-827E-4852-87E8-92E04482463D}"/>
              </a:ext>
            </a:extLst>
          </p:cNvPr>
          <p:cNvSpPr>
            <a:spLocks noGrp="1"/>
          </p:cNvSpPr>
          <p:nvPr>
            <p:ph type="title"/>
          </p:nvPr>
        </p:nvSpPr>
        <p:spPr>
          <a:xfrm>
            <a:off x="642256" y="642257"/>
            <a:ext cx="3417677" cy="5226837"/>
          </a:xfrm>
        </p:spPr>
        <p:txBody>
          <a:bodyPr anchor="t">
            <a:normAutofit/>
          </a:bodyPr>
          <a:lstStyle/>
          <a:p>
            <a:r>
              <a:rPr lang="en-US" sz="3700"/>
              <a:t>Reasonable Accommodations - Examples</a:t>
            </a:r>
          </a:p>
        </p:txBody>
      </p:sp>
      <p:pic>
        <p:nvPicPr>
          <p:cNvPr id="11" name="Picture 10">
            <a:extLst>
              <a:ext uri="{FF2B5EF4-FFF2-40B4-BE49-F238E27FC236}">
                <a16:creationId xmlns:a16="http://schemas.microsoft.com/office/drawing/2014/main" id="{FE1DD212-74FB-4184-B910-2B1161CE0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256" y="4682859"/>
            <a:ext cx="3818426" cy="1164620"/>
          </a:xfrm>
          <a:prstGeom prst="rect">
            <a:avLst/>
          </a:prstGeom>
        </p:spPr>
      </p:pic>
      <p:sp>
        <p:nvSpPr>
          <p:cNvPr id="18" name="Rectangle 17">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8DFA740-360E-4D9C-8393-F640F224FD45}"/>
              </a:ext>
            </a:extLst>
          </p:cNvPr>
          <p:cNvGraphicFramePr>
            <a:graphicFrameLocks noGrp="1"/>
          </p:cNvGraphicFramePr>
          <p:nvPr>
            <p:ph idx="1"/>
            <p:extLst>
              <p:ext uri="{D42A27DB-BD31-4B8C-83A1-F6EECF244321}">
                <p14:modId xmlns:p14="http://schemas.microsoft.com/office/powerpoint/2010/main" val="3483330236"/>
              </p:ext>
            </p:extLst>
          </p:nvPr>
        </p:nvGraphicFramePr>
        <p:xfrm>
          <a:off x="4713512" y="642257"/>
          <a:ext cx="7478488" cy="4040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2442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C4211-B6E8-4DA7-9FB2-1251C0C1BD99}"/>
              </a:ext>
            </a:extLst>
          </p:cNvPr>
          <p:cNvSpPr>
            <a:spLocks noGrp="1"/>
          </p:cNvSpPr>
          <p:nvPr>
            <p:ph type="title" idx="4294967295"/>
          </p:nvPr>
        </p:nvSpPr>
        <p:spPr>
          <a:xfrm>
            <a:off x="1351492" y="702356"/>
            <a:ext cx="3254375" cy="4938712"/>
          </a:xfrm>
        </p:spPr>
        <p:txBody>
          <a:bodyPr anchor="ctr">
            <a:normAutofit/>
          </a:bodyPr>
          <a:lstStyle/>
          <a:p>
            <a:pPr algn="r"/>
            <a:r>
              <a:rPr lang="en-US" sz="3400" dirty="0"/>
              <a:t>Reasonable Modifications</a:t>
            </a:r>
          </a:p>
        </p:txBody>
      </p:sp>
      <p:sp>
        <p:nvSpPr>
          <p:cNvPr id="3" name="Content Placeholder 2">
            <a:extLst>
              <a:ext uri="{FF2B5EF4-FFF2-40B4-BE49-F238E27FC236}">
                <a16:creationId xmlns:a16="http://schemas.microsoft.com/office/drawing/2014/main" id="{D17DEE8C-082A-441C-8AA4-59326BFAEA3C}"/>
              </a:ext>
            </a:extLst>
          </p:cNvPr>
          <p:cNvSpPr>
            <a:spLocks noGrp="1"/>
          </p:cNvSpPr>
          <p:nvPr>
            <p:ph idx="4294967295"/>
          </p:nvPr>
        </p:nvSpPr>
        <p:spPr>
          <a:xfrm>
            <a:off x="5012872" y="959644"/>
            <a:ext cx="6134100" cy="4938712"/>
          </a:xfrm>
        </p:spPr>
        <p:txBody>
          <a:bodyPr anchor="ctr">
            <a:normAutofit/>
          </a:bodyPr>
          <a:lstStyle/>
          <a:p>
            <a:pPr marL="0" indent="0">
              <a:buNone/>
            </a:pPr>
            <a:r>
              <a:rPr lang="en-US" dirty="0"/>
              <a:t>Modification: a structural modification that is made to allow persons with disabilities the full use and enjoyment of their dwelling and related facilities.</a:t>
            </a:r>
          </a:p>
          <a:p>
            <a:endParaRPr lang="en-US" sz="1800" dirty="0"/>
          </a:p>
        </p:txBody>
      </p:sp>
      <p:cxnSp>
        <p:nvCxnSpPr>
          <p:cNvPr id="5" name="Straight Connector 4">
            <a:extLst>
              <a:ext uri="{FF2B5EF4-FFF2-40B4-BE49-F238E27FC236}">
                <a16:creationId xmlns:a16="http://schemas.microsoft.com/office/drawing/2014/main" id="{54E4FA84-771B-4E38-8DB7-FD53A6B02A76}"/>
              </a:ext>
            </a:extLst>
          </p:cNvPr>
          <p:cNvCxnSpPr/>
          <p:nvPr/>
        </p:nvCxnSpPr>
        <p:spPr>
          <a:xfrm>
            <a:off x="4820471" y="1081775"/>
            <a:ext cx="0" cy="396240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A28E08F3-88AA-40D7-9D26-89B55910E3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8636" y="5172611"/>
            <a:ext cx="2276084" cy="696483"/>
          </a:xfrm>
          <a:prstGeom prst="rect">
            <a:avLst/>
          </a:prstGeom>
        </p:spPr>
      </p:pic>
    </p:spTree>
    <p:extLst>
      <p:ext uri="{BB962C8B-B14F-4D97-AF65-F5344CB8AC3E}">
        <p14:creationId xmlns:p14="http://schemas.microsoft.com/office/powerpoint/2010/main" val="3444467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EF7E4C-827E-4852-87E8-92E04482463D}"/>
              </a:ext>
            </a:extLst>
          </p:cNvPr>
          <p:cNvSpPr>
            <a:spLocks noGrp="1"/>
          </p:cNvSpPr>
          <p:nvPr>
            <p:ph type="title"/>
          </p:nvPr>
        </p:nvSpPr>
        <p:spPr>
          <a:xfrm>
            <a:off x="642256" y="642257"/>
            <a:ext cx="3417677" cy="5226837"/>
          </a:xfrm>
        </p:spPr>
        <p:txBody>
          <a:bodyPr anchor="t">
            <a:normAutofit/>
          </a:bodyPr>
          <a:lstStyle/>
          <a:p>
            <a:r>
              <a:rPr lang="en-US" sz="4400"/>
              <a:t>Reasonable Modifications - Examples</a:t>
            </a:r>
          </a:p>
        </p:txBody>
      </p:sp>
      <p:pic>
        <p:nvPicPr>
          <p:cNvPr id="11" name="Picture 10">
            <a:extLst>
              <a:ext uri="{FF2B5EF4-FFF2-40B4-BE49-F238E27FC236}">
                <a16:creationId xmlns:a16="http://schemas.microsoft.com/office/drawing/2014/main" id="{FE1DD212-74FB-4184-B910-2B1161CE0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092" y="4787332"/>
            <a:ext cx="2864179" cy="873575"/>
          </a:xfrm>
          <a:prstGeom prst="rect">
            <a:avLst/>
          </a:prstGeom>
        </p:spPr>
      </p:pic>
      <p:sp>
        <p:nvSpPr>
          <p:cNvPr id="18" name="Rectangle 17">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8DFA740-360E-4D9C-8393-F640F224FD45}"/>
              </a:ext>
            </a:extLst>
          </p:cNvPr>
          <p:cNvGraphicFramePr>
            <a:graphicFrameLocks noGrp="1"/>
          </p:cNvGraphicFramePr>
          <p:nvPr>
            <p:ph idx="1"/>
            <p:extLst>
              <p:ext uri="{D42A27DB-BD31-4B8C-83A1-F6EECF244321}">
                <p14:modId xmlns:p14="http://schemas.microsoft.com/office/powerpoint/2010/main" val="736951596"/>
              </p:ext>
            </p:extLst>
          </p:nvPr>
        </p:nvGraphicFramePr>
        <p:xfrm>
          <a:off x="4713512" y="642257"/>
          <a:ext cx="6847117" cy="4581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Door Open outline">
            <a:extLst>
              <a:ext uri="{FF2B5EF4-FFF2-40B4-BE49-F238E27FC236}">
                <a16:creationId xmlns:a16="http://schemas.microsoft.com/office/drawing/2014/main" id="{7613649B-24F8-4488-BEA3-FD95B3E14DF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18371" y="3326296"/>
            <a:ext cx="702651" cy="702651"/>
          </a:xfrm>
          <a:prstGeom prst="rect">
            <a:avLst/>
          </a:prstGeom>
        </p:spPr>
      </p:pic>
    </p:spTree>
    <p:extLst>
      <p:ext uri="{BB962C8B-B14F-4D97-AF65-F5344CB8AC3E}">
        <p14:creationId xmlns:p14="http://schemas.microsoft.com/office/powerpoint/2010/main" val="4203002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0E31D-8FE1-49FC-AFD7-6AAAB0B57372}"/>
              </a:ext>
            </a:extLst>
          </p:cNvPr>
          <p:cNvSpPr>
            <a:spLocks noGrp="1"/>
          </p:cNvSpPr>
          <p:nvPr>
            <p:ph type="title"/>
          </p:nvPr>
        </p:nvSpPr>
        <p:spPr>
          <a:xfrm>
            <a:off x="1097280" y="286603"/>
            <a:ext cx="10058400" cy="1450757"/>
          </a:xfrm>
        </p:spPr>
        <p:txBody>
          <a:bodyPr>
            <a:normAutofit/>
          </a:bodyPr>
          <a:lstStyle/>
          <a:p>
            <a:r>
              <a:rPr lang="en-US"/>
              <a:t>Reasonable Modifications</a:t>
            </a:r>
            <a:endParaRPr lang="en-US" dirty="0"/>
          </a:p>
        </p:txBody>
      </p:sp>
      <p:pic>
        <p:nvPicPr>
          <p:cNvPr id="6" name="Picture 5">
            <a:extLst>
              <a:ext uri="{FF2B5EF4-FFF2-40B4-BE49-F238E27FC236}">
                <a16:creationId xmlns:a16="http://schemas.microsoft.com/office/drawing/2014/main" id="{374055FF-4444-4916-8803-FEE7182E9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570" y="3173720"/>
            <a:ext cx="3135109" cy="956208"/>
          </a:xfrm>
          <a:prstGeom prst="rect">
            <a:avLst/>
          </a:prstGeom>
        </p:spPr>
      </p:pic>
      <p:graphicFrame>
        <p:nvGraphicFramePr>
          <p:cNvPr id="5" name="Content Placeholder 2">
            <a:extLst>
              <a:ext uri="{FF2B5EF4-FFF2-40B4-BE49-F238E27FC236}">
                <a16:creationId xmlns:a16="http://schemas.microsoft.com/office/drawing/2014/main" id="{479F13B0-4751-49DE-9984-92EF5856EC22}"/>
              </a:ext>
            </a:extLst>
          </p:cNvPr>
          <p:cNvGraphicFramePr>
            <a:graphicFrameLocks noGrp="1"/>
          </p:cNvGraphicFramePr>
          <p:nvPr>
            <p:ph idx="1"/>
            <p:extLst>
              <p:ext uri="{D42A27DB-BD31-4B8C-83A1-F6EECF244321}">
                <p14:modId xmlns:p14="http://schemas.microsoft.com/office/powerpoint/2010/main" val="2837253194"/>
              </p:ext>
            </p:extLst>
          </p:nvPr>
        </p:nvGraphicFramePr>
        <p:xfrm>
          <a:off x="1097279" y="1845734"/>
          <a:ext cx="6454987"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9165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1143-D9FE-4A75-B55A-397E7430C71D}"/>
              </a:ext>
            </a:extLst>
          </p:cNvPr>
          <p:cNvSpPr>
            <a:spLocks noGrp="1"/>
          </p:cNvSpPr>
          <p:nvPr>
            <p:ph type="title"/>
          </p:nvPr>
        </p:nvSpPr>
        <p:spPr>
          <a:xfrm>
            <a:off x="1097280" y="286603"/>
            <a:ext cx="10058400" cy="1450757"/>
          </a:xfrm>
        </p:spPr>
        <p:txBody>
          <a:bodyPr>
            <a:normAutofit/>
          </a:bodyPr>
          <a:lstStyle/>
          <a:p>
            <a:r>
              <a:rPr lang="en-US"/>
              <a:t>Disability Under Fair Housing Laws</a:t>
            </a:r>
          </a:p>
        </p:txBody>
      </p:sp>
      <p:sp>
        <p:nvSpPr>
          <p:cNvPr id="3" name="Content Placeholder 2">
            <a:extLst>
              <a:ext uri="{FF2B5EF4-FFF2-40B4-BE49-F238E27FC236}">
                <a16:creationId xmlns:a16="http://schemas.microsoft.com/office/drawing/2014/main" id="{673D9FA9-F91E-4535-B66D-1D7AD4BEA653}"/>
              </a:ext>
            </a:extLst>
          </p:cNvPr>
          <p:cNvSpPr>
            <a:spLocks noGrp="1"/>
          </p:cNvSpPr>
          <p:nvPr>
            <p:ph idx="1"/>
          </p:nvPr>
        </p:nvSpPr>
        <p:spPr>
          <a:xfrm>
            <a:off x="1097279" y="1845734"/>
            <a:ext cx="6454987" cy="4023360"/>
          </a:xfrm>
        </p:spPr>
        <p:txBody>
          <a:bodyPr>
            <a:normAutofit/>
          </a:bodyPr>
          <a:lstStyle/>
          <a:p>
            <a:r>
              <a:rPr lang="en-US" dirty="0"/>
              <a:t>“Any person who has a physical or mental impairment that substantially limits one or more major life activities; has a record of such impairment; or is regarded as having such an impairment.”</a:t>
            </a:r>
          </a:p>
          <a:p>
            <a:endParaRPr lang="en-US" dirty="0"/>
          </a:p>
          <a:p>
            <a:r>
              <a:rPr lang="en-US" dirty="0"/>
              <a:t>Examples:</a:t>
            </a:r>
          </a:p>
          <a:p>
            <a:endParaRPr lang="en-US" dirty="0"/>
          </a:p>
          <a:p>
            <a:endParaRPr lang="en-US" dirty="0"/>
          </a:p>
        </p:txBody>
      </p:sp>
      <p:pic>
        <p:nvPicPr>
          <p:cNvPr id="7" name="Picture 6">
            <a:extLst>
              <a:ext uri="{FF2B5EF4-FFF2-40B4-BE49-F238E27FC236}">
                <a16:creationId xmlns:a16="http://schemas.microsoft.com/office/drawing/2014/main" id="{BB1AB734-0676-4A4F-96B7-88A0A66B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570" y="3173720"/>
            <a:ext cx="3135109" cy="956208"/>
          </a:xfrm>
          <a:prstGeom prst="rect">
            <a:avLst/>
          </a:prstGeom>
        </p:spPr>
      </p:pic>
      <p:sp>
        <p:nvSpPr>
          <p:cNvPr id="4" name="TextBox 3">
            <a:extLst>
              <a:ext uri="{FF2B5EF4-FFF2-40B4-BE49-F238E27FC236}">
                <a16:creationId xmlns:a16="http://schemas.microsoft.com/office/drawing/2014/main" id="{135F5928-AB5F-42A3-882E-10920FD116C7}"/>
              </a:ext>
            </a:extLst>
          </p:cNvPr>
          <p:cNvSpPr txBox="1"/>
          <p:nvPr/>
        </p:nvSpPr>
        <p:spPr>
          <a:xfrm>
            <a:off x="1264257" y="4015408"/>
            <a:ext cx="6756313" cy="1644040"/>
          </a:xfrm>
          <a:prstGeom prst="rect">
            <a:avLst/>
          </a:prstGeom>
          <a:noFill/>
        </p:spPr>
        <p:txBody>
          <a:bodyPr wrap="square" numCol="2" rtlCol="0">
            <a:spAutoFit/>
          </a:bodyPr>
          <a:lstStyle/>
          <a:p>
            <a:pPr marL="285750" marR="0" lvl="0" indent="-285750" algn="l" defTabSz="914400" rtl="0" eaLnBrk="1" fontAlgn="auto" latinLnBrk="0" hangingPunct="1">
              <a:lnSpc>
                <a:spcPct val="90000"/>
              </a:lnSpc>
              <a:spcBef>
                <a:spcPts val="1200"/>
              </a:spcBef>
              <a:spcAft>
                <a:spcPts val="200"/>
              </a:spcAft>
              <a:buClr>
                <a:srgbClr val="36ACB8"/>
              </a:buClr>
              <a:buSzPct val="100000"/>
              <a:buFont typeface="Wingdings" panose="05000000000000000000" pitchFamily="2" charset="2"/>
              <a:buChar char="§"/>
              <a:tabLst/>
              <a:defRPr/>
            </a:pPr>
            <a:r>
              <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mobility impairments</a:t>
            </a:r>
          </a:p>
          <a:p>
            <a:pPr marL="285750" marR="0" lvl="0" indent="-285750" algn="l" defTabSz="914400" rtl="0" eaLnBrk="1" fontAlgn="auto" latinLnBrk="0" hangingPunct="1">
              <a:lnSpc>
                <a:spcPct val="90000"/>
              </a:lnSpc>
              <a:spcBef>
                <a:spcPts val="1200"/>
              </a:spcBef>
              <a:spcAft>
                <a:spcPts val="200"/>
              </a:spcAft>
              <a:buClr>
                <a:srgbClr val="36ACB8"/>
              </a:buClr>
              <a:buSzPct val="100000"/>
              <a:buFont typeface="Wingdings" panose="05000000000000000000" pitchFamily="2" charset="2"/>
              <a:buChar char="§"/>
              <a:tabLst/>
              <a:defRPr/>
            </a:pPr>
            <a:r>
              <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visual or hearing impairments </a:t>
            </a:r>
          </a:p>
          <a:p>
            <a:pPr marL="285750" marR="0" lvl="0" indent="-285750" algn="l" defTabSz="914400" rtl="0" eaLnBrk="1" fontAlgn="auto" latinLnBrk="0" hangingPunct="1">
              <a:lnSpc>
                <a:spcPct val="90000"/>
              </a:lnSpc>
              <a:spcBef>
                <a:spcPts val="1200"/>
              </a:spcBef>
              <a:spcAft>
                <a:spcPts val="200"/>
              </a:spcAft>
              <a:buClr>
                <a:srgbClr val="36ACB8"/>
              </a:buClr>
              <a:buSzPct val="100000"/>
              <a:buFont typeface="Wingdings" panose="05000000000000000000" pitchFamily="2" charset="2"/>
              <a:buChar char="§"/>
              <a:tabLst/>
              <a:defRPr/>
            </a:pPr>
            <a:r>
              <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major diseases</a:t>
            </a:r>
          </a:p>
          <a:p>
            <a:pPr marL="285750" marR="0" lvl="0" indent="-285750" algn="l" defTabSz="914400" rtl="0" eaLnBrk="1" fontAlgn="auto" latinLnBrk="0" hangingPunct="1">
              <a:lnSpc>
                <a:spcPct val="90000"/>
              </a:lnSpc>
              <a:spcBef>
                <a:spcPts val="1200"/>
              </a:spcBef>
              <a:spcAft>
                <a:spcPts val="200"/>
              </a:spcAft>
              <a:buClr>
                <a:srgbClr val="36ACB8"/>
              </a:buClr>
              <a:buSzPct val="100000"/>
              <a:buFont typeface="Wingdings" panose="05000000000000000000" pitchFamily="2" charset="2"/>
              <a:buChar char="§"/>
              <a:tabLst/>
              <a:defRPr/>
            </a:pPr>
            <a:r>
              <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mental illness</a:t>
            </a:r>
          </a:p>
          <a:p>
            <a:pPr marL="285750" marR="0" lvl="0" indent="-285750" algn="l" defTabSz="914400" rtl="0" eaLnBrk="1" fontAlgn="auto" latinLnBrk="0" hangingPunct="1">
              <a:lnSpc>
                <a:spcPct val="90000"/>
              </a:lnSpc>
              <a:spcBef>
                <a:spcPts val="1200"/>
              </a:spcBef>
              <a:spcAft>
                <a:spcPts val="200"/>
              </a:spcAft>
              <a:buClr>
                <a:srgbClr val="36ACB8"/>
              </a:buClr>
              <a:buSzPct val="100000"/>
              <a:buFont typeface="Wingdings" panose="05000000000000000000" pitchFamily="2" charset="2"/>
              <a:buChar char="§"/>
              <a:tabLst/>
              <a:defRPr/>
            </a:pPr>
            <a:r>
              <a:rPr lang="en-US" dirty="0">
                <a:solidFill>
                  <a:srgbClr val="000000">
                    <a:lumMod val="75000"/>
                    <a:lumOff val="25000"/>
                  </a:srgbClr>
                </a:solidFill>
                <a:latin typeface="Calibri" panose="020F0502020204030204"/>
              </a:rPr>
              <a:t>d</a:t>
            </a:r>
            <a:r>
              <a:rPr kumimoji="0" lang="en-US" b="0" i="0" u="none" strike="noStrike" kern="1200" cap="none" spc="0" normalizeH="0" baseline="0" noProof="0" dirty="0" err="1">
                <a:ln>
                  <a:noFill/>
                </a:ln>
                <a:solidFill>
                  <a:srgbClr val="000000">
                    <a:lumMod val="75000"/>
                    <a:lumOff val="25000"/>
                  </a:srgbClr>
                </a:solidFill>
                <a:effectLst/>
                <a:uLnTx/>
                <a:uFillTx/>
                <a:latin typeface="Calibri" panose="020F0502020204030204"/>
                <a:ea typeface="+mn-ea"/>
                <a:cs typeface="+mn-cs"/>
              </a:rPr>
              <a:t>epression</a:t>
            </a:r>
            <a:endPar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200"/>
              </a:spcBef>
              <a:spcAft>
                <a:spcPts val="200"/>
              </a:spcAft>
              <a:buClr>
                <a:srgbClr val="36ACB8"/>
              </a:buClr>
              <a:buSzPct val="100000"/>
              <a:buFont typeface="Wingdings" panose="05000000000000000000" pitchFamily="2" charset="2"/>
              <a:buChar char="§"/>
              <a:tabLst/>
              <a:defRPr/>
            </a:pPr>
            <a:r>
              <a:rPr lang="en-US" dirty="0">
                <a:solidFill>
                  <a:srgbClr val="000000">
                    <a:lumMod val="75000"/>
                    <a:lumOff val="25000"/>
                  </a:srgbClr>
                </a:solidFill>
                <a:latin typeface="Calibri" panose="020F0502020204030204"/>
              </a:rPr>
              <a:t>a</a:t>
            </a:r>
            <a:r>
              <a:rPr kumimoji="0" lang="en-US" b="0" i="0" u="none" strike="noStrike" kern="1200" cap="none" spc="0" normalizeH="0" baseline="0" noProof="0" dirty="0" err="1">
                <a:ln>
                  <a:noFill/>
                </a:ln>
                <a:solidFill>
                  <a:srgbClr val="000000">
                    <a:lumMod val="75000"/>
                    <a:lumOff val="25000"/>
                  </a:srgbClr>
                </a:solidFill>
                <a:effectLst/>
                <a:uLnTx/>
                <a:uFillTx/>
                <a:latin typeface="Calibri" panose="020F0502020204030204"/>
                <a:ea typeface="+mn-ea"/>
                <a:cs typeface="+mn-cs"/>
              </a:rPr>
              <a:t>nxiety</a:t>
            </a:r>
            <a:endPar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200"/>
              </a:spcBef>
              <a:spcAft>
                <a:spcPts val="200"/>
              </a:spcAft>
              <a:buClr>
                <a:srgbClr val="36ACB8"/>
              </a:buClr>
              <a:buSzPct val="100000"/>
              <a:buFont typeface="Wingdings" panose="05000000000000000000" pitchFamily="2" charset="2"/>
              <a:buChar char="§"/>
              <a:tabLst/>
              <a:defRPr/>
            </a:pPr>
            <a:r>
              <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PTSD </a:t>
            </a:r>
          </a:p>
          <a:p>
            <a:pPr marL="285750" marR="0" lvl="0" indent="-285750" algn="l" defTabSz="914400" rtl="0" eaLnBrk="1" fontAlgn="auto" latinLnBrk="0" hangingPunct="1">
              <a:lnSpc>
                <a:spcPct val="90000"/>
              </a:lnSpc>
              <a:spcBef>
                <a:spcPts val="1200"/>
              </a:spcBef>
              <a:spcAft>
                <a:spcPts val="200"/>
              </a:spcAft>
              <a:buClr>
                <a:srgbClr val="36ACB8"/>
              </a:buClr>
              <a:buSzPct val="100000"/>
              <a:buFont typeface="Wingdings" panose="05000000000000000000" pitchFamily="2" charset="2"/>
              <a:buChar char="§"/>
              <a:tabLst/>
              <a:defRPr/>
            </a:pPr>
            <a:r>
              <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autism</a:t>
            </a:r>
          </a:p>
        </p:txBody>
      </p:sp>
    </p:spTree>
    <p:extLst>
      <p:ext uri="{BB962C8B-B14F-4D97-AF65-F5344CB8AC3E}">
        <p14:creationId xmlns:p14="http://schemas.microsoft.com/office/powerpoint/2010/main" val="1111024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0EE3C-A50C-46A5-AB1E-C2EDF4D60368}"/>
              </a:ext>
            </a:extLst>
          </p:cNvPr>
          <p:cNvSpPr>
            <a:spLocks noGrp="1"/>
          </p:cNvSpPr>
          <p:nvPr>
            <p:ph type="title"/>
          </p:nvPr>
        </p:nvSpPr>
        <p:spPr>
          <a:xfrm>
            <a:off x="1097280" y="286603"/>
            <a:ext cx="10058400" cy="1450757"/>
          </a:xfrm>
        </p:spPr>
        <p:txBody>
          <a:bodyPr>
            <a:normAutofit/>
          </a:bodyPr>
          <a:lstStyle/>
          <a:p>
            <a:r>
              <a:rPr lang="en-US" dirty="0"/>
              <a:t>Intake and Investigation Process</a:t>
            </a:r>
          </a:p>
        </p:txBody>
      </p:sp>
      <p:pic>
        <p:nvPicPr>
          <p:cNvPr id="4" name="Picture 3">
            <a:extLst>
              <a:ext uri="{FF2B5EF4-FFF2-40B4-BE49-F238E27FC236}">
                <a16:creationId xmlns:a16="http://schemas.microsoft.com/office/drawing/2014/main" id="{4014F610-533E-4969-A480-4B2472FD4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432" y="3179837"/>
            <a:ext cx="3094997" cy="943974"/>
          </a:xfrm>
          <a:prstGeom prst="rect">
            <a:avLst/>
          </a:prstGeom>
        </p:spPr>
      </p:pic>
      <p:sp>
        <p:nvSpPr>
          <p:cNvPr id="3" name="Content Placeholder 2">
            <a:extLst>
              <a:ext uri="{FF2B5EF4-FFF2-40B4-BE49-F238E27FC236}">
                <a16:creationId xmlns:a16="http://schemas.microsoft.com/office/drawing/2014/main" id="{25065CF7-110E-4D3C-9253-094C0D82DBE6}"/>
              </a:ext>
            </a:extLst>
          </p:cNvPr>
          <p:cNvSpPr>
            <a:spLocks noGrp="1"/>
          </p:cNvSpPr>
          <p:nvPr>
            <p:ph idx="1"/>
          </p:nvPr>
        </p:nvSpPr>
        <p:spPr>
          <a:xfrm>
            <a:off x="4639733" y="1845734"/>
            <a:ext cx="6515947" cy="4023360"/>
          </a:xfrm>
        </p:spPr>
        <p:txBody>
          <a:bodyPr>
            <a:normAutofit/>
          </a:bodyPr>
          <a:lstStyle/>
          <a:p>
            <a:pPr marL="457200" indent="-457200">
              <a:buFont typeface="+mj-lt"/>
              <a:buAutoNum type="arabicPeriod"/>
            </a:pPr>
            <a:r>
              <a:rPr lang="en-US" sz="1800" dirty="0"/>
              <a:t>All intakes are received through either our central line (315-471-0420) or email (</a:t>
            </a:r>
            <a:r>
              <a:rPr lang="en-US" sz="1800" dirty="0">
                <a:hlinkClick r:id="rId3"/>
              </a:rPr>
              <a:t>info@cnyfairhousing.org</a:t>
            </a:r>
            <a:r>
              <a:rPr lang="en-US" sz="1800" dirty="0"/>
              <a:t>).</a:t>
            </a:r>
          </a:p>
          <a:p>
            <a:pPr marL="457200" indent="-457200">
              <a:buFont typeface="+mj-lt"/>
              <a:buAutoNum type="arabicPeriod"/>
            </a:pPr>
            <a:r>
              <a:rPr lang="en-US" sz="1800" dirty="0"/>
              <a:t>A preliminary screening for fair housing issues with be done by a member of the intake staff.</a:t>
            </a:r>
          </a:p>
          <a:p>
            <a:pPr marL="457200" indent="-457200">
              <a:buFont typeface="+mj-lt"/>
              <a:buAutoNum type="arabicPeriod"/>
            </a:pPr>
            <a:r>
              <a:rPr lang="en-US" sz="1800" dirty="0"/>
              <a:t>If the case could reasonably involve fair housing issues, a full intake will be done.</a:t>
            </a:r>
          </a:p>
          <a:p>
            <a:pPr marL="457200" indent="-457200">
              <a:buFont typeface="+mj-lt"/>
              <a:buAutoNum type="arabicPeriod"/>
            </a:pPr>
            <a:r>
              <a:rPr lang="en-US" sz="1800" dirty="0"/>
              <a:t>Depending on the facts, the complaint could move to:</a:t>
            </a:r>
          </a:p>
          <a:p>
            <a:pPr marL="749808" lvl="1" indent="-457200">
              <a:buFont typeface="+mj-lt"/>
              <a:buAutoNum type="alphaUcPeriod"/>
            </a:pPr>
            <a:r>
              <a:rPr lang="en-US" dirty="0"/>
              <a:t>Landlord Advocacy</a:t>
            </a:r>
          </a:p>
          <a:p>
            <a:pPr marL="749808" lvl="1" indent="-457200">
              <a:buFont typeface="+mj-lt"/>
              <a:buAutoNum type="alphaUcPeriod"/>
            </a:pPr>
            <a:r>
              <a:rPr lang="en-US" dirty="0"/>
              <a:t>Undercover Testing</a:t>
            </a:r>
          </a:p>
          <a:p>
            <a:pPr marL="457200" indent="-457200">
              <a:buFont typeface="+mj-lt"/>
              <a:buAutoNum type="arabicPeriod"/>
            </a:pPr>
            <a:r>
              <a:rPr lang="en-US" sz="1800" dirty="0"/>
              <a:t>Based on the results of those activities, a complaint may then be referred to our legal staff to potentially file in court or with an administrative agency.</a:t>
            </a:r>
          </a:p>
        </p:txBody>
      </p:sp>
    </p:spTree>
    <p:extLst>
      <p:ext uri="{BB962C8B-B14F-4D97-AF65-F5344CB8AC3E}">
        <p14:creationId xmlns:p14="http://schemas.microsoft.com/office/powerpoint/2010/main" val="26324453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0F35747-2822-4D06-BE10-CD33AC6B0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C2C4466-5B1B-4361-B9D9-39ED9A8A3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DC555A8-F3A7-4DE6-8F08-47A736C75073}"/>
              </a:ext>
            </a:extLst>
          </p:cNvPr>
          <p:cNvSpPr>
            <a:spLocks noGrp="1"/>
          </p:cNvSpPr>
          <p:nvPr>
            <p:ph type="title"/>
          </p:nvPr>
        </p:nvSpPr>
        <p:spPr>
          <a:xfrm>
            <a:off x="1097280" y="516835"/>
            <a:ext cx="5977937" cy="1666501"/>
          </a:xfrm>
        </p:spPr>
        <p:txBody>
          <a:bodyPr>
            <a:normAutofit/>
          </a:bodyPr>
          <a:lstStyle/>
          <a:p>
            <a:r>
              <a:rPr lang="en-US" sz="4000">
                <a:solidFill>
                  <a:srgbClr val="FFFFFF"/>
                </a:solidFill>
              </a:rPr>
              <a:t>What is Reasonable?</a:t>
            </a:r>
          </a:p>
        </p:txBody>
      </p:sp>
      <p:sp>
        <p:nvSpPr>
          <p:cNvPr id="3" name="Content Placeholder 2">
            <a:extLst>
              <a:ext uri="{FF2B5EF4-FFF2-40B4-BE49-F238E27FC236}">
                <a16:creationId xmlns:a16="http://schemas.microsoft.com/office/drawing/2014/main" id="{82AF7862-139C-4F12-BC65-A92D4928FB35}"/>
              </a:ext>
            </a:extLst>
          </p:cNvPr>
          <p:cNvSpPr>
            <a:spLocks noGrp="1"/>
          </p:cNvSpPr>
          <p:nvPr>
            <p:ph idx="1"/>
          </p:nvPr>
        </p:nvSpPr>
        <p:spPr>
          <a:xfrm>
            <a:off x="1097279" y="2236304"/>
            <a:ext cx="5977938" cy="3652667"/>
          </a:xfrm>
        </p:spPr>
        <p:txBody>
          <a:bodyPr>
            <a:normAutofit/>
          </a:bodyPr>
          <a:lstStyle/>
          <a:p>
            <a:pPr>
              <a:buFont typeface="Arial" panose="020B0604020202020204" pitchFamily="34" charset="0"/>
              <a:buChar char="•"/>
            </a:pPr>
            <a:r>
              <a:rPr lang="en-US" sz="1800">
                <a:solidFill>
                  <a:srgbClr val="FFFFFF"/>
                </a:solidFill>
              </a:rPr>
              <a:t> Changes that do not impose an undue financial and administrative burden or that would fundamentally alter the provider’s operations</a:t>
            </a:r>
          </a:p>
          <a:p>
            <a:pPr>
              <a:buFont typeface="Arial" panose="020B0604020202020204" pitchFamily="34" charset="0"/>
              <a:buChar char="•"/>
            </a:pPr>
            <a:r>
              <a:rPr lang="en-US" sz="1800">
                <a:solidFill>
                  <a:srgbClr val="FFFFFF"/>
                </a:solidFill>
              </a:rPr>
              <a:t> Takes into account: </a:t>
            </a:r>
          </a:p>
          <a:p>
            <a:pPr lvl="1">
              <a:buFont typeface="Arial" panose="020B0604020202020204" pitchFamily="34" charset="0"/>
              <a:buChar char="•"/>
            </a:pPr>
            <a:r>
              <a:rPr lang="en-US">
                <a:solidFill>
                  <a:srgbClr val="FFFFFF"/>
                </a:solidFill>
              </a:rPr>
              <a:t>the financial resources of the provider</a:t>
            </a:r>
          </a:p>
          <a:p>
            <a:pPr lvl="1">
              <a:buFont typeface="Arial" panose="020B0604020202020204" pitchFamily="34" charset="0"/>
              <a:buChar char="•"/>
            </a:pPr>
            <a:r>
              <a:rPr lang="en-US">
                <a:solidFill>
                  <a:srgbClr val="FFFFFF"/>
                </a:solidFill>
              </a:rPr>
              <a:t>the costs of the accommodation or modification</a:t>
            </a:r>
          </a:p>
          <a:p>
            <a:pPr lvl="1">
              <a:buFont typeface="Arial" panose="020B0604020202020204" pitchFamily="34" charset="0"/>
              <a:buChar char="•"/>
            </a:pPr>
            <a:r>
              <a:rPr lang="en-US">
                <a:solidFill>
                  <a:srgbClr val="FFFFFF"/>
                </a:solidFill>
              </a:rPr>
              <a:t>the benefits to the requester</a:t>
            </a:r>
          </a:p>
          <a:p>
            <a:pPr lvl="1">
              <a:buFont typeface="Arial" panose="020B0604020202020204" pitchFamily="34" charset="0"/>
              <a:buChar char="•"/>
            </a:pPr>
            <a:r>
              <a:rPr lang="en-US">
                <a:solidFill>
                  <a:srgbClr val="FFFFFF"/>
                </a:solidFill>
              </a:rPr>
              <a:t>the availability or other, less expensive alternative options</a:t>
            </a:r>
          </a:p>
          <a:p>
            <a:endParaRPr lang="en-US" sz="1800">
              <a:solidFill>
                <a:srgbClr val="FFFFFF"/>
              </a:solidFill>
            </a:endParaRPr>
          </a:p>
        </p:txBody>
      </p:sp>
      <p:sp>
        <p:nvSpPr>
          <p:cNvPr id="27" name="Rectangle 26">
            <a:extLst>
              <a:ext uri="{FF2B5EF4-FFF2-40B4-BE49-F238E27FC236}">
                <a16:creationId xmlns:a16="http://schemas.microsoft.com/office/drawing/2014/main" id="{FD745DAE-5A8A-44FA-937C-CD65CF7A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a:extLst>
              <a:ext uri="{FF2B5EF4-FFF2-40B4-BE49-F238E27FC236}">
                <a16:creationId xmlns:a16="http://schemas.microsoft.com/office/drawing/2014/main" id="{658E1E95-9167-4EE1-89D3-7B1A0F3FB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4579" y="1229531"/>
            <a:ext cx="3609294" cy="1100834"/>
          </a:xfrm>
          <a:prstGeom prst="rect">
            <a:avLst/>
          </a:prstGeom>
        </p:spPr>
      </p:pic>
      <p:sp>
        <p:nvSpPr>
          <p:cNvPr id="29" name="Rectangle 28">
            <a:extLst>
              <a:ext uri="{FF2B5EF4-FFF2-40B4-BE49-F238E27FC236}">
                <a16:creationId xmlns:a16="http://schemas.microsoft.com/office/drawing/2014/main" id="{67696AA1-B1DD-4C75-9AC1-69EE9F65F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BE9D3BFB-0C84-4A72-8399-781693ACC6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4579" y="3873449"/>
            <a:ext cx="3609294" cy="2409204"/>
          </a:xfrm>
          <a:prstGeom prst="rect">
            <a:avLst/>
          </a:prstGeom>
        </p:spPr>
      </p:pic>
    </p:spTree>
    <p:extLst>
      <p:ext uri="{BB962C8B-B14F-4D97-AF65-F5344CB8AC3E}">
        <p14:creationId xmlns:p14="http://schemas.microsoft.com/office/powerpoint/2010/main" val="40374419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D06CF0-3B49-489D-87C7-C212D13828E5}"/>
              </a:ext>
            </a:extLst>
          </p:cNvPr>
          <p:cNvSpPr>
            <a:spLocks noGrp="1"/>
          </p:cNvSpPr>
          <p:nvPr>
            <p:ph type="title"/>
          </p:nvPr>
        </p:nvSpPr>
        <p:spPr>
          <a:xfrm>
            <a:off x="8177212" y="634946"/>
            <a:ext cx="3372529" cy="5055904"/>
          </a:xfrm>
        </p:spPr>
        <p:txBody>
          <a:bodyPr anchor="ctr">
            <a:normAutofit/>
          </a:bodyPr>
          <a:lstStyle/>
          <a:p>
            <a:r>
              <a:rPr lang="en-US" dirty="0"/>
              <a:t>What are insufficient reasons for denial?</a:t>
            </a:r>
          </a:p>
        </p:txBody>
      </p:sp>
      <p:cxnSp>
        <p:nvCxnSpPr>
          <p:cNvPr id="12" name="Straight Connector 11">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9D16AB6C-C405-442D-8C05-66E1E0B4AA1A}"/>
              </a:ext>
            </a:extLst>
          </p:cNvPr>
          <p:cNvGraphicFramePr>
            <a:graphicFrameLocks noGrp="1"/>
          </p:cNvGraphicFramePr>
          <p:nvPr>
            <p:ph idx="1"/>
          </p:nvPr>
        </p:nvGraphicFramePr>
        <p:xfrm>
          <a:off x="633413" y="639763"/>
          <a:ext cx="6910387" cy="5578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a:extLst>
              <a:ext uri="{FF2B5EF4-FFF2-40B4-BE49-F238E27FC236}">
                <a16:creationId xmlns:a16="http://schemas.microsoft.com/office/drawing/2014/main" id="{EAD08EA9-93C9-42C5-91DA-80F21DBFF3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91082" y="5521753"/>
            <a:ext cx="2276084" cy="696483"/>
          </a:xfrm>
          <a:prstGeom prst="rect">
            <a:avLst/>
          </a:prstGeom>
        </p:spPr>
      </p:pic>
      <p:pic>
        <p:nvPicPr>
          <p:cNvPr id="4" name="Picture 3">
            <a:extLst>
              <a:ext uri="{FF2B5EF4-FFF2-40B4-BE49-F238E27FC236}">
                <a16:creationId xmlns:a16="http://schemas.microsoft.com/office/drawing/2014/main" id="{8DF6265D-ABAD-4638-955D-CB7AD04B630B}"/>
              </a:ext>
            </a:extLst>
          </p:cNvPr>
          <p:cNvPicPr>
            <a:picLocks noChangeAspect="1"/>
          </p:cNvPicPr>
          <p:nvPr/>
        </p:nvPicPr>
        <p:blipFill>
          <a:blip r:embed="rId8"/>
          <a:stretch>
            <a:fillRect/>
          </a:stretch>
        </p:blipFill>
        <p:spPr>
          <a:xfrm>
            <a:off x="621489" y="4657810"/>
            <a:ext cx="6913463" cy="1219306"/>
          </a:xfrm>
          <a:prstGeom prst="rect">
            <a:avLst/>
          </a:prstGeom>
        </p:spPr>
      </p:pic>
    </p:spTree>
    <p:extLst>
      <p:ext uri="{BB962C8B-B14F-4D97-AF65-F5344CB8AC3E}">
        <p14:creationId xmlns:p14="http://schemas.microsoft.com/office/powerpoint/2010/main" val="18438950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B961A-52E6-4351-B484-265789B0F8CA}"/>
              </a:ext>
            </a:extLst>
          </p:cNvPr>
          <p:cNvSpPr>
            <a:spLocks noGrp="1"/>
          </p:cNvSpPr>
          <p:nvPr>
            <p:ph type="title"/>
          </p:nvPr>
        </p:nvSpPr>
        <p:spPr>
          <a:xfrm>
            <a:off x="1097280" y="286603"/>
            <a:ext cx="10058400" cy="1450757"/>
          </a:xfrm>
        </p:spPr>
        <p:txBody>
          <a:bodyPr>
            <a:normAutofit/>
          </a:bodyPr>
          <a:lstStyle/>
          <a:p>
            <a:r>
              <a:rPr lang="en-US" dirty="0"/>
              <a:t>What is required to request a reasonable accommodation or modification?</a:t>
            </a:r>
          </a:p>
        </p:txBody>
      </p:sp>
      <p:pic>
        <p:nvPicPr>
          <p:cNvPr id="6" name="Graphic 5" descr="Document">
            <a:extLst>
              <a:ext uri="{FF2B5EF4-FFF2-40B4-BE49-F238E27FC236}">
                <a16:creationId xmlns:a16="http://schemas.microsoft.com/office/drawing/2014/main" id="{C24E10E7-B409-47FA-BF1E-AB16DFD1B4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6432" y="2104325"/>
            <a:ext cx="3094997" cy="3094997"/>
          </a:xfrm>
          <a:prstGeom prst="rect">
            <a:avLst/>
          </a:prstGeom>
        </p:spPr>
      </p:pic>
      <p:sp>
        <p:nvSpPr>
          <p:cNvPr id="3" name="Content Placeholder 2">
            <a:extLst>
              <a:ext uri="{FF2B5EF4-FFF2-40B4-BE49-F238E27FC236}">
                <a16:creationId xmlns:a16="http://schemas.microsoft.com/office/drawing/2014/main" id="{7D1AF106-4CFA-406A-B05D-09109659E5A2}"/>
              </a:ext>
            </a:extLst>
          </p:cNvPr>
          <p:cNvSpPr>
            <a:spLocks noGrp="1"/>
          </p:cNvSpPr>
          <p:nvPr>
            <p:ph idx="1"/>
          </p:nvPr>
        </p:nvSpPr>
        <p:spPr>
          <a:xfrm>
            <a:off x="4639733" y="1845734"/>
            <a:ext cx="6515947" cy="4023360"/>
          </a:xfrm>
        </p:spPr>
        <p:txBody>
          <a:bodyPr>
            <a:normAutofit fontScale="92500"/>
          </a:bodyPr>
          <a:lstStyle/>
          <a:p>
            <a:r>
              <a:rPr lang="en-US" dirty="0"/>
              <a:t>Request does not need to be made in a particular way</a:t>
            </a:r>
          </a:p>
          <a:p>
            <a:pPr lvl="1"/>
            <a:r>
              <a:rPr lang="en-US" sz="2000" dirty="0"/>
              <a:t>Recommend that requests be made in writing and ask that the housing provider responds in writing</a:t>
            </a:r>
          </a:p>
          <a:p>
            <a:pPr lvl="1"/>
            <a:r>
              <a:rPr lang="en-US" sz="2000" dirty="0"/>
              <a:t>Housing provider may have a particular form or process, but they can’t </a:t>
            </a:r>
            <a:r>
              <a:rPr lang="en-US" sz="2000" i="1" dirty="0"/>
              <a:t>require</a:t>
            </a:r>
            <a:r>
              <a:rPr lang="en-US" sz="2000" dirty="0"/>
              <a:t> tenant use that form or process.</a:t>
            </a:r>
          </a:p>
          <a:p>
            <a:r>
              <a:rPr lang="en-US" sz="2200" dirty="0"/>
              <a:t>If the disability is not obvious, tenant should be prepared to provide information from a third party that:</a:t>
            </a:r>
          </a:p>
          <a:p>
            <a:pPr lvl="1"/>
            <a:r>
              <a:rPr lang="en-US" sz="2200" dirty="0"/>
              <a:t>verifies that they meet the Act’s definition of disability</a:t>
            </a:r>
          </a:p>
          <a:p>
            <a:pPr lvl="1"/>
            <a:r>
              <a:rPr lang="en-US" sz="2200" dirty="0"/>
              <a:t>describes the needed accommodation or modification</a:t>
            </a:r>
          </a:p>
          <a:p>
            <a:pPr lvl="1"/>
            <a:r>
              <a:rPr lang="en-US" sz="2200" dirty="0"/>
              <a:t>shows the relationship between the person’s disability and the need for the requested accommodation and modification</a:t>
            </a:r>
          </a:p>
          <a:p>
            <a:endParaRPr lang="en-US" dirty="0"/>
          </a:p>
        </p:txBody>
      </p:sp>
      <p:pic>
        <p:nvPicPr>
          <p:cNvPr id="8" name="Picture 7">
            <a:extLst>
              <a:ext uri="{FF2B5EF4-FFF2-40B4-BE49-F238E27FC236}">
                <a16:creationId xmlns:a16="http://schemas.microsoft.com/office/drawing/2014/main" id="{99D33B17-BAD6-4091-B4B4-4E0A7E393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1082" y="5521753"/>
            <a:ext cx="2276084" cy="696483"/>
          </a:xfrm>
          <a:prstGeom prst="rect">
            <a:avLst/>
          </a:prstGeom>
        </p:spPr>
      </p:pic>
    </p:spTree>
    <p:extLst>
      <p:ext uri="{BB962C8B-B14F-4D97-AF65-F5344CB8AC3E}">
        <p14:creationId xmlns:p14="http://schemas.microsoft.com/office/powerpoint/2010/main" val="3055969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CFCD50F-4BF3-4733-BD42-5567080A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FB961A-52E6-4351-B484-265789B0F8CA}"/>
              </a:ext>
            </a:extLst>
          </p:cNvPr>
          <p:cNvSpPr>
            <a:spLocks noGrp="1"/>
          </p:cNvSpPr>
          <p:nvPr>
            <p:ph type="title"/>
          </p:nvPr>
        </p:nvSpPr>
        <p:spPr>
          <a:xfrm>
            <a:off x="6728459" y="634946"/>
            <a:ext cx="4821283" cy="1450757"/>
          </a:xfrm>
        </p:spPr>
        <p:txBody>
          <a:bodyPr>
            <a:normAutofit/>
          </a:bodyPr>
          <a:lstStyle/>
          <a:p>
            <a:r>
              <a:rPr lang="en-US" sz="3400"/>
              <a:t>How can a housing provider verify that a tenant has a disability?</a:t>
            </a:r>
          </a:p>
        </p:txBody>
      </p:sp>
      <p:sp>
        <p:nvSpPr>
          <p:cNvPr id="14" name="Rectangle 13">
            <a:extLst>
              <a:ext uri="{FF2B5EF4-FFF2-40B4-BE49-F238E27FC236}">
                <a16:creationId xmlns:a16="http://schemas.microsoft.com/office/drawing/2014/main" id="{97C2466A-2320-4205-BDC2-056CD8BC2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28D4EDE-7572-4F2F-8550-28B3AC2A4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36" y="1601185"/>
            <a:ext cx="2784700" cy="849333"/>
          </a:xfrm>
          <a:prstGeom prst="rect">
            <a:avLst/>
          </a:prstGeom>
        </p:spPr>
      </p:pic>
      <p:sp>
        <p:nvSpPr>
          <p:cNvPr id="16" name="Rectangle 15">
            <a:extLst>
              <a:ext uri="{FF2B5EF4-FFF2-40B4-BE49-F238E27FC236}">
                <a16:creationId xmlns:a16="http://schemas.microsoft.com/office/drawing/2014/main" id="{C24F77B6-3AFC-4981-A39A-15994073E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E622A300-A12E-4C3D-A574-71AFFA8F2B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40096"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7D21A87-2874-4438-84BA-E02F7C632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55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B0A69F5-520C-404C-9614-071AAE138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Woman with cane">
            <a:extLst>
              <a:ext uri="{FF2B5EF4-FFF2-40B4-BE49-F238E27FC236}">
                <a16:creationId xmlns:a16="http://schemas.microsoft.com/office/drawing/2014/main" id="{96DAE919-C670-4640-A201-5D1EE3DDF8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64752" y="3069855"/>
            <a:ext cx="2295082" cy="2295082"/>
          </a:xfrm>
          <a:prstGeom prst="rect">
            <a:avLst/>
          </a:prstGeom>
        </p:spPr>
      </p:pic>
      <p:sp>
        <p:nvSpPr>
          <p:cNvPr id="3" name="Content Placeholder 2">
            <a:extLst>
              <a:ext uri="{FF2B5EF4-FFF2-40B4-BE49-F238E27FC236}">
                <a16:creationId xmlns:a16="http://schemas.microsoft.com/office/drawing/2014/main" id="{7D1AF106-4CFA-406A-B05D-09109659E5A2}"/>
              </a:ext>
            </a:extLst>
          </p:cNvPr>
          <p:cNvSpPr>
            <a:spLocks noGrp="1"/>
          </p:cNvSpPr>
          <p:nvPr>
            <p:ph idx="1"/>
          </p:nvPr>
        </p:nvSpPr>
        <p:spPr>
          <a:xfrm>
            <a:off x="6728459" y="2198914"/>
            <a:ext cx="4821283" cy="3670180"/>
          </a:xfrm>
        </p:spPr>
        <p:txBody>
          <a:bodyPr>
            <a:normAutofit/>
          </a:bodyPr>
          <a:lstStyle/>
          <a:p>
            <a:r>
              <a:rPr lang="en-US" sz="1900" dirty="0"/>
              <a:t>Verification does not need to be from a doctor but should be someone familiar with the disability and need. </a:t>
            </a:r>
          </a:p>
          <a:p>
            <a:pPr lvl="1"/>
            <a:r>
              <a:rPr lang="en-US" sz="1700" dirty="0"/>
              <a:t>Best practice - verification from someone with professional training though in limited circumstances there may be exceptions if that is not possible.</a:t>
            </a:r>
          </a:p>
          <a:p>
            <a:r>
              <a:rPr lang="en-US" sz="1900" dirty="0"/>
              <a:t>A housing provider can not ask for information about the individual’s diagnosis or other treatment they have pursued including asking for information about medications the individual is taking or has taken in the past.</a:t>
            </a:r>
          </a:p>
          <a:p>
            <a:endParaRPr lang="en-US" sz="1900" dirty="0"/>
          </a:p>
        </p:txBody>
      </p:sp>
      <p:sp>
        <p:nvSpPr>
          <p:cNvPr id="24" name="Rectangle 23">
            <a:extLst>
              <a:ext uri="{FF2B5EF4-FFF2-40B4-BE49-F238E27FC236}">
                <a16:creationId xmlns:a16="http://schemas.microsoft.com/office/drawing/2014/main" id="{54D683B1-E7B7-4AF5-8BF1-00757F13F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7B07ECB0-AC96-4F4F-AB0C-44EA1353C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247021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FB961A-52E6-4351-B484-265789B0F8CA}"/>
              </a:ext>
            </a:extLst>
          </p:cNvPr>
          <p:cNvSpPr>
            <a:spLocks noGrp="1"/>
          </p:cNvSpPr>
          <p:nvPr>
            <p:ph type="title"/>
          </p:nvPr>
        </p:nvSpPr>
        <p:spPr>
          <a:xfrm>
            <a:off x="5144679" y="634946"/>
            <a:ext cx="6405063" cy="1450757"/>
          </a:xfrm>
        </p:spPr>
        <p:txBody>
          <a:bodyPr>
            <a:normAutofit/>
          </a:bodyPr>
          <a:lstStyle/>
          <a:p>
            <a:r>
              <a:rPr lang="en-US" sz="4100"/>
              <a:t>Can a housing provider charge fees for accommodations?</a:t>
            </a:r>
          </a:p>
        </p:txBody>
      </p:sp>
      <p:pic>
        <p:nvPicPr>
          <p:cNvPr id="8" name="Picture 7">
            <a:extLst>
              <a:ext uri="{FF2B5EF4-FFF2-40B4-BE49-F238E27FC236}">
                <a16:creationId xmlns:a16="http://schemas.microsoft.com/office/drawing/2014/main" id="{37E96BB8-6BDF-447D-BE75-A3491C633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206071"/>
            <a:ext cx="4020297" cy="1226190"/>
          </a:xfrm>
          <a:prstGeom prst="rect">
            <a:avLst/>
          </a:prstGeom>
        </p:spPr>
      </p:pic>
      <p:cxnSp>
        <p:nvCxnSpPr>
          <p:cNvPr id="34" name="Straight Connector 33">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6" name="Graphic 5" descr="Coins">
            <a:extLst>
              <a:ext uri="{FF2B5EF4-FFF2-40B4-BE49-F238E27FC236}">
                <a16:creationId xmlns:a16="http://schemas.microsoft.com/office/drawing/2014/main" id="{1AA85057-3D1B-4C8B-8FEB-C518C2FA54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6079" y="3218101"/>
            <a:ext cx="2476136" cy="2476136"/>
          </a:xfrm>
          <a:prstGeom prst="rect">
            <a:avLst/>
          </a:prstGeom>
        </p:spPr>
      </p:pic>
      <p:sp>
        <p:nvSpPr>
          <p:cNvPr id="3" name="Content Placeholder 2">
            <a:extLst>
              <a:ext uri="{FF2B5EF4-FFF2-40B4-BE49-F238E27FC236}">
                <a16:creationId xmlns:a16="http://schemas.microsoft.com/office/drawing/2014/main" id="{7D1AF106-4CFA-406A-B05D-09109659E5A2}"/>
              </a:ext>
            </a:extLst>
          </p:cNvPr>
          <p:cNvSpPr>
            <a:spLocks noGrp="1"/>
          </p:cNvSpPr>
          <p:nvPr>
            <p:ph idx="1"/>
          </p:nvPr>
        </p:nvSpPr>
        <p:spPr>
          <a:xfrm>
            <a:off x="5144679" y="2198914"/>
            <a:ext cx="6405063" cy="3670180"/>
          </a:xfrm>
        </p:spPr>
        <p:txBody>
          <a:bodyPr>
            <a:normAutofit/>
          </a:bodyPr>
          <a:lstStyle/>
          <a:p>
            <a:pPr>
              <a:buFont typeface="Arial" panose="020B0604020202020204" pitchFamily="34" charset="0"/>
              <a:buChar char="•"/>
            </a:pPr>
            <a:r>
              <a:rPr lang="en-US" sz="2400" dirty="0"/>
              <a:t>Housing provider cannot charge additional fees as a condition of granting the accommodation or modification</a:t>
            </a:r>
          </a:p>
          <a:p>
            <a:pPr lvl="1">
              <a:buFont typeface="Arial" panose="020B0604020202020204" pitchFamily="34" charset="0"/>
              <a:buChar char="•"/>
            </a:pPr>
            <a:r>
              <a:rPr lang="en-US" sz="2000" dirty="0"/>
              <a:t>Includes pet fees and pet deposits for assistance animals, parking fees, or transfer fees if an individual needs to switch units for a disability related need</a:t>
            </a:r>
          </a:p>
          <a:p>
            <a:pPr lvl="1">
              <a:buFont typeface="Arial" panose="020B0604020202020204" pitchFamily="34" charset="0"/>
              <a:buChar char="•"/>
            </a:pPr>
            <a:r>
              <a:rPr lang="en-US" sz="2000" dirty="0"/>
              <a:t>Cannot be called an “administrative fee”</a:t>
            </a:r>
          </a:p>
          <a:p>
            <a:endParaRPr lang="en-US" dirty="0"/>
          </a:p>
        </p:txBody>
      </p:sp>
      <p:sp>
        <p:nvSpPr>
          <p:cNvPr id="36" name="Rectangle 35">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414905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BC9F9-FCEA-4C7E-B283-F76100C7E99D}"/>
              </a:ext>
            </a:extLst>
          </p:cNvPr>
          <p:cNvSpPr>
            <a:spLocks noGrp="1"/>
          </p:cNvSpPr>
          <p:nvPr>
            <p:ph type="title"/>
          </p:nvPr>
        </p:nvSpPr>
        <p:spPr>
          <a:xfrm>
            <a:off x="5181601" y="177746"/>
            <a:ext cx="6368142" cy="1450757"/>
          </a:xfrm>
        </p:spPr>
        <p:txBody>
          <a:bodyPr>
            <a:normAutofit/>
          </a:bodyPr>
          <a:lstStyle/>
          <a:p>
            <a:r>
              <a:rPr lang="en-US" dirty="0"/>
              <a:t>Is it a service animal?</a:t>
            </a:r>
          </a:p>
        </p:txBody>
      </p:sp>
      <p:pic>
        <p:nvPicPr>
          <p:cNvPr id="7" name="Picture 6" descr="A dog that is lying down and looking at the camera&#10;&#10;Description automatically generated">
            <a:extLst>
              <a:ext uri="{FF2B5EF4-FFF2-40B4-BE49-F238E27FC236}">
                <a16:creationId xmlns:a16="http://schemas.microsoft.com/office/drawing/2014/main" id="{C4C8768E-2621-40DC-B2EB-28233383B1F8}"/>
              </a:ext>
            </a:extLst>
          </p:cNvPr>
          <p:cNvPicPr>
            <a:picLocks noChangeAspect="1"/>
          </p:cNvPicPr>
          <p:nvPr/>
        </p:nvPicPr>
        <p:blipFill rotWithShape="1">
          <a:blip r:embed="rId2">
            <a:extLst>
              <a:ext uri="{28A0092B-C50C-407E-A947-70E740481C1C}">
                <a14:useLocalDpi xmlns:a14="http://schemas.microsoft.com/office/drawing/2010/main" val="0"/>
              </a:ext>
            </a:extLst>
          </a:blip>
          <a:srcRect l="4459" r="5210" b="-2"/>
          <a:stretch/>
        </p:blipFill>
        <p:spPr>
          <a:xfrm>
            <a:off x="20" y="-12128"/>
            <a:ext cx="4654276" cy="6870127"/>
          </a:xfrm>
          <a:prstGeom prst="rect">
            <a:avLst/>
          </a:prstGeom>
        </p:spPr>
      </p:pic>
      <p:sp>
        <p:nvSpPr>
          <p:cNvPr id="3" name="Content Placeholder 2">
            <a:extLst>
              <a:ext uri="{FF2B5EF4-FFF2-40B4-BE49-F238E27FC236}">
                <a16:creationId xmlns:a16="http://schemas.microsoft.com/office/drawing/2014/main" id="{90647BC0-F54A-4659-AF70-CD902E8A0E61}"/>
              </a:ext>
            </a:extLst>
          </p:cNvPr>
          <p:cNvSpPr>
            <a:spLocks noGrp="1"/>
          </p:cNvSpPr>
          <p:nvPr>
            <p:ph idx="1"/>
          </p:nvPr>
        </p:nvSpPr>
        <p:spPr>
          <a:xfrm>
            <a:off x="5181601" y="2198914"/>
            <a:ext cx="6368142" cy="3670180"/>
          </a:xfrm>
        </p:spPr>
        <p:txBody>
          <a:bodyPr>
            <a:normAutofit/>
          </a:bodyPr>
          <a:lstStyle/>
          <a:p>
            <a:r>
              <a:rPr lang="en-US" dirty="0"/>
              <a:t>Service animals under the ADA must be:</a:t>
            </a:r>
          </a:p>
          <a:p>
            <a:pPr lvl="1"/>
            <a:r>
              <a:rPr lang="en-US" dirty="0"/>
              <a:t>A dog,</a:t>
            </a:r>
          </a:p>
          <a:p>
            <a:pPr lvl="1"/>
            <a:r>
              <a:rPr lang="en-US" dirty="0"/>
              <a:t>Required because of a disability, and</a:t>
            </a:r>
          </a:p>
          <a:p>
            <a:pPr lvl="1"/>
            <a:r>
              <a:rPr lang="en-US" dirty="0"/>
              <a:t>Trained to perform a task.</a:t>
            </a:r>
          </a:p>
          <a:p>
            <a:pPr lvl="1"/>
            <a:endParaRPr lang="en-US" dirty="0"/>
          </a:p>
          <a:p>
            <a:pPr marL="201168" lvl="1" indent="0">
              <a:buNone/>
            </a:pPr>
            <a:r>
              <a:rPr lang="en-US" dirty="0"/>
              <a:t>All requests for service animals must be granted, but just because it is not a service animal does not mean the housing provider can deny the request.</a:t>
            </a:r>
          </a:p>
        </p:txBody>
      </p:sp>
      <p:cxnSp>
        <p:nvCxnSpPr>
          <p:cNvPr id="9" name="Straight Connector 8">
            <a:extLst>
              <a:ext uri="{FF2B5EF4-FFF2-40B4-BE49-F238E27FC236}">
                <a16:creationId xmlns:a16="http://schemas.microsoft.com/office/drawing/2014/main" id="{00A3D143-62AF-4E22-9D3C-2F638067A187}"/>
              </a:ext>
            </a:extLst>
          </p:cNvPr>
          <p:cNvCxnSpPr>
            <a:cxnSpLocks/>
          </p:cNvCxnSpPr>
          <p:nvPr/>
        </p:nvCxnSpPr>
        <p:spPr>
          <a:xfrm>
            <a:off x="4654296" y="-12128"/>
            <a:ext cx="0" cy="6870128"/>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942EDCC-086D-4D26-9186-9E3C3EA5A6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1082" y="5521753"/>
            <a:ext cx="2276084" cy="696483"/>
          </a:xfrm>
          <a:prstGeom prst="rect">
            <a:avLst/>
          </a:prstGeom>
        </p:spPr>
      </p:pic>
    </p:spTree>
    <p:extLst>
      <p:ext uri="{BB962C8B-B14F-4D97-AF65-F5344CB8AC3E}">
        <p14:creationId xmlns:p14="http://schemas.microsoft.com/office/powerpoint/2010/main" val="3629221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BADD7-22B6-4958-8F54-0C62B2EC965B}"/>
              </a:ext>
            </a:extLst>
          </p:cNvPr>
          <p:cNvSpPr>
            <a:spLocks noGrp="1"/>
          </p:cNvSpPr>
          <p:nvPr>
            <p:ph type="title"/>
          </p:nvPr>
        </p:nvSpPr>
        <p:spPr/>
        <p:txBody>
          <a:bodyPr/>
          <a:lstStyle/>
          <a:p>
            <a:r>
              <a:rPr lang="en-US" dirty="0"/>
              <a:t>What animals can be considered support animals?</a:t>
            </a:r>
          </a:p>
        </p:txBody>
      </p:sp>
      <p:sp>
        <p:nvSpPr>
          <p:cNvPr id="3" name="Content Placeholder 2">
            <a:extLst>
              <a:ext uri="{FF2B5EF4-FFF2-40B4-BE49-F238E27FC236}">
                <a16:creationId xmlns:a16="http://schemas.microsoft.com/office/drawing/2014/main" id="{9FB5C006-ECEE-4C23-A743-B36A56B2A615}"/>
              </a:ext>
            </a:extLst>
          </p:cNvPr>
          <p:cNvSpPr>
            <a:spLocks noGrp="1"/>
          </p:cNvSpPr>
          <p:nvPr>
            <p:ph idx="1"/>
          </p:nvPr>
        </p:nvSpPr>
        <p:spPr/>
        <p:txBody>
          <a:bodyPr>
            <a:normAutofit/>
          </a:bodyPr>
          <a:lstStyle/>
          <a:p>
            <a:r>
              <a:rPr lang="en-US" dirty="0"/>
              <a:t>All animals reasonably kept in households, including a dog, cat, small bird, rabbit, hamster, gerbil, other rodent, fish, turtle, or other small, domesticated animal that is traditionally kept in the home for pleasure rather than for commercial purposes.</a:t>
            </a:r>
          </a:p>
          <a:p>
            <a:r>
              <a:rPr lang="en-US" dirty="0"/>
              <a:t>Unique animals can be support animals, but the requester must specifically demonstrate a disability-related need for that specific type of animal. For example:</a:t>
            </a:r>
          </a:p>
          <a:p>
            <a:pPr lvl="1"/>
            <a:r>
              <a:rPr lang="en-US" dirty="0"/>
              <a:t>The animal is individually trained to do work or perform tasks that cannot be performed by a dog.</a:t>
            </a:r>
          </a:p>
          <a:p>
            <a:pPr lvl="1"/>
            <a:r>
              <a:rPr lang="en-US" dirty="0"/>
              <a:t>Information from a health care professional confirms that: </a:t>
            </a:r>
          </a:p>
          <a:p>
            <a:pPr lvl="2"/>
            <a:r>
              <a:rPr lang="en-US" dirty="0"/>
              <a:t>Allergies prevent the person from using a dog; or </a:t>
            </a:r>
          </a:p>
          <a:p>
            <a:pPr lvl="2"/>
            <a:r>
              <a:rPr lang="en-US" dirty="0"/>
              <a:t>Without the animal, the symptoms or effects of the person’s disability will be significantly increased. </a:t>
            </a:r>
          </a:p>
          <a:p>
            <a:pPr lvl="1"/>
            <a:r>
              <a:rPr lang="en-US" dirty="0"/>
              <a:t>The individual seeks to keep the animal outdoors at a house with a fenced yard where the animal can be appropriately maintained</a:t>
            </a:r>
          </a:p>
        </p:txBody>
      </p:sp>
      <p:pic>
        <p:nvPicPr>
          <p:cNvPr id="7" name="Picture 6">
            <a:extLst>
              <a:ext uri="{FF2B5EF4-FFF2-40B4-BE49-F238E27FC236}">
                <a16:creationId xmlns:a16="http://schemas.microsoft.com/office/drawing/2014/main" id="{C0F138BE-8E30-4E9E-AF58-65EDC6576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082" y="5521753"/>
            <a:ext cx="2276084" cy="696483"/>
          </a:xfrm>
          <a:prstGeom prst="rect">
            <a:avLst/>
          </a:prstGeom>
        </p:spPr>
      </p:pic>
    </p:spTree>
    <p:extLst>
      <p:ext uri="{BB962C8B-B14F-4D97-AF65-F5344CB8AC3E}">
        <p14:creationId xmlns:p14="http://schemas.microsoft.com/office/powerpoint/2010/main" val="23605629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5">
            <a:extLst>
              <a:ext uri="{FF2B5EF4-FFF2-40B4-BE49-F238E27FC236}">
                <a16:creationId xmlns:a16="http://schemas.microsoft.com/office/drawing/2014/main" id="{08B6F245-60D7-4CD9-8BCF-CB69CAD7FA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CC619B-EE6D-4950-8A79-AC4B6C77A30C}"/>
              </a:ext>
            </a:extLst>
          </p:cNvPr>
          <p:cNvSpPr>
            <a:spLocks noGrp="1"/>
          </p:cNvSpPr>
          <p:nvPr>
            <p:ph type="title"/>
          </p:nvPr>
        </p:nvSpPr>
        <p:spPr>
          <a:xfrm>
            <a:off x="7534655" y="634946"/>
            <a:ext cx="4015087" cy="1450757"/>
          </a:xfrm>
        </p:spPr>
        <p:txBody>
          <a:bodyPr>
            <a:normAutofit/>
          </a:bodyPr>
          <a:lstStyle/>
          <a:p>
            <a:r>
              <a:rPr lang="en-US" sz="4100"/>
              <a:t>What if the animal is dangerous?</a:t>
            </a:r>
          </a:p>
        </p:txBody>
      </p:sp>
      <p:pic>
        <p:nvPicPr>
          <p:cNvPr id="21" name="Picture 20" descr="A cat lying on a blanket&#10;&#10;Description automatically generated">
            <a:extLst>
              <a:ext uri="{FF2B5EF4-FFF2-40B4-BE49-F238E27FC236}">
                <a16:creationId xmlns:a16="http://schemas.microsoft.com/office/drawing/2014/main" id="{BE9BCEA1-96DA-43E5-B452-1EDC5DBA4F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593" r="13446" b="2"/>
          <a:stretch/>
        </p:blipFill>
        <p:spPr>
          <a:xfrm>
            <a:off x="804670" y="798507"/>
            <a:ext cx="2370646" cy="4720304"/>
          </a:xfrm>
          <a:prstGeom prst="rect">
            <a:avLst/>
          </a:prstGeom>
          <a:ln w="28575">
            <a:solidFill>
              <a:schemeClr val="accent3"/>
            </a:solidFill>
          </a:ln>
        </p:spPr>
      </p:pic>
      <p:pic>
        <p:nvPicPr>
          <p:cNvPr id="19" name="Picture 18" descr="A cat lying on top of a green plant&#10;&#10;Description automatically generated">
            <a:extLst>
              <a:ext uri="{FF2B5EF4-FFF2-40B4-BE49-F238E27FC236}">
                <a16:creationId xmlns:a16="http://schemas.microsoft.com/office/drawing/2014/main" id="{205734C5-768C-48DC-9577-1FB20E6BE05C}"/>
              </a:ext>
            </a:extLst>
          </p:cNvPr>
          <p:cNvPicPr>
            <a:picLocks noChangeAspect="1"/>
          </p:cNvPicPr>
          <p:nvPr/>
        </p:nvPicPr>
        <p:blipFill rotWithShape="1">
          <a:blip r:embed="rId3">
            <a:extLst>
              <a:ext uri="{28A0092B-C50C-407E-A947-70E740481C1C}">
                <a14:useLocalDpi xmlns:a14="http://schemas.microsoft.com/office/drawing/2010/main" val="0"/>
              </a:ext>
            </a:extLst>
          </a:blip>
          <a:srcRect r="694" b="-2"/>
          <a:stretch/>
        </p:blipFill>
        <p:spPr>
          <a:xfrm>
            <a:off x="3339251" y="795786"/>
            <a:ext cx="3678284" cy="2778069"/>
          </a:xfrm>
          <a:prstGeom prst="rect">
            <a:avLst/>
          </a:prstGeom>
          <a:ln w="28575">
            <a:solidFill>
              <a:schemeClr val="accent3"/>
            </a:solidFill>
          </a:ln>
        </p:spPr>
      </p:pic>
      <p:cxnSp>
        <p:nvCxnSpPr>
          <p:cNvPr id="39" name="Straight Connector 27">
            <a:extLst>
              <a:ext uri="{FF2B5EF4-FFF2-40B4-BE49-F238E27FC236}">
                <a16:creationId xmlns:a16="http://schemas.microsoft.com/office/drawing/2014/main" id="{A3BEF99A-1C80-4DD9-8F86-B128CC2928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85671"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cat sitting on a chair&#10;&#10;Description automatically generated">
            <a:extLst>
              <a:ext uri="{FF2B5EF4-FFF2-40B4-BE49-F238E27FC236}">
                <a16:creationId xmlns:a16="http://schemas.microsoft.com/office/drawing/2014/main" id="{C736EC67-E02B-4FD3-A70B-ECE5CA18F4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457" r="21481" b="-8"/>
          <a:stretch/>
        </p:blipFill>
        <p:spPr>
          <a:xfrm>
            <a:off x="3337804" y="3722753"/>
            <a:ext cx="1578145" cy="1791319"/>
          </a:xfrm>
          <a:prstGeom prst="rect">
            <a:avLst/>
          </a:prstGeom>
          <a:ln w="28575">
            <a:solidFill>
              <a:schemeClr val="accent3"/>
            </a:solidFill>
          </a:ln>
        </p:spPr>
      </p:pic>
      <p:pic>
        <p:nvPicPr>
          <p:cNvPr id="15" name="Picture 14" descr="A cat lying on a bed&#10;&#10;Description automatically generated">
            <a:extLst>
              <a:ext uri="{FF2B5EF4-FFF2-40B4-BE49-F238E27FC236}">
                <a16:creationId xmlns:a16="http://schemas.microsoft.com/office/drawing/2014/main" id="{477D2E64-770E-4B79-A9FF-F3A49436F4E0}"/>
              </a:ext>
            </a:extLst>
          </p:cNvPr>
          <p:cNvPicPr>
            <a:picLocks noChangeAspect="1"/>
          </p:cNvPicPr>
          <p:nvPr/>
        </p:nvPicPr>
        <p:blipFill rotWithShape="1">
          <a:blip r:embed="rId5">
            <a:extLst>
              <a:ext uri="{28A0092B-C50C-407E-A947-70E740481C1C}">
                <a14:useLocalDpi xmlns:a14="http://schemas.microsoft.com/office/drawing/2010/main" val="0"/>
              </a:ext>
            </a:extLst>
          </a:blip>
          <a:srcRect l="847" r="3963" b="-1"/>
          <a:stretch/>
        </p:blipFill>
        <p:spPr>
          <a:xfrm>
            <a:off x="5083905" y="3722753"/>
            <a:ext cx="1925929" cy="1791320"/>
          </a:xfrm>
          <a:prstGeom prst="rect">
            <a:avLst/>
          </a:prstGeom>
          <a:ln w="28575">
            <a:solidFill>
              <a:schemeClr val="accent3"/>
            </a:solidFill>
          </a:ln>
        </p:spPr>
      </p:pic>
      <p:sp>
        <p:nvSpPr>
          <p:cNvPr id="3" name="Content Placeholder 2">
            <a:extLst>
              <a:ext uri="{FF2B5EF4-FFF2-40B4-BE49-F238E27FC236}">
                <a16:creationId xmlns:a16="http://schemas.microsoft.com/office/drawing/2014/main" id="{0F1EAF17-7724-4460-9735-387CDBAE1562}"/>
              </a:ext>
            </a:extLst>
          </p:cNvPr>
          <p:cNvSpPr>
            <a:spLocks noGrp="1"/>
          </p:cNvSpPr>
          <p:nvPr>
            <p:ph idx="1"/>
          </p:nvPr>
        </p:nvSpPr>
        <p:spPr>
          <a:xfrm>
            <a:off x="7534655" y="2198914"/>
            <a:ext cx="4015087" cy="3670180"/>
          </a:xfrm>
        </p:spPr>
        <p:txBody>
          <a:bodyPr>
            <a:normAutofit/>
          </a:bodyPr>
          <a:lstStyle/>
          <a:p>
            <a:r>
              <a:rPr lang="en-US" sz="1800" dirty="0"/>
              <a:t>If the requested animal is dangerous or becomes dangerous to other tenants or property, the housing provider can require that the animal no longer be allowed in the housing. This includes biting or menacing behavior, but does not include typical animal behavior such as occasional noise making.</a:t>
            </a:r>
          </a:p>
        </p:txBody>
      </p:sp>
      <p:sp>
        <p:nvSpPr>
          <p:cNvPr id="40" name="Rectangle 29">
            <a:extLst>
              <a:ext uri="{FF2B5EF4-FFF2-40B4-BE49-F238E27FC236}">
                <a16:creationId xmlns:a16="http://schemas.microsoft.com/office/drawing/2014/main" id="{D32D6460-DEC0-4034-A56D-F284EF3BE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31">
            <a:extLst>
              <a:ext uri="{FF2B5EF4-FFF2-40B4-BE49-F238E27FC236}">
                <a16:creationId xmlns:a16="http://schemas.microsoft.com/office/drawing/2014/main" id="{61DFB0D9-DBCB-4A65-8146-03122D53A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4" name="Picture 23">
            <a:extLst>
              <a:ext uri="{FF2B5EF4-FFF2-40B4-BE49-F238E27FC236}">
                <a16:creationId xmlns:a16="http://schemas.microsoft.com/office/drawing/2014/main" id="{0F42E75A-0DC4-4710-A3E6-7BD5F17827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1082" y="5521753"/>
            <a:ext cx="2276084" cy="696483"/>
          </a:xfrm>
          <a:prstGeom prst="rect">
            <a:avLst/>
          </a:prstGeom>
        </p:spPr>
      </p:pic>
    </p:spTree>
    <p:extLst>
      <p:ext uri="{BB962C8B-B14F-4D97-AF65-F5344CB8AC3E}">
        <p14:creationId xmlns:p14="http://schemas.microsoft.com/office/powerpoint/2010/main" val="26627257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CFCD50F-4BF3-4733-BD42-5567080A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FB961A-52E6-4351-B484-265789B0F8CA}"/>
              </a:ext>
            </a:extLst>
          </p:cNvPr>
          <p:cNvSpPr>
            <a:spLocks noGrp="1"/>
          </p:cNvSpPr>
          <p:nvPr>
            <p:ph type="title"/>
          </p:nvPr>
        </p:nvSpPr>
        <p:spPr>
          <a:xfrm>
            <a:off x="6728459" y="634946"/>
            <a:ext cx="4821283" cy="1450757"/>
          </a:xfrm>
        </p:spPr>
        <p:txBody>
          <a:bodyPr>
            <a:normAutofit/>
          </a:bodyPr>
          <a:lstStyle/>
          <a:p>
            <a:r>
              <a:rPr lang="en-US" sz="3400"/>
              <a:t>What restrictions can a landlord place on an animal?</a:t>
            </a:r>
          </a:p>
        </p:txBody>
      </p:sp>
      <p:sp>
        <p:nvSpPr>
          <p:cNvPr id="15" name="Rectangle 14">
            <a:extLst>
              <a:ext uri="{FF2B5EF4-FFF2-40B4-BE49-F238E27FC236}">
                <a16:creationId xmlns:a16="http://schemas.microsoft.com/office/drawing/2014/main" id="{97C2466A-2320-4205-BDC2-056CD8BC2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7E96BB8-6BDF-447D-BE75-A3491C633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36" y="1601185"/>
            <a:ext cx="2784700" cy="849333"/>
          </a:xfrm>
          <a:prstGeom prst="rect">
            <a:avLst/>
          </a:prstGeom>
        </p:spPr>
      </p:pic>
      <p:sp>
        <p:nvSpPr>
          <p:cNvPr id="17" name="Rectangle 16">
            <a:extLst>
              <a:ext uri="{FF2B5EF4-FFF2-40B4-BE49-F238E27FC236}">
                <a16:creationId xmlns:a16="http://schemas.microsoft.com/office/drawing/2014/main" id="{C24F77B6-3AFC-4981-A39A-15994073E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E622A300-A12E-4C3D-A574-71AFFA8F2B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40096"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D21A87-2874-4438-84BA-E02F7C632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55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B0A69F5-520C-404C-9614-071AAE138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Support Dog">
            <a:extLst>
              <a:ext uri="{FF2B5EF4-FFF2-40B4-BE49-F238E27FC236}">
                <a16:creationId xmlns:a16="http://schemas.microsoft.com/office/drawing/2014/main" id="{14AF1935-57DA-4C97-A544-BA1ECC2B84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64752" y="3069855"/>
            <a:ext cx="2295082" cy="2295082"/>
          </a:xfrm>
          <a:prstGeom prst="rect">
            <a:avLst/>
          </a:prstGeom>
        </p:spPr>
      </p:pic>
      <p:sp>
        <p:nvSpPr>
          <p:cNvPr id="3" name="Content Placeholder 2">
            <a:extLst>
              <a:ext uri="{FF2B5EF4-FFF2-40B4-BE49-F238E27FC236}">
                <a16:creationId xmlns:a16="http://schemas.microsoft.com/office/drawing/2014/main" id="{7D1AF106-4CFA-406A-B05D-09109659E5A2}"/>
              </a:ext>
            </a:extLst>
          </p:cNvPr>
          <p:cNvSpPr>
            <a:spLocks noGrp="1"/>
          </p:cNvSpPr>
          <p:nvPr>
            <p:ph idx="1"/>
          </p:nvPr>
        </p:nvSpPr>
        <p:spPr>
          <a:xfrm>
            <a:off x="6728459" y="2198914"/>
            <a:ext cx="4821283" cy="3670180"/>
          </a:xfrm>
        </p:spPr>
        <p:txBody>
          <a:bodyPr>
            <a:normAutofit/>
          </a:bodyPr>
          <a:lstStyle/>
          <a:p>
            <a:r>
              <a:rPr lang="en-US" sz="1700"/>
              <a:t>Reasonable restrictions would include anything that would be covered by local laws such as using a leash in common areas, vaccinations, and picking up after the animal.</a:t>
            </a:r>
          </a:p>
          <a:p>
            <a:r>
              <a:rPr lang="en-US" sz="1700"/>
              <a:t>Excessive restrictions may include:</a:t>
            </a:r>
          </a:p>
          <a:p>
            <a:pPr lvl="1">
              <a:buFont typeface="Arial" panose="020B0604020202020204" pitchFamily="34" charset="0"/>
              <a:buChar char="•"/>
            </a:pPr>
            <a:r>
              <a:rPr lang="en-US" sz="1700"/>
              <a:t>Breed and size restrictions</a:t>
            </a:r>
          </a:p>
          <a:p>
            <a:pPr lvl="1">
              <a:buFont typeface="Arial" panose="020B0604020202020204" pitchFamily="34" charset="0"/>
              <a:buChar char="•"/>
            </a:pPr>
            <a:r>
              <a:rPr lang="en-US" sz="1700"/>
              <a:t>Excessive safety restrictions that are unrelated to the animal’s behavior</a:t>
            </a:r>
          </a:p>
          <a:p>
            <a:pPr lvl="1">
              <a:buFont typeface="Arial" panose="020B0604020202020204" pitchFamily="34" charset="0"/>
              <a:buChar char="•"/>
            </a:pPr>
            <a:r>
              <a:rPr lang="en-US" sz="1700"/>
              <a:t>Not allowing the animal in common areas</a:t>
            </a:r>
          </a:p>
          <a:p>
            <a:pPr lvl="1">
              <a:buFont typeface="Arial" panose="020B0604020202020204" pitchFamily="34" charset="0"/>
              <a:buChar char="•"/>
            </a:pPr>
            <a:r>
              <a:rPr lang="en-US" sz="1700"/>
              <a:t>Forcing the animal to leave the property to relieve itself</a:t>
            </a:r>
          </a:p>
          <a:p>
            <a:pPr lvl="1">
              <a:buFont typeface="Arial" panose="020B0604020202020204" pitchFamily="34" charset="0"/>
              <a:buChar char="•"/>
            </a:pPr>
            <a:r>
              <a:rPr lang="en-US" sz="1700"/>
              <a:t>Strict no barking policies</a:t>
            </a:r>
          </a:p>
        </p:txBody>
      </p:sp>
      <p:sp>
        <p:nvSpPr>
          <p:cNvPr id="25" name="Rectangle 24">
            <a:extLst>
              <a:ext uri="{FF2B5EF4-FFF2-40B4-BE49-F238E27FC236}">
                <a16:creationId xmlns:a16="http://schemas.microsoft.com/office/drawing/2014/main" id="{54D683B1-E7B7-4AF5-8BF1-00757F13F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7B07ECB0-AC96-4F4F-AB0C-44EA1353C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731654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sz="3400" dirty="0"/>
              <a:t>Enforcement of Fair Housing Complaints</a:t>
            </a:r>
          </a:p>
        </p:txBody>
      </p:sp>
      <p:pic>
        <p:nvPicPr>
          <p:cNvPr id="3" name="Picture 2">
            <a:extLst>
              <a:ext uri="{FF2B5EF4-FFF2-40B4-BE49-F238E27FC236}">
                <a16:creationId xmlns:a16="http://schemas.microsoft.com/office/drawing/2014/main" id="{944DB6D4-DF8A-4040-AC24-AF0F75DB6AF3}"/>
              </a:ext>
            </a:extLst>
          </p:cNvPr>
          <p:cNvPicPr>
            <a:picLocks noChangeAspect="1"/>
          </p:cNvPicPr>
          <p:nvPr/>
        </p:nvPicPr>
        <p:blipFill>
          <a:blip r:embed="rId2"/>
          <a:stretch>
            <a:fillRect/>
          </a:stretch>
        </p:blipFill>
        <p:spPr>
          <a:xfrm>
            <a:off x="1076432" y="3178862"/>
            <a:ext cx="3094997" cy="945923"/>
          </a:xfrm>
          <a:prstGeom prst="rect">
            <a:avLst/>
          </a:prstGeom>
        </p:spPr>
      </p:pic>
      <p:sp>
        <p:nvSpPr>
          <p:cNvPr id="5" name="Content Placeholder 4"/>
          <p:cNvSpPr>
            <a:spLocks noGrp="1"/>
          </p:cNvSpPr>
          <p:nvPr>
            <p:ph idx="1"/>
          </p:nvPr>
        </p:nvSpPr>
        <p:spPr>
          <a:xfrm>
            <a:off x="4639733" y="1845734"/>
            <a:ext cx="6515947" cy="4023360"/>
          </a:xfrm>
        </p:spPr>
        <p:txBody>
          <a:bodyPr>
            <a:normAutofit/>
          </a:bodyPr>
          <a:lstStyle/>
          <a:p>
            <a:pPr lvl="1">
              <a:buFont typeface="Wingdings" panose="05000000000000000000" pitchFamily="2" charset="2"/>
              <a:buChar char="§"/>
            </a:pPr>
            <a:r>
              <a:rPr lang="en-US" sz="2200" dirty="0"/>
              <a:t>Fair Housing complaints can be filed in:</a:t>
            </a:r>
          </a:p>
          <a:p>
            <a:pPr lvl="2">
              <a:buFont typeface="Wingdings" panose="05000000000000000000" pitchFamily="2" charset="2"/>
              <a:buChar char="§"/>
            </a:pPr>
            <a:r>
              <a:rPr lang="en-US" sz="2000" dirty="0"/>
              <a:t>Federal Court: if there are claims covered under the Fair Housing Act (e.g. disability)</a:t>
            </a:r>
          </a:p>
          <a:p>
            <a:pPr lvl="2">
              <a:buFont typeface="Wingdings" panose="05000000000000000000" pitchFamily="2" charset="2"/>
              <a:buChar char="§"/>
            </a:pPr>
            <a:r>
              <a:rPr lang="en-US" sz="2000" dirty="0"/>
              <a:t>State Court: if there are claims covered under state Human Rights Law (e.g. source of income)</a:t>
            </a:r>
          </a:p>
          <a:p>
            <a:pPr lvl="2">
              <a:buFont typeface="Wingdings" panose="05000000000000000000" pitchFamily="2" charset="2"/>
              <a:buChar char="§"/>
            </a:pPr>
            <a:r>
              <a:rPr lang="en-US" sz="2000" dirty="0"/>
              <a:t>HUD</a:t>
            </a:r>
          </a:p>
          <a:p>
            <a:pPr lvl="2">
              <a:buFont typeface="Wingdings" panose="05000000000000000000" pitchFamily="2" charset="2"/>
              <a:buChar char="§"/>
            </a:pPr>
            <a:r>
              <a:rPr lang="en-US" sz="2000" dirty="0"/>
              <a:t>NYS Division of Human Rights </a:t>
            </a:r>
          </a:p>
        </p:txBody>
      </p:sp>
    </p:spTree>
    <p:extLst>
      <p:ext uri="{BB962C8B-B14F-4D97-AF65-F5344CB8AC3E}">
        <p14:creationId xmlns:p14="http://schemas.microsoft.com/office/powerpoint/2010/main" val="1935840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51152-212D-40D9-AFE4-1BC90240A0BD}"/>
              </a:ext>
            </a:extLst>
          </p:cNvPr>
          <p:cNvSpPr>
            <a:spLocks noGrp="1"/>
          </p:cNvSpPr>
          <p:nvPr>
            <p:ph type="title"/>
          </p:nvPr>
        </p:nvSpPr>
        <p:spPr/>
        <p:txBody>
          <a:bodyPr/>
          <a:lstStyle/>
          <a:p>
            <a:pPr algn="ctr"/>
            <a:r>
              <a:rPr lang="en-US" dirty="0"/>
              <a:t>Disclaimer</a:t>
            </a:r>
          </a:p>
        </p:txBody>
      </p:sp>
      <p:sp>
        <p:nvSpPr>
          <p:cNvPr id="3" name="Content Placeholder 2">
            <a:extLst>
              <a:ext uri="{FF2B5EF4-FFF2-40B4-BE49-F238E27FC236}">
                <a16:creationId xmlns:a16="http://schemas.microsoft.com/office/drawing/2014/main" id="{F8B15192-15AB-4F71-B27B-8382F655666C}"/>
              </a:ext>
            </a:extLst>
          </p:cNvPr>
          <p:cNvSpPr>
            <a:spLocks noGrp="1"/>
          </p:cNvSpPr>
          <p:nvPr>
            <p:ph idx="1"/>
          </p:nvPr>
        </p:nvSpPr>
        <p:spPr/>
        <p:txBody>
          <a:bodyPr/>
          <a:lstStyle/>
          <a:p>
            <a:pPr algn="ctr"/>
            <a:r>
              <a:rPr lang="en-US" sz="2800" dirty="0"/>
              <a:t>Nothing presented here either verbally or in writing is legal advice. Please consult an attorney for legal advice. </a:t>
            </a:r>
          </a:p>
          <a:p>
            <a:endParaRPr lang="en-US" dirty="0"/>
          </a:p>
        </p:txBody>
      </p:sp>
      <p:pic>
        <p:nvPicPr>
          <p:cNvPr id="4" name="Picture 3">
            <a:extLst>
              <a:ext uri="{FF2B5EF4-FFF2-40B4-BE49-F238E27FC236}">
                <a16:creationId xmlns:a16="http://schemas.microsoft.com/office/drawing/2014/main" id="{D3921628-4AC9-4157-8BD5-FAF4D2092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8636" y="5172611"/>
            <a:ext cx="2276084" cy="696483"/>
          </a:xfrm>
          <a:prstGeom prst="rect">
            <a:avLst/>
          </a:prstGeom>
        </p:spPr>
      </p:pic>
    </p:spTree>
    <p:extLst>
      <p:ext uri="{BB962C8B-B14F-4D97-AF65-F5344CB8AC3E}">
        <p14:creationId xmlns:p14="http://schemas.microsoft.com/office/powerpoint/2010/main" val="29567976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2256" y="642257"/>
            <a:ext cx="3417677" cy="5226837"/>
          </a:xfrm>
        </p:spPr>
        <p:txBody>
          <a:bodyPr anchor="t">
            <a:normAutofit/>
          </a:bodyPr>
          <a:lstStyle/>
          <a:p>
            <a:r>
              <a:rPr lang="en-US" dirty="0"/>
              <a:t>Remedies in Fair Housing Cases</a:t>
            </a:r>
          </a:p>
        </p:txBody>
      </p:sp>
      <p:sp>
        <p:nvSpPr>
          <p:cNvPr id="5" name="Content Placeholder 4"/>
          <p:cNvSpPr>
            <a:spLocks noGrp="1"/>
          </p:cNvSpPr>
          <p:nvPr>
            <p:ph idx="1"/>
          </p:nvPr>
        </p:nvSpPr>
        <p:spPr>
          <a:xfrm>
            <a:off x="4713512" y="642258"/>
            <a:ext cx="6847117" cy="3091682"/>
          </a:xfrm>
        </p:spPr>
        <p:txBody>
          <a:bodyPr>
            <a:noAutofit/>
          </a:bodyPr>
          <a:lstStyle/>
          <a:p>
            <a:pPr marL="201168" lvl="1" indent="0">
              <a:buNone/>
            </a:pPr>
            <a:r>
              <a:rPr lang="en-US" dirty="0"/>
              <a:t>Monetary Damages:</a:t>
            </a:r>
          </a:p>
          <a:p>
            <a:pPr lvl="1"/>
            <a:r>
              <a:rPr lang="en-US" dirty="0"/>
              <a:t>Compensatory damages (moving costs, missed work)</a:t>
            </a:r>
          </a:p>
          <a:p>
            <a:pPr lvl="1"/>
            <a:r>
              <a:rPr lang="en-US" dirty="0"/>
              <a:t>Emotional damages (mental anguish and humiliation)</a:t>
            </a:r>
          </a:p>
          <a:p>
            <a:pPr lvl="1"/>
            <a:r>
              <a:rPr lang="en-US" dirty="0"/>
              <a:t>Punitive damages - acted with knowledge that the action violated the law or with reckless indifference to the plaintiff’s rights</a:t>
            </a:r>
          </a:p>
          <a:p>
            <a:r>
              <a:rPr lang="en-US" sz="1800" dirty="0"/>
              <a:t>Injunctive Relief:</a:t>
            </a:r>
          </a:p>
          <a:p>
            <a:pPr lvl="1"/>
            <a:r>
              <a:rPr lang="en-US" dirty="0"/>
              <a:t>Affirmative remedies (e.g. requiring landlord to rent to tenant, requiring affirmative marketing)</a:t>
            </a:r>
          </a:p>
          <a:p>
            <a:pPr lvl="1"/>
            <a:r>
              <a:rPr lang="en-US" dirty="0"/>
              <a:t>Training</a:t>
            </a:r>
          </a:p>
          <a:p>
            <a:pPr lvl="1"/>
            <a:r>
              <a:rPr lang="en-US" dirty="0"/>
              <a:t>Continued monitoring</a:t>
            </a:r>
          </a:p>
        </p:txBody>
      </p:sp>
      <p:pic>
        <p:nvPicPr>
          <p:cNvPr id="3" name="Picture 2">
            <a:extLst>
              <a:ext uri="{FF2B5EF4-FFF2-40B4-BE49-F238E27FC236}">
                <a16:creationId xmlns:a16="http://schemas.microsoft.com/office/drawing/2014/main" id="{944DB6D4-DF8A-4040-AC24-AF0F75DB6AF3}"/>
              </a:ext>
            </a:extLst>
          </p:cNvPr>
          <p:cNvPicPr>
            <a:picLocks noChangeAspect="1"/>
          </p:cNvPicPr>
          <p:nvPr/>
        </p:nvPicPr>
        <p:blipFill>
          <a:blip r:embed="rId2"/>
          <a:stretch>
            <a:fillRect/>
          </a:stretch>
        </p:blipFill>
        <p:spPr>
          <a:xfrm>
            <a:off x="5057150" y="3994485"/>
            <a:ext cx="6159841" cy="1882632"/>
          </a:xfrm>
          <a:prstGeom prst="rect">
            <a:avLst/>
          </a:prstGeom>
        </p:spPr>
      </p:pic>
      <p:sp>
        <p:nvSpPr>
          <p:cNvPr id="12" name="Rectangle 11">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90751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6C0E180-D255-4A4B-BD95-65887AC46F48}"/>
              </a:ext>
            </a:extLst>
          </p:cNvPr>
          <p:cNvSpPr>
            <a:spLocks noGrp="1"/>
          </p:cNvSpPr>
          <p:nvPr>
            <p:ph type="title"/>
          </p:nvPr>
        </p:nvSpPr>
        <p:spPr>
          <a:xfrm>
            <a:off x="4348952" y="643467"/>
            <a:ext cx="7172487" cy="5054008"/>
          </a:xfrm>
        </p:spPr>
        <p:txBody>
          <a:bodyPr vert="horz" lIns="91440" tIns="45720" rIns="91440" bIns="45720" rtlCol="0" anchor="ctr">
            <a:normAutofit/>
          </a:bodyPr>
          <a:lstStyle/>
          <a:p>
            <a:r>
              <a:rPr lang="en-US" sz="6100" dirty="0">
                <a:solidFill>
                  <a:schemeClr val="tx2"/>
                </a:solidFill>
              </a:rPr>
              <a:t>Introduction to Fair Housing Laws</a:t>
            </a:r>
          </a:p>
        </p:txBody>
      </p:sp>
      <p:cxnSp>
        <p:nvCxnSpPr>
          <p:cNvPr id="18" name="Straight Connector 17">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05250E5-90D0-4E41-B9BD-FF661DE54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Picture 1">
            <a:extLst>
              <a:ext uri="{FF2B5EF4-FFF2-40B4-BE49-F238E27FC236}">
                <a16:creationId xmlns:a16="http://schemas.microsoft.com/office/drawing/2014/main" id="{4B7CEDEA-5521-4A02-8C5A-806407AAEC2E}"/>
              </a:ext>
            </a:extLst>
          </p:cNvPr>
          <p:cNvPicPr>
            <a:picLocks noChangeAspect="1"/>
          </p:cNvPicPr>
          <p:nvPr/>
        </p:nvPicPr>
        <p:blipFill>
          <a:blip r:embed="rId2"/>
          <a:stretch>
            <a:fillRect/>
          </a:stretch>
        </p:blipFill>
        <p:spPr>
          <a:xfrm>
            <a:off x="806032" y="1927184"/>
            <a:ext cx="2565333" cy="2486573"/>
          </a:xfrm>
          <a:prstGeom prst="rect">
            <a:avLst/>
          </a:prstGeom>
        </p:spPr>
      </p:pic>
    </p:spTree>
    <p:extLst>
      <p:ext uri="{BB962C8B-B14F-4D97-AF65-F5344CB8AC3E}">
        <p14:creationId xmlns:p14="http://schemas.microsoft.com/office/powerpoint/2010/main" val="355275923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8220A-3506-4E7E-BA2E-33FC770C024F}"/>
              </a:ext>
            </a:extLst>
          </p:cNvPr>
          <p:cNvSpPr>
            <a:spLocks noGrp="1"/>
          </p:cNvSpPr>
          <p:nvPr>
            <p:ph type="title"/>
          </p:nvPr>
        </p:nvSpPr>
        <p:spPr/>
        <p:txBody>
          <a:bodyPr>
            <a:normAutofit/>
          </a:bodyPr>
          <a:lstStyle/>
          <a:p>
            <a:r>
              <a:rPr lang="en-US" sz="4000" dirty="0"/>
              <a:t>Who (</a:t>
            </a:r>
            <a:r>
              <a:rPr lang="en-US" sz="4000"/>
              <a:t>and what) </a:t>
            </a:r>
            <a:r>
              <a:rPr lang="en-US" sz="4000" dirty="0"/>
              <a:t>is covered by fair housing laws?</a:t>
            </a:r>
          </a:p>
        </p:txBody>
      </p:sp>
      <p:sp>
        <p:nvSpPr>
          <p:cNvPr id="3" name="Content Placeholder 2">
            <a:extLst>
              <a:ext uri="{FF2B5EF4-FFF2-40B4-BE49-F238E27FC236}">
                <a16:creationId xmlns:a16="http://schemas.microsoft.com/office/drawing/2014/main" id="{7B3E6BB1-E2DE-4B2A-9AB3-A007E3BE5DA4}"/>
              </a:ext>
            </a:extLst>
          </p:cNvPr>
          <p:cNvSpPr>
            <a:spLocks noGrp="1"/>
          </p:cNvSpPr>
          <p:nvPr>
            <p:ph sz="half" idx="1"/>
          </p:nvPr>
        </p:nvSpPr>
        <p:spPr>
          <a:xfrm>
            <a:off x="6271614" y="1898742"/>
            <a:ext cx="4937760" cy="4023360"/>
          </a:xfrm>
        </p:spPr>
        <p:txBody>
          <a:bodyPr>
            <a:normAutofit fontScale="92500" lnSpcReduction="10000"/>
          </a:bodyPr>
          <a:lstStyle/>
          <a:p>
            <a:pPr>
              <a:buFont typeface="Arial" panose="020B0604020202020204" pitchFamily="34" charset="0"/>
              <a:buChar char="•"/>
            </a:pPr>
            <a:r>
              <a:rPr lang="en-US" b="1" dirty="0"/>
              <a:t>Fair Housing laws apply to:</a:t>
            </a:r>
          </a:p>
          <a:p>
            <a:pPr lvl="1">
              <a:buFont typeface="Arial" panose="020B0604020202020204" pitchFamily="34" charset="0"/>
              <a:buChar char="•"/>
            </a:pPr>
            <a:r>
              <a:rPr lang="en-US" sz="2000" dirty="0"/>
              <a:t>Landlords</a:t>
            </a:r>
          </a:p>
          <a:p>
            <a:pPr lvl="1">
              <a:buFont typeface="Arial" panose="020B0604020202020204" pitchFamily="34" charset="0"/>
              <a:buChar char="•"/>
            </a:pPr>
            <a:r>
              <a:rPr lang="en-US" sz="2000" dirty="0"/>
              <a:t>Housing staff</a:t>
            </a:r>
          </a:p>
          <a:p>
            <a:pPr lvl="1">
              <a:buFont typeface="Arial" panose="020B0604020202020204" pitchFamily="34" charset="0"/>
              <a:buChar char="•"/>
            </a:pPr>
            <a:r>
              <a:rPr lang="en-US" sz="2000" dirty="0"/>
              <a:t>Leasing agents</a:t>
            </a:r>
          </a:p>
          <a:p>
            <a:pPr lvl="1">
              <a:buFont typeface="Arial" panose="020B0604020202020204" pitchFamily="34" charset="0"/>
              <a:buChar char="•"/>
            </a:pPr>
            <a:r>
              <a:rPr lang="en-US" sz="2000" dirty="0"/>
              <a:t>Management companies</a:t>
            </a:r>
          </a:p>
          <a:p>
            <a:pPr lvl="1">
              <a:buFont typeface="Arial" panose="020B0604020202020204" pitchFamily="34" charset="0"/>
              <a:buChar char="•"/>
            </a:pPr>
            <a:r>
              <a:rPr lang="en-US" sz="2000" dirty="0"/>
              <a:t>Real estate agents and brokers</a:t>
            </a:r>
          </a:p>
          <a:p>
            <a:pPr lvl="1">
              <a:buFont typeface="Arial" panose="020B0604020202020204" pitchFamily="34" charset="0"/>
              <a:buChar char="•"/>
            </a:pPr>
            <a:r>
              <a:rPr lang="en-US" sz="2000" dirty="0"/>
              <a:t>Owners</a:t>
            </a:r>
          </a:p>
          <a:p>
            <a:pPr lvl="1">
              <a:buFont typeface="Arial" panose="020B0604020202020204" pitchFamily="34" charset="0"/>
              <a:buChar char="•"/>
            </a:pPr>
            <a:r>
              <a:rPr lang="en-US" sz="2000" dirty="0"/>
              <a:t>Homeowner’s insurers</a:t>
            </a:r>
          </a:p>
          <a:p>
            <a:pPr lvl="1">
              <a:buFont typeface="Arial" panose="020B0604020202020204" pitchFamily="34" charset="0"/>
              <a:buChar char="•"/>
            </a:pPr>
            <a:r>
              <a:rPr lang="en-US" sz="2000" dirty="0"/>
              <a:t>Mortgage lenders</a:t>
            </a:r>
          </a:p>
          <a:p>
            <a:endParaRPr lang="en-US" dirty="0"/>
          </a:p>
        </p:txBody>
      </p:sp>
      <p:sp>
        <p:nvSpPr>
          <p:cNvPr id="4" name="Content Placeholder 3">
            <a:extLst>
              <a:ext uri="{FF2B5EF4-FFF2-40B4-BE49-F238E27FC236}">
                <a16:creationId xmlns:a16="http://schemas.microsoft.com/office/drawing/2014/main" id="{54322A77-1E21-465D-9E79-B69A95269236}"/>
              </a:ext>
            </a:extLst>
          </p:cNvPr>
          <p:cNvSpPr>
            <a:spLocks noGrp="1"/>
          </p:cNvSpPr>
          <p:nvPr>
            <p:ph sz="half" idx="2"/>
          </p:nvPr>
        </p:nvSpPr>
        <p:spPr>
          <a:xfrm>
            <a:off x="982626" y="1898742"/>
            <a:ext cx="4937760" cy="4023360"/>
          </a:xfrm>
        </p:spPr>
        <p:txBody>
          <a:bodyPr>
            <a:normAutofit fontScale="92500" lnSpcReduction="10000"/>
          </a:bodyPr>
          <a:lstStyle/>
          <a:p>
            <a:r>
              <a:rPr lang="en-US" b="1" dirty="0"/>
              <a:t>What housing is covered?</a:t>
            </a:r>
          </a:p>
          <a:p>
            <a:pPr lvl="1">
              <a:buFont typeface="Arial" panose="020B0604020202020204" pitchFamily="34" charset="0"/>
              <a:buChar char="•"/>
            </a:pPr>
            <a:r>
              <a:rPr lang="en-US" sz="2000" dirty="0"/>
              <a:t>In New York State, any housing except owner-occupied buildings with two or less units (includes rooms) are covered by fair housing laws</a:t>
            </a:r>
          </a:p>
          <a:p>
            <a:pPr lvl="1">
              <a:buFont typeface="Arial" panose="020B0604020202020204" pitchFamily="34" charset="0"/>
              <a:buChar char="•"/>
            </a:pPr>
            <a:r>
              <a:rPr lang="en-US" sz="2000" dirty="0"/>
              <a:t>Race and color protections apply to every housing unit</a:t>
            </a:r>
          </a:p>
          <a:p>
            <a:pPr lvl="1">
              <a:buFont typeface="Arial" panose="020B0604020202020204" pitchFamily="34" charset="0"/>
              <a:buChar char="•"/>
            </a:pPr>
            <a:r>
              <a:rPr lang="en-US" sz="2000" dirty="0"/>
              <a:t>No exemption if the owner is “in the business of selling or renting dwellings”</a:t>
            </a:r>
          </a:p>
          <a:p>
            <a:pPr lvl="1">
              <a:buFont typeface="Arial" panose="020B0604020202020204" pitchFamily="34" charset="0"/>
              <a:buChar char="•"/>
            </a:pPr>
            <a:r>
              <a:rPr lang="en-US" sz="2000" dirty="0"/>
              <a:t>Exemption for the selection of same sex roommates</a:t>
            </a:r>
          </a:p>
          <a:p>
            <a:pPr lvl="1">
              <a:buFont typeface="Arial" panose="020B0604020202020204" pitchFamily="34" charset="0"/>
              <a:buChar char="•"/>
            </a:pPr>
            <a:r>
              <a:rPr lang="en-US" sz="2000" dirty="0"/>
              <a:t>Under certain circumstances, age-restricted senior housing is permitted and is exempt from familial status and age protections</a:t>
            </a:r>
          </a:p>
          <a:p>
            <a:endParaRPr lang="en-US" dirty="0"/>
          </a:p>
        </p:txBody>
      </p:sp>
      <p:pic>
        <p:nvPicPr>
          <p:cNvPr id="5" name="Picture 4">
            <a:extLst>
              <a:ext uri="{FF2B5EF4-FFF2-40B4-BE49-F238E27FC236}">
                <a16:creationId xmlns:a16="http://schemas.microsoft.com/office/drawing/2014/main" id="{17CA0374-0662-4C0B-A05F-42467D13F66C}"/>
              </a:ext>
            </a:extLst>
          </p:cNvPr>
          <p:cNvPicPr>
            <a:picLocks noChangeAspect="1"/>
          </p:cNvPicPr>
          <p:nvPr/>
        </p:nvPicPr>
        <p:blipFill>
          <a:blip r:embed="rId2"/>
          <a:stretch>
            <a:fillRect/>
          </a:stretch>
        </p:blipFill>
        <p:spPr>
          <a:xfrm>
            <a:off x="8881675" y="5227098"/>
            <a:ext cx="2274005" cy="695004"/>
          </a:xfrm>
          <a:prstGeom prst="rect">
            <a:avLst/>
          </a:prstGeom>
        </p:spPr>
      </p:pic>
    </p:spTree>
    <p:extLst>
      <p:ext uri="{BB962C8B-B14F-4D97-AF65-F5344CB8AC3E}">
        <p14:creationId xmlns:p14="http://schemas.microsoft.com/office/powerpoint/2010/main" val="2987254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6">
            <a:extLst>
              <a:ext uri="{FF2B5EF4-FFF2-40B4-BE49-F238E27FC236}">
                <a16:creationId xmlns:a16="http://schemas.microsoft.com/office/drawing/2014/main" id="{90F35747-2822-4D06-BE10-CD33AC6B0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8">
            <a:extLst>
              <a:ext uri="{FF2B5EF4-FFF2-40B4-BE49-F238E27FC236}">
                <a16:creationId xmlns:a16="http://schemas.microsoft.com/office/drawing/2014/main" id="{CC2C4466-5B1B-4361-B9D9-39ED9A8A3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16835"/>
            <a:ext cx="5977937" cy="1666501"/>
          </a:xfrm>
        </p:spPr>
        <p:txBody>
          <a:bodyPr>
            <a:normAutofit/>
          </a:bodyPr>
          <a:lstStyle/>
          <a:p>
            <a:br>
              <a:rPr lang="en-US" sz="4000">
                <a:solidFill>
                  <a:srgbClr val="FFFFFF"/>
                </a:solidFill>
              </a:rPr>
            </a:br>
            <a:r>
              <a:rPr lang="en-US" sz="4000">
                <a:solidFill>
                  <a:srgbClr val="FFFFFF"/>
                </a:solidFill>
              </a:rPr>
              <a:t>Protected Classes Under Fair Housing Laws</a:t>
            </a:r>
          </a:p>
        </p:txBody>
      </p:sp>
      <p:sp>
        <p:nvSpPr>
          <p:cNvPr id="3" name="Content Placeholder 2"/>
          <p:cNvSpPr>
            <a:spLocks noGrp="1"/>
          </p:cNvSpPr>
          <p:nvPr>
            <p:ph idx="1"/>
          </p:nvPr>
        </p:nvSpPr>
        <p:spPr>
          <a:xfrm>
            <a:off x="1097279" y="2236304"/>
            <a:ext cx="5977938" cy="3652667"/>
          </a:xfrm>
        </p:spPr>
        <p:txBody>
          <a:bodyPr numCol="2">
            <a:normAutofit/>
          </a:bodyPr>
          <a:lstStyle/>
          <a:p>
            <a:pPr>
              <a:spcBef>
                <a:spcPts val="0"/>
              </a:spcBef>
            </a:pPr>
            <a:endParaRPr lang="en-US" sz="1800" dirty="0">
              <a:solidFill>
                <a:srgbClr val="FFFFFF"/>
              </a:solidFill>
            </a:endParaRPr>
          </a:p>
          <a:p>
            <a:pPr>
              <a:spcBef>
                <a:spcPts val="0"/>
              </a:spcBef>
            </a:pPr>
            <a:r>
              <a:rPr lang="en-US" sz="1800" b="1" dirty="0">
                <a:solidFill>
                  <a:srgbClr val="FFFFFF"/>
                </a:solidFill>
              </a:rPr>
              <a:t>Federal Law:</a:t>
            </a:r>
          </a:p>
          <a:p>
            <a:pPr>
              <a:spcBef>
                <a:spcPts val="0"/>
              </a:spcBef>
              <a:buFont typeface="Arial" panose="020B0604020202020204" pitchFamily="34" charset="0"/>
              <a:buChar char="•"/>
            </a:pPr>
            <a:r>
              <a:rPr lang="en-US" sz="1800" dirty="0">
                <a:solidFill>
                  <a:srgbClr val="FFFFFF"/>
                </a:solidFill>
              </a:rPr>
              <a:t> Race</a:t>
            </a:r>
          </a:p>
          <a:p>
            <a:pPr>
              <a:spcBef>
                <a:spcPts val="0"/>
              </a:spcBef>
              <a:buFont typeface="Arial" panose="020B0604020202020204" pitchFamily="34" charset="0"/>
              <a:buChar char="•"/>
            </a:pPr>
            <a:r>
              <a:rPr lang="en-US" sz="1800" dirty="0">
                <a:solidFill>
                  <a:srgbClr val="FFFFFF"/>
                </a:solidFill>
              </a:rPr>
              <a:t> Color</a:t>
            </a:r>
          </a:p>
          <a:p>
            <a:pPr>
              <a:spcBef>
                <a:spcPts val="0"/>
              </a:spcBef>
              <a:buFont typeface="Arial" panose="020B0604020202020204" pitchFamily="34" charset="0"/>
              <a:buChar char="•"/>
            </a:pPr>
            <a:r>
              <a:rPr lang="en-US" sz="1800" dirty="0">
                <a:solidFill>
                  <a:srgbClr val="FFFFFF"/>
                </a:solidFill>
              </a:rPr>
              <a:t> National Origin</a:t>
            </a:r>
          </a:p>
          <a:p>
            <a:pPr>
              <a:spcBef>
                <a:spcPts val="0"/>
              </a:spcBef>
              <a:buFont typeface="Arial" panose="020B0604020202020204" pitchFamily="34" charset="0"/>
              <a:buChar char="•"/>
            </a:pPr>
            <a:r>
              <a:rPr lang="en-US" sz="1800" dirty="0">
                <a:solidFill>
                  <a:srgbClr val="FFFFFF"/>
                </a:solidFill>
              </a:rPr>
              <a:t> Religion</a:t>
            </a:r>
          </a:p>
          <a:p>
            <a:pPr>
              <a:spcBef>
                <a:spcPts val="0"/>
              </a:spcBef>
              <a:buFont typeface="Arial" panose="020B0604020202020204" pitchFamily="34" charset="0"/>
              <a:buChar char="•"/>
            </a:pPr>
            <a:r>
              <a:rPr lang="en-US" sz="1800" dirty="0">
                <a:solidFill>
                  <a:srgbClr val="FFFFFF"/>
                </a:solidFill>
              </a:rPr>
              <a:t> Sex/Gender</a:t>
            </a:r>
          </a:p>
          <a:p>
            <a:pPr>
              <a:spcBef>
                <a:spcPts val="0"/>
              </a:spcBef>
              <a:buFont typeface="Arial" panose="020B0604020202020204" pitchFamily="34" charset="0"/>
              <a:buChar char="•"/>
            </a:pPr>
            <a:r>
              <a:rPr lang="en-US" sz="1800" dirty="0">
                <a:solidFill>
                  <a:srgbClr val="FFFFFF"/>
                </a:solidFill>
              </a:rPr>
              <a:t> Disability</a:t>
            </a:r>
          </a:p>
          <a:p>
            <a:pPr>
              <a:spcBef>
                <a:spcPts val="0"/>
              </a:spcBef>
              <a:buFont typeface="Arial" panose="020B0604020202020204" pitchFamily="34" charset="0"/>
              <a:buChar char="•"/>
            </a:pPr>
            <a:r>
              <a:rPr lang="en-US" sz="1800" dirty="0">
                <a:solidFill>
                  <a:srgbClr val="FFFFFF"/>
                </a:solidFill>
              </a:rPr>
              <a:t> Familial Status </a:t>
            </a:r>
          </a:p>
          <a:p>
            <a:pPr>
              <a:spcBef>
                <a:spcPts val="0"/>
              </a:spcBef>
              <a:buFont typeface="Arial" panose="020B0604020202020204" pitchFamily="34" charset="0"/>
              <a:buChar char="•"/>
            </a:pPr>
            <a:endParaRPr lang="en-US" sz="1800" b="1" dirty="0">
              <a:solidFill>
                <a:srgbClr val="FFFFFF"/>
              </a:solidFill>
            </a:endParaRPr>
          </a:p>
          <a:p>
            <a:pPr>
              <a:spcBef>
                <a:spcPts val="0"/>
              </a:spcBef>
              <a:buFont typeface="Arial" panose="020B0604020202020204" pitchFamily="34" charset="0"/>
              <a:buChar char="•"/>
            </a:pPr>
            <a:endParaRPr lang="en-US" sz="1800" b="1" dirty="0">
              <a:solidFill>
                <a:srgbClr val="FFFFFF"/>
              </a:solidFill>
            </a:endParaRPr>
          </a:p>
          <a:p>
            <a:pPr>
              <a:spcBef>
                <a:spcPts val="0"/>
              </a:spcBef>
              <a:buFont typeface="Arial" panose="020B0604020202020204" pitchFamily="34" charset="0"/>
              <a:buChar char="•"/>
            </a:pPr>
            <a:endParaRPr lang="en-US" sz="1800" b="1" dirty="0">
              <a:solidFill>
                <a:srgbClr val="FFFFFF"/>
              </a:solidFill>
            </a:endParaRPr>
          </a:p>
          <a:p>
            <a:pPr marL="0" indent="0">
              <a:spcBef>
                <a:spcPts val="0"/>
              </a:spcBef>
              <a:buNone/>
            </a:pPr>
            <a:endParaRPr lang="en-US" sz="1800" b="1" dirty="0">
              <a:solidFill>
                <a:srgbClr val="FFFFFF"/>
              </a:solidFill>
            </a:endParaRPr>
          </a:p>
          <a:p>
            <a:pPr marL="0" indent="0">
              <a:spcBef>
                <a:spcPts val="0"/>
              </a:spcBef>
              <a:buNone/>
            </a:pPr>
            <a:endParaRPr lang="en-US" sz="1800" b="1" dirty="0">
              <a:solidFill>
                <a:srgbClr val="FFFFFF"/>
              </a:solidFill>
            </a:endParaRPr>
          </a:p>
          <a:p>
            <a:pPr marL="0" indent="0">
              <a:spcBef>
                <a:spcPts val="0"/>
              </a:spcBef>
              <a:buNone/>
            </a:pPr>
            <a:r>
              <a:rPr lang="en-US" sz="1800" b="1" dirty="0">
                <a:solidFill>
                  <a:srgbClr val="FFFFFF"/>
                </a:solidFill>
              </a:rPr>
              <a:t>State Law:</a:t>
            </a:r>
          </a:p>
          <a:p>
            <a:pPr>
              <a:spcBef>
                <a:spcPts val="0"/>
              </a:spcBef>
              <a:buFont typeface="Arial" panose="020B0604020202020204" pitchFamily="34" charset="0"/>
              <a:buChar char="•"/>
            </a:pPr>
            <a:r>
              <a:rPr lang="en-US" sz="1800" dirty="0">
                <a:solidFill>
                  <a:srgbClr val="FFFFFF"/>
                </a:solidFill>
              </a:rPr>
              <a:t> Age</a:t>
            </a:r>
          </a:p>
          <a:p>
            <a:pPr>
              <a:spcBef>
                <a:spcPts val="0"/>
              </a:spcBef>
              <a:buFont typeface="Arial" panose="020B0604020202020204" pitchFamily="34" charset="0"/>
              <a:buChar char="•"/>
            </a:pPr>
            <a:r>
              <a:rPr lang="en-US" sz="1800" dirty="0">
                <a:solidFill>
                  <a:srgbClr val="FFFFFF"/>
                </a:solidFill>
              </a:rPr>
              <a:t> Marital Status</a:t>
            </a:r>
          </a:p>
          <a:p>
            <a:pPr>
              <a:spcBef>
                <a:spcPts val="0"/>
              </a:spcBef>
              <a:buFont typeface="Arial" panose="020B0604020202020204" pitchFamily="34" charset="0"/>
              <a:buChar char="•"/>
            </a:pPr>
            <a:r>
              <a:rPr lang="en-US" sz="1800" dirty="0">
                <a:solidFill>
                  <a:srgbClr val="FFFFFF"/>
                </a:solidFill>
              </a:rPr>
              <a:t> Military Status</a:t>
            </a:r>
          </a:p>
          <a:p>
            <a:pPr>
              <a:spcBef>
                <a:spcPts val="0"/>
              </a:spcBef>
              <a:buFont typeface="Arial" panose="020B0604020202020204" pitchFamily="34" charset="0"/>
              <a:buChar char="•"/>
            </a:pPr>
            <a:r>
              <a:rPr lang="en-US" sz="1800" dirty="0">
                <a:solidFill>
                  <a:srgbClr val="FFFFFF"/>
                </a:solidFill>
              </a:rPr>
              <a:t> Sexual Orientation</a:t>
            </a:r>
          </a:p>
          <a:p>
            <a:pPr>
              <a:spcBef>
                <a:spcPts val="0"/>
              </a:spcBef>
              <a:buFont typeface="Arial" panose="020B0604020202020204" pitchFamily="34" charset="0"/>
              <a:buChar char="•"/>
            </a:pPr>
            <a:r>
              <a:rPr lang="en-US" sz="1800" dirty="0">
                <a:solidFill>
                  <a:srgbClr val="FFFFFF"/>
                </a:solidFill>
              </a:rPr>
              <a:t> Gender Identity</a:t>
            </a:r>
          </a:p>
          <a:p>
            <a:pPr>
              <a:spcBef>
                <a:spcPts val="0"/>
              </a:spcBef>
              <a:buFont typeface="Arial" panose="020B0604020202020204" pitchFamily="34" charset="0"/>
              <a:buChar char="•"/>
            </a:pPr>
            <a:r>
              <a:rPr lang="en-US" sz="1800" dirty="0">
                <a:solidFill>
                  <a:srgbClr val="FFFFFF"/>
                </a:solidFill>
              </a:rPr>
              <a:t> Source of Income</a:t>
            </a:r>
          </a:p>
          <a:p>
            <a:pPr>
              <a:spcBef>
                <a:spcPts val="0"/>
              </a:spcBef>
              <a:buFont typeface="Arial" panose="020B0604020202020204" pitchFamily="34" charset="0"/>
              <a:buChar char="•"/>
            </a:pPr>
            <a:endParaRPr lang="en-US" sz="1800" dirty="0">
              <a:solidFill>
                <a:srgbClr val="FFFFFF"/>
              </a:solidFill>
            </a:endParaRPr>
          </a:p>
          <a:p>
            <a:pPr marL="0" indent="0">
              <a:spcBef>
                <a:spcPts val="0"/>
              </a:spcBef>
              <a:buNone/>
            </a:pPr>
            <a:r>
              <a:rPr lang="en-US" sz="1800" b="1" dirty="0">
                <a:solidFill>
                  <a:srgbClr val="FFFFFF"/>
                </a:solidFill>
              </a:rPr>
              <a:t>Additional Local Laws May Apply</a:t>
            </a:r>
          </a:p>
          <a:p>
            <a:pPr marL="0" indent="0">
              <a:spcBef>
                <a:spcPts val="0"/>
              </a:spcBef>
              <a:buNone/>
            </a:pPr>
            <a:endParaRPr lang="en-US" sz="1800" dirty="0">
              <a:solidFill>
                <a:srgbClr val="FFFFFF"/>
              </a:solidFill>
            </a:endParaRPr>
          </a:p>
          <a:p>
            <a:pPr marL="0" indent="0">
              <a:buNone/>
            </a:pPr>
            <a:endParaRPr lang="en-US" sz="1800" dirty="0">
              <a:solidFill>
                <a:srgbClr val="FFFFFF"/>
              </a:solidFill>
            </a:endParaRPr>
          </a:p>
        </p:txBody>
      </p:sp>
      <p:sp>
        <p:nvSpPr>
          <p:cNvPr id="27" name="Rectangle 20">
            <a:extLst>
              <a:ext uri="{FF2B5EF4-FFF2-40B4-BE49-F238E27FC236}">
                <a16:creationId xmlns:a16="http://schemas.microsoft.com/office/drawing/2014/main" id="{FD745DAE-5A8A-44FA-937C-CD65CF7A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descr="A screenshot of a computer&#10;&#10;Description automatically generated with low confidence">
            <a:extLst>
              <a:ext uri="{FF2B5EF4-FFF2-40B4-BE49-F238E27FC236}">
                <a16:creationId xmlns:a16="http://schemas.microsoft.com/office/drawing/2014/main" id="{73B327AE-9797-4498-93A6-C627A8A7BB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4579" y="1229531"/>
            <a:ext cx="3609294" cy="1100834"/>
          </a:xfrm>
          <a:prstGeom prst="rect">
            <a:avLst/>
          </a:prstGeom>
        </p:spPr>
      </p:pic>
      <p:sp>
        <p:nvSpPr>
          <p:cNvPr id="28" name="Rectangle 22">
            <a:extLst>
              <a:ext uri="{FF2B5EF4-FFF2-40B4-BE49-F238E27FC236}">
                <a16:creationId xmlns:a16="http://schemas.microsoft.com/office/drawing/2014/main" id="{67696AA1-B1DD-4C75-9AC1-69EE9F65F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con&#10;&#10;Description automatically generated">
            <a:extLst>
              <a:ext uri="{FF2B5EF4-FFF2-40B4-BE49-F238E27FC236}">
                <a16:creationId xmlns:a16="http://schemas.microsoft.com/office/drawing/2014/main" id="{DF4E9F55-BAA4-4063-9877-6FA6839F1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2149" y="3782735"/>
            <a:ext cx="3154153" cy="2590632"/>
          </a:xfrm>
          <a:prstGeom prst="rect">
            <a:avLst/>
          </a:prstGeom>
        </p:spPr>
      </p:pic>
    </p:spTree>
    <p:extLst>
      <p:ext uri="{BB962C8B-B14F-4D97-AF65-F5344CB8AC3E}">
        <p14:creationId xmlns:p14="http://schemas.microsoft.com/office/powerpoint/2010/main" val="3714308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itle 2"/>
          <p:cNvSpPr>
            <a:spLocks noGrp="1"/>
          </p:cNvSpPr>
          <p:nvPr>
            <p:ph type="title"/>
          </p:nvPr>
        </p:nvSpPr>
        <p:spPr>
          <a:xfrm>
            <a:off x="1097280" y="286603"/>
            <a:ext cx="10058400" cy="1450757"/>
          </a:xfrm>
        </p:spPr>
        <p:txBody>
          <a:bodyPr>
            <a:normAutofit/>
          </a:bodyPr>
          <a:lstStyle/>
          <a:p>
            <a:r>
              <a:rPr lang="en-US"/>
              <a:t>Familial Status</a:t>
            </a:r>
          </a:p>
        </p:txBody>
      </p:sp>
      <p:graphicFrame>
        <p:nvGraphicFramePr>
          <p:cNvPr id="19460" name="Content Placeholder 1">
            <a:extLst>
              <a:ext uri="{FF2B5EF4-FFF2-40B4-BE49-F238E27FC236}">
                <a16:creationId xmlns:a16="http://schemas.microsoft.com/office/drawing/2014/main" id="{D6D65071-38C4-4438-8572-2C3762E86CF6}"/>
              </a:ext>
            </a:extLst>
          </p:cNvPr>
          <p:cNvGraphicFramePr>
            <a:graphicFrameLocks noGrp="1"/>
          </p:cNvGraphicFramePr>
          <p:nvPr>
            <p:ph idx="1"/>
            <p:extLst>
              <p:ext uri="{D42A27DB-BD31-4B8C-83A1-F6EECF244321}">
                <p14:modId xmlns:p14="http://schemas.microsoft.com/office/powerpoint/2010/main" val="805163821"/>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FDDD082A-DD74-44B7-AD0D-C1573BF88B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18636" y="5172611"/>
            <a:ext cx="2276084" cy="696483"/>
          </a:xfrm>
          <a:prstGeom prst="rect">
            <a:avLst/>
          </a:prstGeom>
        </p:spPr>
      </p:pic>
    </p:spTree>
    <p:extLst>
      <p:ext uri="{BB962C8B-B14F-4D97-AF65-F5344CB8AC3E}">
        <p14:creationId xmlns:p14="http://schemas.microsoft.com/office/powerpoint/2010/main" val="3712246531"/>
      </p:ext>
    </p:extLst>
  </p:cSld>
  <p:clrMapOvr>
    <a:masterClrMapping/>
  </p:clrMapOvr>
</p:sld>
</file>

<file path=ppt/theme/theme1.xml><?xml version="1.0" encoding="utf-8"?>
<a:theme xmlns:a="http://schemas.openxmlformats.org/drawingml/2006/main" name="Retrospect">
  <a:themeElements>
    <a:clrScheme name="Custom 1">
      <a:dk1>
        <a:srgbClr val="000000"/>
      </a:dk1>
      <a:lt1>
        <a:sysClr val="window" lastClr="FFFFFF"/>
      </a:lt1>
      <a:dk2>
        <a:srgbClr val="637052"/>
      </a:dk2>
      <a:lt2>
        <a:srgbClr val="CCDDEA"/>
      </a:lt2>
      <a:accent1>
        <a:srgbClr val="36ACB8"/>
      </a:accent1>
      <a:accent2>
        <a:srgbClr val="B02273"/>
      </a:accent2>
      <a:accent3>
        <a:srgbClr val="E8942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Custom 1">
      <a:dk1>
        <a:srgbClr val="000000"/>
      </a:dk1>
      <a:lt1>
        <a:sysClr val="window" lastClr="FFFFFF"/>
      </a:lt1>
      <a:dk2>
        <a:srgbClr val="637052"/>
      </a:dk2>
      <a:lt2>
        <a:srgbClr val="CCDDEA"/>
      </a:lt2>
      <a:accent1>
        <a:srgbClr val="36ACB8"/>
      </a:accent1>
      <a:accent2>
        <a:srgbClr val="B02273"/>
      </a:accent2>
      <a:accent3>
        <a:srgbClr val="E8942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10755</TotalTime>
  <Words>3251</Words>
  <Application>Microsoft Office PowerPoint</Application>
  <PresentationFormat>Widescreen</PresentationFormat>
  <Paragraphs>332</Paragraphs>
  <Slides>50</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50</vt:i4>
      </vt:variant>
    </vt:vector>
  </HeadingPairs>
  <TitlesOfParts>
    <vt:vector size="57" baseType="lpstr">
      <vt:lpstr>Arial</vt:lpstr>
      <vt:lpstr>Calibri</vt:lpstr>
      <vt:lpstr>Calibri Light</vt:lpstr>
      <vt:lpstr>Noto Sans Symbols</vt:lpstr>
      <vt:lpstr>Wingdings</vt:lpstr>
      <vt:lpstr>Retrospect</vt:lpstr>
      <vt:lpstr>1_Retrospect</vt:lpstr>
      <vt:lpstr>PowerPoint Presentation</vt:lpstr>
      <vt:lpstr>About CNY Fair Housing</vt:lpstr>
      <vt:lpstr>CNY Fair Housing Services</vt:lpstr>
      <vt:lpstr>Intake and Investigation Process</vt:lpstr>
      <vt:lpstr>Disclaimer</vt:lpstr>
      <vt:lpstr>Introduction to Fair Housing Laws</vt:lpstr>
      <vt:lpstr>Who (and what) is covered by fair housing laws?</vt:lpstr>
      <vt:lpstr> Protected Classes Under Fair Housing Laws</vt:lpstr>
      <vt:lpstr>Familial Status</vt:lpstr>
      <vt:lpstr>Prohibited Conduct</vt:lpstr>
      <vt:lpstr>Prohibited Conduct</vt:lpstr>
      <vt:lpstr>Prohibited Conduct</vt:lpstr>
      <vt:lpstr>Prohibited Conduct</vt:lpstr>
      <vt:lpstr>Prohibited Conduct</vt:lpstr>
      <vt:lpstr> Housing Discrimination Today</vt:lpstr>
      <vt:lpstr> Housing Discrimination Today</vt:lpstr>
      <vt:lpstr>PowerPoint Presentation</vt:lpstr>
      <vt:lpstr> Current Source of Income Laws</vt:lpstr>
      <vt:lpstr>What about ads that say “No Section 8” or “ No PA” ?</vt:lpstr>
      <vt:lpstr>What about income &amp; credit requirements?</vt:lpstr>
      <vt:lpstr>Can a housing provider charge different rents for voucher holders?</vt:lpstr>
      <vt:lpstr>  Criminal Background Screening</vt:lpstr>
      <vt:lpstr>  Domestic Violence</vt:lpstr>
      <vt:lpstr>Limited English Proficiency</vt:lpstr>
      <vt:lpstr>Limited English Proficiency</vt:lpstr>
      <vt:lpstr> Harassment in Housing</vt:lpstr>
      <vt:lpstr>Harassment</vt:lpstr>
      <vt:lpstr>Hostile Environment Harassment</vt:lpstr>
      <vt:lpstr>Quid Pro Quo Harassment</vt:lpstr>
      <vt:lpstr>Quid Pro Quo Harassment</vt:lpstr>
      <vt:lpstr>Disability Discrimination</vt:lpstr>
      <vt:lpstr>Design &amp; Construction</vt:lpstr>
      <vt:lpstr>Design &amp; Construction</vt:lpstr>
      <vt:lpstr>Reasonable Accommodations </vt:lpstr>
      <vt:lpstr>Reasonable Accommodations - Examples</vt:lpstr>
      <vt:lpstr>Reasonable Modifications</vt:lpstr>
      <vt:lpstr>Reasonable Modifications - Examples</vt:lpstr>
      <vt:lpstr>Reasonable Modifications</vt:lpstr>
      <vt:lpstr>Disability Under Fair Housing Laws</vt:lpstr>
      <vt:lpstr>What is Reasonable?</vt:lpstr>
      <vt:lpstr>What are insufficient reasons for denial?</vt:lpstr>
      <vt:lpstr>What is required to request a reasonable accommodation or modification?</vt:lpstr>
      <vt:lpstr>How can a housing provider verify that a tenant has a disability?</vt:lpstr>
      <vt:lpstr>Can a housing provider charge fees for accommodations?</vt:lpstr>
      <vt:lpstr>Is it a service animal?</vt:lpstr>
      <vt:lpstr>What animals can be considered support animals?</vt:lpstr>
      <vt:lpstr>What if the animal is dangerous?</vt:lpstr>
      <vt:lpstr>What restrictions can a landlord place on an animal?</vt:lpstr>
      <vt:lpstr>Enforcement of Fair Housing Complaints</vt:lpstr>
      <vt:lpstr>Remedies in Fair Housing Cases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Santangelo</dc:creator>
  <cp:lastModifiedBy>Sally Santangelo</cp:lastModifiedBy>
  <cp:revision>48</cp:revision>
  <dcterms:created xsi:type="dcterms:W3CDTF">2020-01-31T04:47:27Z</dcterms:created>
  <dcterms:modified xsi:type="dcterms:W3CDTF">2022-08-30T13:53:58Z</dcterms:modified>
</cp:coreProperties>
</file>