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950075" cy="92360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hxbkj8Zl3iLk8KupKHOoG6RStR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3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4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6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7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8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0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1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2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3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4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:notes"/>
          <p:cNvSpPr/>
          <p:nvPr>
            <p:ph idx="2" type="sldImg"/>
          </p:nvPr>
        </p:nvSpPr>
        <p:spPr>
          <a:xfrm>
            <a:off x="704850" y="1154113"/>
            <a:ext cx="5540375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1" name="Google Shape;481;p25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5:notes"/>
          <p:cNvSpPr txBox="1"/>
          <p:nvPr>
            <p:ph idx="12" type="sldNum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7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0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0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4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7" name="Google Shape;127;p4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0" name="Google Shape;130;p4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2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4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4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43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4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4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44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1" name="Google Shape;151;p44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44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3" name="Google Shape;153;p4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6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6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6" name="Google Shape;166;p46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7" name="Google Shape;167;p46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6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8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7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7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7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47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6" name="Google Shape;176;p4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8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2" name="Google Shape;182;p4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9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9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0" name="Google Shape;190;p4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4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3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3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35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8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8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3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6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26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3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3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3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1"/>
          <p:cNvCxnSpPr/>
          <p:nvPr/>
        </p:nvCxnSpPr>
        <p:spPr>
          <a:xfrm>
            <a:off x="3944603" y="4325112"/>
            <a:ext cx="71323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1"/>
          <p:cNvSpPr txBox="1"/>
          <p:nvPr>
            <p:ph idx="1" type="subTitle"/>
          </p:nvPr>
        </p:nvSpPr>
        <p:spPr>
          <a:xfrm>
            <a:off x="3836504" y="4455620"/>
            <a:ext cx="732194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FAIR HOUSING ESSENTIALS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/>
              <a:t>AUGUST 26, 2020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237" y="1259380"/>
            <a:ext cx="6647041" cy="202734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Harassment</a:t>
            </a:r>
            <a:endParaRPr/>
          </a:p>
        </p:txBody>
      </p:sp>
      <p:sp>
        <p:nvSpPr>
          <p:cNvPr id="294" name="Google Shape;294;p10"/>
          <p:cNvSpPr txBox="1"/>
          <p:nvPr>
            <p:ph idx="1" type="body"/>
          </p:nvPr>
        </p:nvSpPr>
        <p:spPr>
          <a:xfrm>
            <a:off x="1097280" y="1943059"/>
            <a:ext cx="10058399" cy="3291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Sexual Harassment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Quid Pro Quo: requests for sex in exchange for housing or housing services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Hostile Living Environment: conduct that is severe or pervasive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Harassment can be written, verbal, or other conduct, and does not require physical contact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Protections include harassment based on race, national origin, sexual orientation, etc.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May include harassment by the housing provider, their staff, or by neighbors.</a:t>
            </a:r>
            <a:endParaRPr/>
          </a:p>
        </p:txBody>
      </p:sp>
      <p:pic>
        <p:nvPicPr>
          <p:cNvPr id="295" name="Google Shape;2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9596" y="5445224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/>
          <p:cNvSpPr txBox="1"/>
          <p:nvPr>
            <p:ph type="title"/>
          </p:nvPr>
        </p:nvSpPr>
        <p:spPr>
          <a:xfrm>
            <a:off x="642256" y="642257"/>
            <a:ext cx="3417677" cy="5226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br>
              <a:rPr lang="en-US"/>
            </a:br>
            <a:br>
              <a:rPr lang="en-US"/>
            </a:br>
            <a:r>
              <a:rPr lang="en-US"/>
              <a:t>Criminal Background Screening</a:t>
            </a:r>
            <a:endParaRPr/>
          </a:p>
        </p:txBody>
      </p:sp>
      <p:sp>
        <p:nvSpPr>
          <p:cNvPr id="302" name="Google Shape;302;p11"/>
          <p:cNvSpPr txBox="1"/>
          <p:nvPr>
            <p:ph idx="1" type="body"/>
          </p:nvPr>
        </p:nvSpPr>
        <p:spPr>
          <a:xfrm>
            <a:off x="4713512" y="642257"/>
            <a:ext cx="6847117" cy="3871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Blanket bans on individuals with criminal histories are considered discriminatory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Housing provider should conduct an individualized assessment that considers: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Nature and severity of offence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Time since conviction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Behavior in intervening time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Provider should be prepared to show their policy serves a “substantial, legitimate, nondiscriminatory interest”</a:t>
            </a:r>
            <a:endParaRPr/>
          </a:p>
          <a:p>
            <a:pPr indent="0" lvl="1" marL="20116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</p:txBody>
      </p:sp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6327" y="5214255"/>
            <a:ext cx="2370664" cy="72454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 txBox="1"/>
          <p:nvPr>
            <p:ph type="title"/>
          </p:nvPr>
        </p:nvSpPr>
        <p:spPr>
          <a:xfrm>
            <a:off x="642256" y="642257"/>
            <a:ext cx="3417677" cy="5226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br>
              <a:rPr lang="en-US"/>
            </a:br>
            <a:br>
              <a:rPr lang="en-US"/>
            </a:br>
            <a:r>
              <a:rPr lang="en-US"/>
              <a:t>Domestic Violence</a:t>
            </a:r>
            <a:endParaRPr/>
          </a:p>
        </p:txBody>
      </p:sp>
      <p:sp>
        <p:nvSpPr>
          <p:cNvPr id="312" name="Google Shape;312;p12"/>
          <p:cNvSpPr txBox="1"/>
          <p:nvPr>
            <p:ph idx="1" type="body"/>
          </p:nvPr>
        </p:nvSpPr>
        <p:spPr>
          <a:xfrm>
            <a:off x="4713512" y="642257"/>
            <a:ext cx="6847117" cy="4300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Domestic violence survivors are protected under fair housing laws and other state laws</a:t>
            </a:r>
            <a:endParaRPr/>
          </a:p>
          <a:p>
            <a:pPr indent="-152400" lvl="0" marL="9144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Housing providers can not evict domestic violence victims because of incidents or police activity at the property</a:t>
            </a:r>
            <a:endParaRPr/>
          </a:p>
          <a:p>
            <a:pPr indent="-152400" lvl="0" marL="9144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Local governments can not require that landlords evict domestic violence victims because of police activity</a:t>
            </a:r>
            <a:endParaRPr/>
          </a:p>
          <a:p>
            <a:pPr indent="-152400" lvl="0" marL="9144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Domestic violence survivors living in subsidized properties have rights under VAWA</a:t>
            </a:r>
            <a:endParaRPr/>
          </a:p>
          <a:p>
            <a:pPr indent="-182880" lvl="1" marL="384048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Emergency transfers</a:t>
            </a:r>
            <a:endParaRPr/>
          </a:p>
          <a:p>
            <a:pPr indent="-182880" lvl="1" marL="384048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Self-certification by survivors</a:t>
            </a:r>
            <a:endParaRPr/>
          </a:p>
          <a:p>
            <a:pPr indent="-182880" lvl="1" marL="384048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Can’t deny housing due to adverse effects of abuse</a:t>
            </a:r>
            <a:endParaRPr/>
          </a:p>
          <a:p>
            <a:pPr indent="-43179" lvl="1" marL="384048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0" lvl="1" marL="20116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</p:txBody>
      </p:sp>
      <p:pic>
        <p:nvPicPr>
          <p:cNvPr id="313" name="Google Shape;3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6327" y="5214255"/>
            <a:ext cx="2370664" cy="72454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2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Disability Discrimination</a:t>
            </a:r>
            <a:endParaRPr/>
          </a:p>
        </p:txBody>
      </p:sp>
      <p:sp>
        <p:nvSpPr>
          <p:cNvPr id="321" name="Google Shape;321;p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Housing providers: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Cannot refuse to rent or sell to prospective residents based upon their disability;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Should not ask questions about the nature or extent of a person’s disability;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Are obligated to provide equal access and opportunity for persons with disabilities to use and enjoy the housing.</a:t>
            </a:r>
            <a:endParaRPr/>
          </a:p>
        </p:txBody>
      </p:sp>
      <p:pic>
        <p:nvPicPr>
          <p:cNvPr id="322" name="Google Shape;32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9279" y="5366921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/>
          <p:nvPr>
            <p:ph idx="4294967295" type="title"/>
          </p:nvPr>
        </p:nvSpPr>
        <p:spPr>
          <a:xfrm>
            <a:off x="1351492" y="702356"/>
            <a:ext cx="3254375" cy="4938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Calibri"/>
              <a:buNone/>
            </a:pPr>
            <a:r>
              <a:rPr lang="en-US" sz="3400"/>
              <a:t>Reasonable Accommodations </a:t>
            </a:r>
            <a:endParaRPr/>
          </a:p>
        </p:txBody>
      </p:sp>
      <p:sp>
        <p:nvSpPr>
          <p:cNvPr id="328" name="Google Shape;328;p14"/>
          <p:cNvSpPr txBox="1"/>
          <p:nvPr>
            <p:ph idx="4294967295" type="body"/>
          </p:nvPr>
        </p:nvSpPr>
        <p:spPr>
          <a:xfrm>
            <a:off x="5012872" y="959644"/>
            <a:ext cx="61341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Accommodation: a change, exception, or adjustment in normal rules, policies, practices, or services offered by a housing provider to allow persons with disabilities the full use and enjoyment of their dwelling and related facilities.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cxnSp>
        <p:nvCxnSpPr>
          <p:cNvPr id="329" name="Google Shape;329;p14"/>
          <p:cNvCxnSpPr/>
          <p:nvPr/>
        </p:nvCxnSpPr>
        <p:spPr>
          <a:xfrm>
            <a:off x="4820471" y="1081775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8636" y="5172611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"/>
          <p:cNvSpPr txBox="1"/>
          <p:nvPr>
            <p:ph type="title"/>
          </p:nvPr>
        </p:nvSpPr>
        <p:spPr>
          <a:xfrm>
            <a:off x="145292" y="542580"/>
            <a:ext cx="3760237" cy="5772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Reasonable Accommodations - Examples</a:t>
            </a:r>
            <a:endParaRPr/>
          </a:p>
        </p:txBody>
      </p:sp>
      <p:sp>
        <p:nvSpPr>
          <p:cNvPr id="338" name="Google Shape;338;p1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15"/>
          <p:cNvGrpSpPr/>
          <p:nvPr/>
        </p:nvGrpSpPr>
        <p:grpSpPr>
          <a:xfrm>
            <a:off x="4741864" y="640325"/>
            <a:ext cx="6754758" cy="4608444"/>
            <a:chOff x="0" y="562"/>
            <a:chExt cx="6754758" cy="4608444"/>
          </a:xfrm>
        </p:grpSpPr>
        <p:cxnSp>
          <p:nvCxnSpPr>
            <p:cNvPr id="340" name="Google Shape;340;p15"/>
            <p:cNvCxnSpPr/>
            <p:nvPr/>
          </p:nvCxnSpPr>
          <p:spPr>
            <a:xfrm>
              <a:off x="0" y="562"/>
              <a:ext cx="6754758" cy="0"/>
            </a:xfrm>
            <a:prstGeom prst="straightConnector1">
              <a:avLst/>
            </a:prstGeom>
            <a:solidFill>
              <a:srgbClr val="2D9BA6"/>
            </a:solidFill>
            <a:ln cap="flat" cmpd="sng" w="15875">
              <a:solidFill>
                <a:srgbClr val="2D9B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1" name="Google Shape;341;p15"/>
            <p:cNvSpPr/>
            <p:nvPr/>
          </p:nvSpPr>
          <p:spPr>
            <a:xfrm>
              <a:off x="0" y="562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 txBox="1"/>
            <p:nvPr/>
          </p:nvSpPr>
          <p:spPr>
            <a:xfrm>
              <a:off x="0" y="562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Assistance animals</a:t>
              </a:r>
              <a:endParaRPr/>
            </a:p>
          </p:txBody>
        </p:sp>
        <p:cxnSp>
          <p:nvCxnSpPr>
            <p:cNvPr id="343" name="Google Shape;343;p15"/>
            <p:cNvCxnSpPr/>
            <p:nvPr/>
          </p:nvCxnSpPr>
          <p:spPr>
            <a:xfrm>
              <a:off x="0" y="658911"/>
              <a:ext cx="6754758" cy="0"/>
            </a:xfrm>
            <a:prstGeom prst="straightConnector1">
              <a:avLst/>
            </a:prstGeom>
            <a:solidFill>
              <a:srgbClr val="37A8B4"/>
            </a:solidFill>
            <a:ln cap="flat" cmpd="sng" w="15875">
              <a:solidFill>
                <a:srgbClr val="37A8B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4" name="Google Shape;344;p15"/>
            <p:cNvSpPr/>
            <p:nvPr/>
          </p:nvSpPr>
          <p:spPr>
            <a:xfrm>
              <a:off x="0" y="658911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 txBox="1"/>
            <p:nvPr/>
          </p:nvSpPr>
          <p:spPr>
            <a:xfrm>
              <a:off x="0" y="658911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Assigned parking spaces</a:t>
              </a:r>
              <a:endParaRPr/>
            </a:p>
          </p:txBody>
        </p:sp>
        <p:cxnSp>
          <p:nvCxnSpPr>
            <p:cNvPr id="346" name="Google Shape;346;p15"/>
            <p:cNvCxnSpPr/>
            <p:nvPr/>
          </p:nvCxnSpPr>
          <p:spPr>
            <a:xfrm>
              <a:off x="0" y="1317260"/>
              <a:ext cx="6754758" cy="0"/>
            </a:xfrm>
            <a:prstGeom prst="straightConnector1">
              <a:avLst/>
            </a:prstGeom>
            <a:solidFill>
              <a:srgbClr val="44B2C0"/>
            </a:solidFill>
            <a:ln cap="flat" cmpd="sng" w="15875">
              <a:solidFill>
                <a:srgbClr val="44B2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7" name="Google Shape;347;p15"/>
            <p:cNvSpPr/>
            <p:nvPr/>
          </p:nvSpPr>
          <p:spPr>
            <a:xfrm>
              <a:off x="0" y="1317260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 txBox="1"/>
            <p:nvPr/>
          </p:nvSpPr>
          <p:spPr>
            <a:xfrm>
              <a:off x="0" y="1317260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Transferring Units</a:t>
              </a:r>
              <a:endParaRPr/>
            </a:p>
          </p:txBody>
        </p:sp>
        <p:cxnSp>
          <p:nvCxnSpPr>
            <p:cNvPr id="349" name="Google Shape;349;p15"/>
            <p:cNvCxnSpPr/>
            <p:nvPr/>
          </p:nvCxnSpPr>
          <p:spPr>
            <a:xfrm>
              <a:off x="0" y="1975609"/>
              <a:ext cx="6754758" cy="0"/>
            </a:xfrm>
            <a:prstGeom prst="straightConnector1">
              <a:avLst/>
            </a:prstGeom>
            <a:solidFill>
              <a:srgbClr val="5AB7C3"/>
            </a:solidFill>
            <a:ln cap="flat" cmpd="sng" w="15875">
              <a:solidFill>
                <a:srgbClr val="5AB7C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0" name="Google Shape;350;p15"/>
            <p:cNvSpPr/>
            <p:nvPr/>
          </p:nvSpPr>
          <p:spPr>
            <a:xfrm>
              <a:off x="0" y="1975609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 txBox="1"/>
            <p:nvPr/>
          </p:nvSpPr>
          <p:spPr>
            <a:xfrm>
              <a:off x="0" y="1975609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 methods</a:t>
              </a:r>
              <a:endParaRPr/>
            </a:p>
          </p:txBody>
        </p:sp>
        <p:cxnSp>
          <p:nvCxnSpPr>
            <p:cNvPr id="352" name="Google Shape;352;p15"/>
            <p:cNvCxnSpPr/>
            <p:nvPr/>
          </p:nvCxnSpPr>
          <p:spPr>
            <a:xfrm>
              <a:off x="0" y="2633959"/>
              <a:ext cx="6754758" cy="0"/>
            </a:xfrm>
            <a:prstGeom prst="straightConnector1">
              <a:avLst/>
            </a:prstGeom>
            <a:solidFill>
              <a:srgbClr val="70BDC6"/>
            </a:solidFill>
            <a:ln cap="flat" cmpd="sng" w="15875">
              <a:solidFill>
                <a:srgbClr val="70BDC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3" name="Google Shape;353;p15"/>
            <p:cNvSpPr/>
            <p:nvPr/>
          </p:nvSpPr>
          <p:spPr>
            <a:xfrm>
              <a:off x="0" y="2633959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 txBox="1"/>
            <p:nvPr/>
          </p:nvSpPr>
          <p:spPr>
            <a:xfrm>
              <a:off x="0" y="2633959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Trash Pickup</a:t>
              </a:r>
              <a:endParaRPr/>
            </a:p>
          </p:txBody>
        </p:sp>
        <p:cxnSp>
          <p:nvCxnSpPr>
            <p:cNvPr id="355" name="Google Shape;355;p15"/>
            <p:cNvCxnSpPr/>
            <p:nvPr/>
          </p:nvCxnSpPr>
          <p:spPr>
            <a:xfrm>
              <a:off x="0" y="3292308"/>
              <a:ext cx="6754758" cy="0"/>
            </a:xfrm>
            <a:prstGeom prst="straightConnector1">
              <a:avLst/>
            </a:prstGeom>
            <a:solidFill>
              <a:srgbClr val="84C2CB"/>
            </a:solidFill>
            <a:ln cap="flat" cmpd="sng" w="15875">
              <a:solidFill>
                <a:srgbClr val="84C2C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6" name="Google Shape;356;p15"/>
            <p:cNvSpPr/>
            <p:nvPr/>
          </p:nvSpPr>
          <p:spPr>
            <a:xfrm>
              <a:off x="0" y="3292308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 txBox="1"/>
            <p:nvPr/>
          </p:nvSpPr>
          <p:spPr>
            <a:xfrm>
              <a:off x="0" y="3292308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Snow Removal</a:t>
              </a:r>
              <a:endParaRPr/>
            </a:p>
          </p:txBody>
        </p:sp>
        <p:cxnSp>
          <p:nvCxnSpPr>
            <p:cNvPr id="358" name="Google Shape;358;p15"/>
            <p:cNvCxnSpPr/>
            <p:nvPr/>
          </p:nvCxnSpPr>
          <p:spPr>
            <a:xfrm>
              <a:off x="0" y="3950657"/>
              <a:ext cx="6754758" cy="0"/>
            </a:xfrm>
            <a:prstGeom prst="straightConnector1">
              <a:avLst/>
            </a:prstGeom>
            <a:solidFill>
              <a:srgbClr val="98C8D0"/>
            </a:solidFill>
            <a:ln cap="flat" cmpd="sng" w="15875">
              <a:solidFill>
                <a:srgbClr val="98C8D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9" name="Google Shape;359;p15"/>
            <p:cNvSpPr/>
            <p:nvPr/>
          </p:nvSpPr>
          <p:spPr>
            <a:xfrm>
              <a:off x="0" y="3950657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 txBox="1"/>
            <p:nvPr/>
          </p:nvSpPr>
          <p:spPr>
            <a:xfrm>
              <a:off x="0" y="3950657"/>
              <a:ext cx="6754758" cy="658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Leniency for behavior that violates a lease</a:t>
              </a:r>
              <a:endParaRPr/>
            </a:p>
          </p:txBody>
        </p:sp>
      </p:grpSp>
      <p:pic>
        <p:nvPicPr>
          <p:cNvPr id="361" name="Google Shape;3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1082" y="5521753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 txBox="1"/>
          <p:nvPr>
            <p:ph idx="4294967295" type="title"/>
          </p:nvPr>
        </p:nvSpPr>
        <p:spPr>
          <a:xfrm>
            <a:off x="1351492" y="702356"/>
            <a:ext cx="3254375" cy="4938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Calibri"/>
              <a:buNone/>
            </a:pPr>
            <a:r>
              <a:rPr lang="en-US" sz="3400"/>
              <a:t>Reasonable Modifications</a:t>
            </a:r>
            <a:endParaRPr/>
          </a:p>
        </p:txBody>
      </p:sp>
      <p:sp>
        <p:nvSpPr>
          <p:cNvPr id="367" name="Google Shape;367;p16"/>
          <p:cNvSpPr txBox="1"/>
          <p:nvPr>
            <p:ph idx="4294967295" type="body"/>
          </p:nvPr>
        </p:nvSpPr>
        <p:spPr>
          <a:xfrm>
            <a:off x="5012872" y="959644"/>
            <a:ext cx="61341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Modification: a structural modification that is made to allow persons with disabilities the full use and enjoyment of their dwelling and related facilities.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cxnSp>
        <p:nvCxnSpPr>
          <p:cNvPr id="368" name="Google Shape;368;p16"/>
          <p:cNvCxnSpPr/>
          <p:nvPr/>
        </p:nvCxnSpPr>
        <p:spPr>
          <a:xfrm>
            <a:off x="4820471" y="1081775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9" name="Google Shape;3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8636" y="5172611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7"/>
          <p:cNvSpPr txBox="1"/>
          <p:nvPr>
            <p:ph type="title"/>
          </p:nvPr>
        </p:nvSpPr>
        <p:spPr>
          <a:xfrm>
            <a:off x="145292" y="542580"/>
            <a:ext cx="3760237" cy="5772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Reasonable Modifications - Examples</a:t>
            </a:r>
            <a:endParaRPr/>
          </a:p>
        </p:txBody>
      </p:sp>
      <p:sp>
        <p:nvSpPr>
          <p:cNvPr id="377" name="Google Shape;377;p1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17"/>
          <p:cNvGrpSpPr/>
          <p:nvPr/>
        </p:nvGrpSpPr>
        <p:grpSpPr>
          <a:xfrm>
            <a:off x="4741864" y="639763"/>
            <a:ext cx="6754758" cy="4609568"/>
            <a:chOff x="0" y="0"/>
            <a:chExt cx="6754758" cy="4609568"/>
          </a:xfrm>
        </p:grpSpPr>
        <p:cxnSp>
          <p:nvCxnSpPr>
            <p:cNvPr id="379" name="Google Shape;379;p17"/>
            <p:cNvCxnSpPr/>
            <p:nvPr/>
          </p:nvCxnSpPr>
          <p:spPr>
            <a:xfrm>
              <a:off x="0" y="0"/>
              <a:ext cx="6754758" cy="0"/>
            </a:xfrm>
            <a:prstGeom prst="straightConnector1">
              <a:avLst/>
            </a:prstGeom>
            <a:solidFill>
              <a:srgbClr val="2D9BA6"/>
            </a:solidFill>
            <a:ln cap="flat" cmpd="sng" w="15875">
              <a:solidFill>
                <a:srgbClr val="2D9B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0" name="Google Shape;380;p17"/>
            <p:cNvSpPr/>
            <p:nvPr/>
          </p:nvSpPr>
          <p:spPr>
            <a:xfrm>
              <a:off x="0" y="0"/>
              <a:ext cx="6754758" cy="11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0" y="0"/>
              <a:ext cx="6754758" cy="11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Ramps</a:t>
              </a:r>
              <a:endParaRPr/>
            </a:p>
          </p:txBody>
        </p:sp>
        <p:cxnSp>
          <p:nvCxnSpPr>
            <p:cNvPr id="382" name="Google Shape;382;p17"/>
            <p:cNvCxnSpPr/>
            <p:nvPr/>
          </p:nvCxnSpPr>
          <p:spPr>
            <a:xfrm>
              <a:off x="0" y="1152392"/>
              <a:ext cx="6754758" cy="0"/>
            </a:xfrm>
            <a:prstGeom prst="straightConnector1">
              <a:avLst/>
            </a:prstGeom>
            <a:solidFill>
              <a:srgbClr val="44B2C0"/>
            </a:solidFill>
            <a:ln cap="flat" cmpd="sng" w="15875">
              <a:solidFill>
                <a:srgbClr val="44B2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3" name="Google Shape;383;p17"/>
            <p:cNvSpPr/>
            <p:nvPr/>
          </p:nvSpPr>
          <p:spPr>
            <a:xfrm>
              <a:off x="0" y="1152392"/>
              <a:ext cx="6754758" cy="11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0" y="1152392"/>
              <a:ext cx="6754758" cy="11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Grab bars</a:t>
              </a:r>
              <a:endParaRPr/>
            </a:p>
          </p:txBody>
        </p:sp>
        <p:cxnSp>
          <p:nvCxnSpPr>
            <p:cNvPr id="385" name="Google Shape;385;p17"/>
            <p:cNvCxnSpPr/>
            <p:nvPr/>
          </p:nvCxnSpPr>
          <p:spPr>
            <a:xfrm>
              <a:off x="0" y="2304784"/>
              <a:ext cx="6754758" cy="0"/>
            </a:xfrm>
            <a:prstGeom prst="straightConnector1">
              <a:avLst/>
            </a:prstGeom>
            <a:solidFill>
              <a:srgbClr val="70BDC6"/>
            </a:solidFill>
            <a:ln cap="flat" cmpd="sng" w="15875">
              <a:solidFill>
                <a:srgbClr val="70BDC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6" name="Google Shape;386;p17"/>
            <p:cNvSpPr/>
            <p:nvPr/>
          </p:nvSpPr>
          <p:spPr>
            <a:xfrm>
              <a:off x="0" y="2304784"/>
              <a:ext cx="6754758" cy="11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0" y="2304784"/>
              <a:ext cx="6754758" cy="11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Sidewalks</a:t>
              </a:r>
              <a:endParaRPr/>
            </a:p>
          </p:txBody>
        </p:sp>
        <p:cxnSp>
          <p:nvCxnSpPr>
            <p:cNvPr id="388" name="Google Shape;388;p17"/>
            <p:cNvCxnSpPr/>
            <p:nvPr/>
          </p:nvCxnSpPr>
          <p:spPr>
            <a:xfrm>
              <a:off x="0" y="3457176"/>
              <a:ext cx="6754758" cy="0"/>
            </a:xfrm>
            <a:prstGeom prst="straightConnector1">
              <a:avLst/>
            </a:prstGeom>
            <a:solidFill>
              <a:srgbClr val="98C8D0"/>
            </a:solidFill>
            <a:ln cap="flat" cmpd="sng" w="15875">
              <a:solidFill>
                <a:srgbClr val="98C8D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9" name="Google Shape;389;p17"/>
            <p:cNvSpPr/>
            <p:nvPr/>
          </p:nvSpPr>
          <p:spPr>
            <a:xfrm>
              <a:off x="0" y="3457176"/>
              <a:ext cx="6754758" cy="11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0" y="3457176"/>
              <a:ext cx="6754758" cy="11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Flashing smoke alarms or door bells</a:t>
              </a:r>
              <a:endParaRPr/>
            </a:p>
          </p:txBody>
        </p:sp>
      </p:grpSp>
      <p:pic>
        <p:nvPicPr>
          <p:cNvPr id="391" name="Google Shape;3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1082" y="5521753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Reasonable Modifications</a:t>
            </a:r>
            <a:endParaRPr/>
          </a:p>
        </p:txBody>
      </p:sp>
      <p:grpSp>
        <p:nvGrpSpPr>
          <p:cNvPr id="397" name="Google Shape;397;p18"/>
          <p:cNvGrpSpPr/>
          <p:nvPr/>
        </p:nvGrpSpPr>
        <p:grpSpPr>
          <a:xfrm>
            <a:off x="1098507" y="2193836"/>
            <a:ext cx="10055944" cy="2873126"/>
            <a:chOff x="1227" y="456476"/>
            <a:chExt cx="10055944" cy="2873126"/>
          </a:xfrm>
        </p:grpSpPr>
        <p:sp>
          <p:nvSpPr>
            <p:cNvPr id="398" name="Google Shape;398;p18"/>
            <p:cNvSpPr/>
            <p:nvPr/>
          </p:nvSpPr>
          <p:spPr>
            <a:xfrm>
              <a:off x="1227" y="456476"/>
              <a:ext cx="4788544" cy="2873126"/>
            </a:xfrm>
            <a:prstGeom prst="rect">
              <a:avLst/>
            </a:prstGeom>
            <a:solidFill>
              <a:schemeClr val="accent3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 txBox="1"/>
            <p:nvPr/>
          </p:nvSpPr>
          <p:spPr>
            <a:xfrm>
              <a:off x="1227" y="456476"/>
              <a:ext cx="4788544" cy="2873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Federally subsidized housing (public housing &amp; other HUD subsidized housing) - housing provider is responsible for costs of all modifications.</a:t>
              </a: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5268627" y="456476"/>
              <a:ext cx="4788544" cy="2873126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8"/>
            <p:cNvSpPr txBox="1"/>
            <p:nvPr/>
          </p:nvSpPr>
          <p:spPr>
            <a:xfrm>
              <a:off x="5268627" y="456476"/>
              <a:ext cx="4788544" cy="2873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Private housing - tenant is responsible for paying for modifications within their units while the landlord is responsible for paying for some modifications to common areas.</a:t>
              </a:r>
              <a:endParaRPr/>
            </a:p>
          </p:txBody>
        </p:sp>
      </p:grpSp>
      <p:pic>
        <p:nvPicPr>
          <p:cNvPr id="402" name="Google Shape;4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1082" y="5521753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9"/>
          <p:cNvSpPr txBox="1"/>
          <p:nvPr>
            <p:ph idx="1" type="body"/>
          </p:nvPr>
        </p:nvSpPr>
        <p:spPr>
          <a:xfrm>
            <a:off x="1044204" y="2023962"/>
            <a:ext cx="6697715" cy="3845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“Any person who has a physical or mental impairment that substantially limits one or more major life activities; has a record of such impairment; or is regarded as having such an impairment.”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Examples include mobility impairments, visual or hearing impairments, major diseases, mental illness, depression, anxiety, PTSD, &amp; autism.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09" name="Google Shape;409;p19"/>
          <p:cNvSpPr/>
          <p:nvPr/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"/>
          <p:cNvSpPr/>
          <p:nvPr/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9"/>
          <p:cNvSpPr txBox="1"/>
          <p:nvPr>
            <p:ph type="title"/>
          </p:nvPr>
        </p:nvSpPr>
        <p:spPr>
          <a:xfrm>
            <a:off x="8914433" y="1837098"/>
            <a:ext cx="2554279" cy="255762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lt1"/>
                </a:solidFill>
              </a:rPr>
              <a:t>Disability Under Fair Housing Laws</a:t>
            </a:r>
            <a:endParaRPr/>
          </a:p>
        </p:txBody>
      </p:sp>
      <p:pic>
        <p:nvPicPr>
          <p:cNvPr id="412" name="Google Shape;4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1082" y="5521753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/>
          <p:nvPr>
            <p:ph type="title"/>
          </p:nvPr>
        </p:nvSpPr>
        <p:spPr>
          <a:xfrm>
            <a:off x="369147" y="643467"/>
            <a:ext cx="3363974" cy="159731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CNY Fair Housing</a:t>
            </a:r>
            <a:endParaRPr/>
          </a:p>
        </p:txBody>
      </p:sp>
      <p:sp>
        <p:nvSpPr>
          <p:cNvPr id="208" name="Google Shape;208;p2"/>
          <p:cNvSpPr txBox="1"/>
          <p:nvPr>
            <p:ph idx="2" type="body"/>
          </p:nvPr>
        </p:nvSpPr>
        <p:spPr>
          <a:xfrm>
            <a:off x="643468" y="2638044"/>
            <a:ext cx="3363974" cy="34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Private, non-profit organization founded in 1991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Investigate housing discrimination and provide legal representation to victims of discrimination</a:t>
            </a:r>
            <a:endParaRPr/>
          </a:p>
        </p:txBody>
      </p:sp>
      <p:pic>
        <p:nvPicPr>
          <p:cNvPr descr="A picture containing text, map&#10;&#10;Description automatically generated" id="209" name="Google Shape;2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4815" y="300566"/>
            <a:ext cx="5608131" cy="53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0"/>
          <p:cNvSpPr txBox="1"/>
          <p:nvPr>
            <p:ph type="title"/>
          </p:nvPr>
        </p:nvSpPr>
        <p:spPr>
          <a:xfrm>
            <a:off x="6411685" y="634946"/>
            <a:ext cx="5127171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What is Reasonable?</a:t>
            </a:r>
            <a:endParaRPr/>
          </a:p>
        </p:txBody>
      </p:sp>
      <p:pic>
        <p:nvPicPr>
          <p:cNvPr descr="A close up of a sign&#10;&#10;Description automatically generated" id="419" name="Google Shape;4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192" y="1449499"/>
            <a:ext cx="5451627" cy="3638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20"/>
          <p:cNvCxnSpPr/>
          <p:nvPr/>
        </p:nvCxnSpPr>
        <p:spPr>
          <a:xfrm>
            <a:off x="6411684" y="2086188"/>
            <a:ext cx="4748808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20"/>
          <p:cNvSpPr txBox="1"/>
          <p:nvPr>
            <p:ph idx="1" type="body"/>
          </p:nvPr>
        </p:nvSpPr>
        <p:spPr>
          <a:xfrm>
            <a:off x="6411684" y="2198914"/>
            <a:ext cx="5127172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Changes that do not impose an undue financial and administrative burden or that would fundamentally alter the provider’s operations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Takes into account: 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the financial resources of the provider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the costs of the accommodation or modification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the benefits to the requester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the availability or other, less expensive alternative options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22" name="Google Shape;422;p20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4" name="Google Shape;42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1082" y="5521753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What is required for a reasonable accommodation or modification?</a:t>
            </a:r>
            <a:endParaRPr/>
          </a:p>
        </p:txBody>
      </p:sp>
      <p:sp>
        <p:nvSpPr>
          <p:cNvPr id="430" name="Google Shape;430;p2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Request does not need to be made in a particular way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Tenant just needs to make their needs known to housing provider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Recommend that requests be made in writing and ask that the housing provider responds in writing</a:t>
            </a:r>
            <a:endParaRPr/>
          </a:p>
          <a:p>
            <a:pPr indent="-3047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 housing provider may have a particular form or process for requesting an accommodation or modification but they can not </a:t>
            </a:r>
            <a:r>
              <a:rPr i="1" lang="en-US" sz="2400"/>
              <a:t>require</a:t>
            </a:r>
            <a:r>
              <a:rPr lang="en-US" sz="2400"/>
              <a:t> that the tenant use that form or process.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1082" y="5521753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What is required for a reasonable accommodation or modification?</a:t>
            </a:r>
            <a:endParaRPr/>
          </a:p>
        </p:txBody>
      </p:sp>
      <p:sp>
        <p:nvSpPr>
          <p:cNvPr id="437" name="Google Shape;437;p2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If the disability is not obvious, person should be prepared to provide information from a third party that: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verifies that they meet the Act’s definition of disability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describes the needed accommodation or modification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shows the relationship between the person’s disability and the need for the requested accommodation and modification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438" name="Google Shape;4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1082" y="5521753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What is required for a reasonable accommodation or modification?</a:t>
            </a:r>
            <a:endParaRPr/>
          </a:p>
        </p:txBody>
      </p:sp>
      <p:sp>
        <p:nvSpPr>
          <p:cNvPr id="444" name="Google Shape;444;p2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Housing provider cannot place excessive restrictions as a condition of granting the accommodation or modification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Housing provider cannot charge additional fees as a condition of granting the accommodation or modification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Includes pet fees and pet deposits for assistance animals, parking fees, or transfer fees if an individual needs to switch units for a disability related need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Cannot be called an “administrative fee”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Excessive delays in granting accommodations or modifications may also be violations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445" name="Google Shape;4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1082" y="5521753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4"/>
          <p:cNvSpPr txBox="1"/>
          <p:nvPr>
            <p:ph type="title"/>
          </p:nvPr>
        </p:nvSpPr>
        <p:spPr>
          <a:xfrm>
            <a:off x="492370" y="516835"/>
            <a:ext cx="3084844" cy="5772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Tips in Protecting Rights</a:t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4" name="Google Shape;454;p24"/>
          <p:cNvGrpSpPr/>
          <p:nvPr/>
        </p:nvGrpSpPr>
        <p:grpSpPr>
          <a:xfrm>
            <a:off x="4741863" y="641590"/>
            <a:ext cx="6797675" cy="5646257"/>
            <a:chOff x="0" y="1827"/>
            <a:chExt cx="6797675" cy="5646257"/>
          </a:xfrm>
        </p:grpSpPr>
        <p:sp>
          <p:nvSpPr>
            <p:cNvPr id="455" name="Google Shape;455;p24"/>
            <p:cNvSpPr/>
            <p:nvPr/>
          </p:nvSpPr>
          <p:spPr>
            <a:xfrm>
              <a:off x="0" y="1827"/>
              <a:ext cx="6797675" cy="778794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35585" y="177056"/>
              <a:ext cx="428336" cy="42833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899507" y="1827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899507" y="1827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400" lIns="82400" spcFirstLastPara="1" rIns="82400" wrap="square" tIns="8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 a lease</a:t>
              </a: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0" y="975320"/>
              <a:ext cx="6797675" cy="778794"/>
            </a:xfrm>
            <a:prstGeom prst="roundRect">
              <a:avLst>
                <a:gd fmla="val 10000" name="adj"/>
              </a:avLst>
            </a:prstGeom>
            <a:solidFill>
              <a:srgbClr val="E693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235585" y="1150548"/>
              <a:ext cx="428336" cy="42833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99507" y="975320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4"/>
            <p:cNvSpPr txBox="1"/>
            <p:nvPr/>
          </p:nvSpPr>
          <p:spPr>
            <a:xfrm>
              <a:off x="899507" y="975320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400" lIns="82400" spcFirstLastPara="1" rIns="82400" wrap="square" tIns="8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all requests in writing and ask for all responses in writing and keep copies of all paperwork</a:t>
              </a: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0" y="1948812"/>
              <a:ext cx="6797675" cy="778794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235585" y="2124041"/>
              <a:ext cx="428336" cy="42833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899507" y="1948812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 txBox="1"/>
            <p:nvPr/>
          </p:nvSpPr>
          <p:spPr>
            <a:xfrm>
              <a:off x="899507" y="1948812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400" lIns="82400" spcFirstLastPara="1" rIns="82400" wrap="square" tIns="8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Get receipts for all rent payments</a:t>
              </a: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0" y="2922305"/>
              <a:ext cx="6797675" cy="778794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235585" y="3097533"/>
              <a:ext cx="428336" cy="42833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899507" y="2922305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 txBox="1"/>
            <p:nvPr/>
          </p:nvSpPr>
          <p:spPr>
            <a:xfrm>
              <a:off x="899507" y="2922305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400" lIns="82400" spcFirstLastPara="1" rIns="82400" wrap="square" tIns="8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Keep a log of your housing search including what housing providers you’ve contacted and what happened</a:t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0" y="3905221"/>
              <a:ext cx="6797675" cy="778794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235585" y="4071026"/>
              <a:ext cx="428336" cy="42833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899507" y="3895797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4"/>
            <p:cNvSpPr txBox="1"/>
            <p:nvPr/>
          </p:nvSpPr>
          <p:spPr>
            <a:xfrm>
              <a:off x="899507" y="3895797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400" lIns="82400" spcFirstLastPara="1" rIns="82400" wrap="square" tIns="8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Take photos of the apartment before you move in and right after you move out</a:t>
              </a: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0" y="4869290"/>
              <a:ext cx="6797675" cy="778794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35585" y="5044518"/>
              <a:ext cx="428336" cy="42833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899507" y="4869290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4"/>
            <p:cNvSpPr txBox="1"/>
            <p:nvPr/>
          </p:nvSpPr>
          <p:spPr>
            <a:xfrm>
              <a:off x="899507" y="4869290"/>
              <a:ext cx="5898167" cy="77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400" lIns="82400" spcFirstLastPara="1" rIns="82400" wrap="square" tIns="8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you are being harassed by the landlord or a neighbor, you can record your interactions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US" sz="4400"/>
              <a:t>Fair Housing</a:t>
            </a:r>
            <a:br>
              <a:rPr lang="en-US" sz="4400"/>
            </a:br>
            <a:r>
              <a:rPr lang="en-US" sz="4400"/>
              <a:t>Questions/Inquiries?</a:t>
            </a:r>
            <a:endParaRPr/>
          </a:p>
        </p:txBody>
      </p:sp>
      <p:sp>
        <p:nvSpPr>
          <p:cNvPr id="485" name="Google Shape;485;p25"/>
          <p:cNvSpPr txBox="1"/>
          <p:nvPr>
            <p:ph idx="1" type="body"/>
          </p:nvPr>
        </p:nvSpPr>
        <p:spPr>
          <a:xfrm>
            <a:off x="2395538" y="2060849"/>
            <a:ext cx="7408863" cy="4065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740"/>
              <a:buNone/>
            </a:pPr>
            <a:r>
              <a:t/>
            </a:r>
            <a:endParaRPr sz="740"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b="1" sz="1850"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b="1" lang="en-US" sz="1850"/>
              <a:t>CNY Fair Housing, Inc.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b="1" lang="en-US" sz="1850"/>
              <a:t>731 James Street, Suite 200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b="1" lang="en-US" sz="1850"/>
              <a:t>Syracuse, NY 13203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b="1" lang="en-US" sz="1850"/>
              <a:t>Phone: (315) 471-0420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b="1" lang="en-US" sz="1850"/>
              <a:t>Website:  www.cnyfairhousing.org</a:t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  <p:pic>
        <p:nvPicPr>
          <p:cNvPr id="486" name="Google Shape;4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8997" y="2913719"/>
            <a:ext cx="2274005" cy="69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br>
              <a:rPr lang="en-US" sz="4400"/>
            </a:br>
            <a:r>
              <a:rPr lang="en-US" sz="4400"/>
              <a:t>Protected Classes Under Fair Housing Laws</a:t>
            </a:r>
            <a:endParaRPr/>
          </a:p>
        </p:txBody>
      </p:sp>
      <p:sp>
        <p:nvSpPr>
          <p:cNvPr id="215" name="Google Shape;215;p3"/>
          <p:cNvSpPr txBox="1"/>
          <p:nvPr>
            <p:ph idx="1" type="body"/>
          </p:nvPr>
        </p:nvSpPr>
        <p:spPr>
          <a:xfrm>
            <a:off x="1097279" y="1845734"/>
            <a:ext cx="645498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 "/>
            </a:pPr>
            <a:r>
              <a:rPr b="1" lang="en-US"/>
              <a:t>Federal Law: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Race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Color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National Origin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Religion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Sex/Gender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Disability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Familial Status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State Law: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Age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Marital Status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Military Status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Sexual Orientation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Gender Identity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Source of Income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16" name="Google Shape;2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9611" y="1975709"/>
            <a:ext cx="3135109" cy="257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8636" y="5172611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/>
              <a:t>Who (and what) is covered by fair housing laws?</a:t>
            </a:r>
            <a:endParaRPr/>
          </a:p>
        </p:txBody>
      </p:sp>
      <p:sp>
        <p:nvSpPr>
          <p:cNvPr id="223" name="Google Shape;223;p4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/>
              <a:t>Fair Housing laws apply to: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Landlords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Housing staff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Leasing agents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Management companies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Real estate brokers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Owners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Homeowner’s insurers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Mortgage lenders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4" name="Google Shape;224;p4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en-US"/>
              <a:t>What housing is covered?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In New York State, any housing except owner-occupied buildings with two or less units are covered by fair housing laws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Race and color protections apply to every housing unit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However, under certain circumstances, age-restricted senior housing is permitted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25" name="Google Shape;2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8636" y="5172611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Prohibited Conduct</a:t>
            </a:r>
            <a:endParaRPr/>
          </a:p>
        </p:txBody>
      </p:sp>
      <p:sp>
        <p:nvSpPr>
          <p:cNvPr id="231" name="Google Shape;231;p5"/>
          <p:cNvSpPr txBox="1"/>
          <p:nvPr>
            <p:ph idx="1" type="body"/>
          </p:nvPr>
        </p:nvSpPr>
        <p:spPr>
          <a:xfrm>
            <a:off x="1541715" y="1892022"/>
            <a:ext cx="7774563" cy="3634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 A landlord cannot, on the basis of a protected class: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Refuse to rent or sell an apartment or house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Lie about availability of housing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Steer applicants into or away from certain areas of a building or to different buildings or neighborhoods to segregate populations</a:t>
            </a:r>
            <a:endParaRPr/>
          </a:p>
        </p:txBody>
      </p:sp>
      <p:pic>
        <p:nvPicPr>
          <p:cNvPr id="232" name="Google Shape;2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233" y="5445224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What conduct is illegal?</a:t>
            </a:r>
            <a:endParaRPr/>
          </a:p>
        </p:txBody>
      </p:sp>
      <p:sp>
        <p:nvSpPr>
          <p:cNvPr id="238" name="Google Shape;238;p6"/>
          <p:cNvSpPr txBox="1"/>
          <p:nvPr>
            <p:ph idx="1" type="body"/>
          </p:nvPr>
        </p:nvSpPr>
        <p:spPr>
          <a:xfrm>
            <a:off x="1541715" y="1892022"/>
            <a:ext cx="7774563" cy="3634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82880" lvl="1" marL="38404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Set less favorable terms and conditions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Charge higher rents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Insist on month-to-month instead of one-year lease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Differences in application process or requirements</a:t>
            </a:r>
            <a:endParaRPr/>
          </a:p>
          <a:p>
            <a:pPr indent="-182880" lvl="3" marL="74980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Require more invasive background checks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Applying property rules differently because of protected status</a:t>
            </a:r>
            <a:endParaRPr/>
          </a:p>
          <a:p>
            <a:pPr indent="-55880" lvl="3" marL="74980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43179" lvl="1" marL="38404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39" name="Google Shape;2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233" y="5445224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4744039" y="909565"/>
            <a:ext cx="4915607" cy="764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Discriminatory Advertising</a:t>
            </a:r>
            <a:endParaRPr/>
          </a:p>
        </p:txBody>
      </p:sp>
      <p:sp>
        <p:nvSpPr>
          <p:cNvPr id="245" name="Google Shape;245;p7"/>
          <p:cNvSpPr txBox="1"/>
          <p:nvPr>
            <p:ph idx="1" type="body"/>
          </p:nvPr>
        </p:nvSpPr>
        <p:spPr>
          <a:xfrm>
            <a:off x="4744039" y="1851659"/>
            <a:ext cx="6492240" cy="214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It is illegal to post, or cause to be posted, any advertising or statement that indicates a preference, limitation, or discrimination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This includes posted signs, newspapers, Craigslist, Facebook, and others</a:t>
            </a:r>
            <a:endParaRPr/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233" y="5445224"/>
            <a:ext cx="2276084" cy="696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newspaper&#10;&#10;Description automatically generated" id="247" name="Google Shape;2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217" y="1851659"/>
            <a:ext cx="3242277" cy="25014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7"/>
          <p:cNvCxnSpPr/>
          <p:nvPr/>
        </p:nvCxnSpPr>
        <p:spPr>
          <a:xfrm>
            <a:off x="4744039" y="1681583"/>
            <a:ext cx="6881726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Source of Income</a:t>
            </a:r>
            <a:endParaRPr/>
          </a:p>
        </p:txBody>
      </p:sp>
      <p:grpSp>
        <p:nvGrpSpPr>
          <p:cNvPr id="254" name="Google Shape;254;p8"/>
          <p:cNvGrpSpPr/>
          <p:nvPr/>
        </p:nvGrpSpPr>
        <p:grpSpPr>
          <a:xfrm>
            <a:off x="1469768" y="2471895"/>
            <a:ext cx="9312789" cy="2771460"/>
            <a:chOff x="372805" y="625632"/>
            <a:chExt cx="9312789" cy="2771460"/>
          </a:xfrm>
        </p:grpSpPr>
        <p:sp>
          <p:nvSpPr>
            <p:cNvPr id="255" name="Google Shape;255;p8"/>
            <p:cNvSpPr/>
            <p:nvPr/>
          </p:nvSpPr>
          <p:spPr>
            <a:xfrm>
              <a:off x="774129" y="625632"/>
              <a:ext cx="1255425" cy="1255425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041679" y="893182"/>
              <a:ext cx="720326" cy="7203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72805" y="2272092"/>
              <a:ext cx="2058075" cy="11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372805" y="2272092"/>
              <a:ext cx="2058075" cy="11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LAW THAT TOOK EFFECT IN APRIL IN NEW YORK STATE</a:t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192368" y="625632"/>
              <a:ext cx="1255425" cy="1255425"/>
            </a:xfrm>
            <a:prstGeom prst="ellipse">
              <a:avLst/>
            </a:prstGeom>
            <a:solidFill>
              <a:srgbClr val="E693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3459917" y="893182"/>
              <a:ext cx="720326" cy="7203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791043" y="2272092"/>
              <a:ext cx="2058075" cy="11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2791043" y="2272092"/>
              <a:ext cx="2058075" cy="11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CANNOT BE DENIED HOUSING OR TREATED DIFFERENTLY BECAUSE YOU RECEIVE SECTION 8 OR PUBLIC ASSISTANCE</a:t>
              </a: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610606" y="625632"/>
              <a:ext cx="1255425" cy="12554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878155" y="893182"/>
              <a:ext cx="720326" cy="7203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5209281" y="2272092"/>
              <a:ext cx="2058075" cy="11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5209281" y="2272092"/>
              <a:ext cx="2058075" cy="11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LANDLORDS CAN NOT ADVERTISE “NO SECTION 8” OR “NO PA” OR “NO PROGRAMS”</a:t>
              </a: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8028844" y="625632"/>
              <a:ext cx="1255425" cy="12554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8296394" y="893182"/>
              <a:ext cx="720326" cy="72032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7627519" y="2272092"/>
              <a:ext cx="2058075" cy="11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7627519" y="2272092"/>
              <a:ext cx="2058075" cy="11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LANDLORDS MUST BASE INCOME REQUIREMENTS ON THE TENANT’S SHARE OF THE RENT</a:t>
              </a:r>
              <a:endParaRPr/>
            </a:p>
          </p:txBody>
        </p:sp>
      </p:grpSp>
      <p:pic>
        <p:nvPicPr>
          <p:cNvPr id="271" name="Google Shape;27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79279" y="5366921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Familial Status</a:t>
            </a:r>
            <a:endParaRPr/>
          </a:p>
        </p:txBody>
      </p:sp>
      <p:grpSp>
        <p:nvGrpSpPr>
          <p:cNvPr id="277" name="Google Shape;277;p9"/>
          <p:cNvGrpSpPr/>
          <p:nvPr/>
        </p:nvGrpSpPr>
        <p:grpSpPr>
          <a:xfrm>
            <a:off x="1096963" y="2116570"/>
            <a:ext cx="10058399" cy="2448258"/>
            <a:chOff x="0" y="18055"/>
            <a:chExt cx="10058399" cy="2448258"/>
          </a:xfrm>
        </p:grpSpPr>
        <p:sp>
          <p:nvSpPr>
            <p:cNvPr id="278" name="Google Shape;278;p9"/>
            <p:cNvSpPr/>
            <p:nvPr/>
          </p:nvSpPr>
          <p:spPr>
            <a:xfrm>
              <a:off x="0" y="18055"/>
              <a:ext cx="10058399" cy="1135824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324733" y="305192"/>
              <a:ext cx="624703" cy="6247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1311876" y="30777"/>
              <a:ext cx="8746523" cy="113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9"/>
            <p:cNvSpPr txBox="1"/>
            <p:nvPr/>
          </p:nvSpPr>
          <p:spPr>
            <a:xfrm>
              <a:off x="1311876" y="30777"/>
              <a:ext cx="8746523" cy="113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200" lIns="120200" spcFirstLastPara="1" rIns="120200" wrap="square" tIns="12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Familial Status:  families with children under the age of 18, pregnant women, anyone who has or is trying to obtain custody of minor children (adoption, foster care, grandparents)</a:t>
              </a: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0" y="1330489"/>
              <a:ext cx="10058399" cy="1135824"/>
            </a:xfrm>
            <a:prstGeom prst="roundRect">
              <a:avLst>
                <a:gd fmla="val 10000" name="adj"/>
              </a:avLst>
            </a:prstGeom>
            <a:solidFill>
              <a:srgbClr val="E693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268172" y="1585007"/>
              <a:ext cx="624703" cy="62470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293002" y="1330489"/>
              <a:ext cx="4526280" cy="113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9"/>
            <p:cNvSpPr txBox="1"/>
            <p:nvPr/>
          </p:nvSpPr>
          <p:spPr>
            <a:xfrm>
              <a:off x="1293002" y="1330489"/>
              <a:ext cx="4526280" cy="113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200" lIns="120200" spcFirstLastPara="1" rIns="120200" wrap="square" tIns="12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Landlords can limit the number of people that live in an apartment, but it has to be based on the size of the apartment.</a:t>
              </a: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5838156" y="1330489"/>
              <a:ext cx="4220243" cy="113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5838156" y="1330489"/>
              <a:ext cx="4220243" cy="1135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200" lIns="120200" spcFirstLastPara="1" rIns="120200" wrap="square" tIns="12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Very small bedrooms can be limited to one person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Large bedrooms may be able to have three people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Children under 2 do not count when determining the number of people per bedroom.</a:t>
              </a:r>
              <a:endParaRPr/>
            </a:p>
          </p:txBody>
        </p:sp>
      </p:grpSp>
      <p:pic>
        <p:nvPicPr>
          <p:cNvPr id="288" name="Google Shape;28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18636" y="5172611"/>
            <a:ext cx="2276084" cy="69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36ACB8"/>
      </a:accent1>
      <a:accent2>
        <a:srgbClr val="B02273"/>
      </a:accent2>
      <a:accent3>
        <a:srgbClr val="E8942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etrospect">
  <a:themeElements>
    <a:clrScheme name="Custom 1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36ACB8"/>
      </a:accent1>
      <a:accent2>
        <a:srgbClr val="B02273"/>
      </a:accent2>
      <a:accent3>
        <a:srgbClr val="E8942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2020-05-11T15:41:50Z</dcterms:created>
  <dc:creator>cnyfh</dc:creator>
</cp:coreProperties>
</file>