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708" r:id="rId3"/>
  </p:sldMasterIdLst>
  <p:notesMasterIdLst>
    <p:notesMasterId r:id="rId33"/>
  </p:notesMasterIdLst>
  <p:sldIdLst>
    <p:sldId id="284" r:id="rId4"/>
    <p:sldId id="258" r:id="rId5"/>
    <p:sldId id="335" r:id="rId6"/>
    <p:sldId id="263" r:id="rId7"/>
    <p:sldId id="292" r:id="rId8"/>
    <p:sldId id="314" r:id="rId9"/>
    <p:sldId id="293" r:id="rId10"/>
    <p:sldId id="286" r:id="rId11"/>
    <p:sldId id="287" r:id="rId12"/>
    <p:sldId id="288" r:id="rId13"/>
    <p:sldId id="295" r:id="rId14"/>
    <p:sldId id="264" r:id="rId15"/>
    <p:sldId id="265" r:id="rId16"/>
    <p:sldId id="267" r:id="rId17"/>
    <p:sldId id="336" r:id="rId18"/>
    <p:sldId id="268" r:id="rId19"/>
    <p:sldId id="270" r:id="rId20"/>
    <p:sldId id="290" r:id="rId21"/>
    <p:sldId id="291" r:id="rId22"/>
    <p:sldId id="321" r:id="rId23"/>
    <p:sldId id="322" r:id="rId24"/>
    <p:sldId id="331" r:id="rId25"/>
    <p:sldId id="323" r:id="rId26"/>
    <p:sldId id="325" r:id="rId27"/>
    <p:sldId id="326" r:id="rId28"/>
    <p:sldId id="327" r:id="rId29"/>
    <p:sldId id="328" r:id="rId30"/>
    <p:sldId id="316" r:id="rId31"/>
    <p:sldId id="283" r:id="rId32"/>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8" d="100"/>
          <a:sy n="88" d="100"/>
        </p:scale>
        <p:origin x="-374" y="-77"/>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0184397-C46C-4E26-9E89-1D9CB7EDCDD3}" type="datetimeFigureOut">
              <a:rPr lang="en-US" smtClean="0"/>
              <a:pPr/>
              <a:t>5/1/2019</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5F7EDA68-1B37-4ADB-8A9D-826D7E9796A5}" type="slidenum">
              <a:rPr lang="en-US" smtClean="0"/>
              <a:pPr/>
              <a:t>‹#›</a:t>
            </a:fld>
            <a:endParaRPr lang="en-US"/>
          </a:p>
        </p:txBody>
      </p:sp>
    </p:spTree>
    <p:extLst>
      <p:ext uri="{BB962C8B-B14F-4D97-AF65-F5344CB8AC3E}">
        <p14:creationId xmlns:p14="http://schemas.microsoft.com/office/powerpoint/2010/main" xmlns="" val="1545862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t>Other examples: requiring people on disability to prove that they will have continued benefits, denying housing to victims of domestic violence</a:t>
            </a:r>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DCF9F4-3CF8-4793-B2A8-EB1CE33A26ED}" type="slidenum">
              <a:rPr lang="en-US">
                <a:ea typeface="ＭＳ Ｐゴシック" charset="-128"/>
                <a:cs typeface="ＭＳ Ｐゴシック" charset="-128"/>
              </a:rPr>
              <a:pPr fontAlgn="base">
                <a:spcBef>
                  <a:spcPct val="0"/>
                </a:spcBef>
                <a:spcAft>
                  <a:spcPct val="0"/>
                </a:spcAft>
              </a:pPr>
              <a:t>11</a:t>
            </a:fld>
            <a:endParaRPr lang="en-US">
              <a:ea typeface="ＭＳ Ｐゴシック" charset="-128"/>
              <a:cs typeface="ＭＳ Ｐゴシック" charset="-128"/>
            </a:endParaRPr>
          </a:p>
        </p:txBody>
      </p:sp>
    </p:spTree>
    <p:extLst>
      <p:ext uri="{BB962C8B-B14F-4D97-AF65-F5344CB8AC3E}">
        <p14:creationId xmlns:p14="http://schemas.microsoft.com/office/powerpoint/2010/main" xmlns="" val="2507911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t>Legitimate threats on someone’s life</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A841C4-E4A2-481F-925A-AE328AB1DAF8}" type="slidenum">
              <a:rPr lang="en-US">
                <a:ea typeface="ＭＳ Ｐゴシック" charset="-128"/>
                <a:cs typeface="ＭＳ Ｐゴシック" charset="-128"/>
              </a:rPr>
              <a:pPr fontAlgn="base">
                <a:spcBef>
                  <a:spcPct val="0"/>
                </a:spcBef>
                <a:spcAft>
                  <a:spcPct val="0"/>
                </a:spcAft>
              </a:pPr>
              <a:t>22</a:t>
            </a:fld>
            <a:endParaRPr lang="en-US">
              <a:ea typeface="ＭＳ Ｐゴシック" charset="-128"/>
              <a:cs typeface="ＭＳ Ｐゴシック" charset="-128"/>
            </a:endParaRPr>
          </a:p>
        </p:txBody>
      </p:sp>
    </p:spTree>
    <p:extLst>
      <p:ext uri="{BB962C8B-B14F-4D97-AF65-F5344CB8AC3E}">
        <p14:creationId xmlns:p14="http://schemas.microsoft.com/office/powerpoint/2010/main" xmlns="" val="3168680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xfrm>
            <a:off x="704850" y="1154113"/>
            <a:ext cx="5540375" cy="3117850"/>
          </a:xfrm>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81E3341-A752-44DC-A084-EC2B915A2272}" type="slidenum">
              <a:rPr lang="en-US">
                <a:ea typeface="ＭＳ Ｐゴシック" charset="-128"/>
                <a:cs typeface="ＭＳ Ｐゴシック" charset="-128"/>
              </a:rPr>
              <a:pPr fontAlgn="base">
                <a:spcBef>
                  <a:spcPct val="0"/>
                </a:spcBef>
                <a:spcAft>
                  <a:spcPct val="0"/>
                </a:spcAft>
              </a:pPr>
              <a:t>29</a:t>
            </a:fld>
            <a:endParaRPr lang="en-US">
              <a:ea typeface="ＭＳ Ｐゴシック" charset="-128"/>
              <a:cs typeface="ＭＳ Ｐゴシック" charset="-128"/>
            </a:endParaRPr>
          </a:p>
        </p:txBody>
      </p:sp>
    </p:spTree>
    <p:extLst>
      <p:ext uri="{BB962C8B-B14F-4D97-AF65-F5344CB8AC3E}">
        <p14:creationId xmlns:p14="http://schemas.microsoft.com/office/powerpoint/2010/main" xmlns="" val="3413613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779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xmlns="" val="80589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80330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37407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2392731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149774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438772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9880079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71514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796592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4" y="6459789"/>
            <a:ext cx="2618511" cy="365125"/>
          </a:xfrm>
        </p:spPr>
        <p:txBody>
          <a:bodyPr/>
          <a:lstStyle>
            <a:lvl1pPr algn="l">
              <a:defRPr/>
            </a:lvl1p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a:xfrm>
            <a:off x="4800600" y="6459789"/>
            <a:ext cx="4648200" cy="365125"/>
          </a:xfrm>
        </p:spPr>
        <p:txBody>
          <a:bodyPr/>
          <a:lstStyle>
            <a:lvl1pPr algn="l">
              <a:defRPr>
                <a:solidFill>
                  <a:schemeClr val="tx2"/>
                </a:solidFill>
              </a:defRPr>
            </a:lvl1pPr>
          </a:lstStyle>
          <a:p>
            <a:endParaRPr lang="en-US" dirty="0">
              <a:solidFill>
                <a:srgbClr val="344068"/>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9954A3-9DFD-4C44-94BA-B95130A3BA1C}" type="slidenum">
              <a:rPr lang="en-US" smtClean="0">
                <a:solidFill>
                  <a:srgbClr val="344068"/>
                </a:solidFill>
              </a:rPr>
              <a:pPr/>
              <a:t>‹#›</a:t>
            </a:fld>
            <a:endParaRPr lang="en-US" dirty="0">
              <a:solidFill>
                <a:srgbClr val="344068"/>
              </a:solidFill>
            </a:endParaRPr>
          </a:p>
        </p:txBody>
      </p:sp>
    </p:spTree>
    <p:extLst>
      <p:ext uri="{BB962C8B-B14F-4D97-AF65-F5344CB8AC3E}">
        <p14:creationId xmlns:p14="http://schemas.microsoft.com/office/powerpoint/2010/main" xmlns="" val="249142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21891641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691248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xmlns="" val="9727190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019197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10884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1892247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485629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24534669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2292305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7986088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14479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184260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4" y="6459789"/>
            <a:ext cx="2618511" cy="365125"/>
          </a:xfrm>
        </p:spPr>
        <p:txBody>
          <a:bodyPr/>
          <a:lstStyle>
            <a:lvl1pPr algn="l">
              <a:defRPr/>
            </a:lvl1p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a:xfrm>
            <a:off x="4800600" y="6459789"/>
            <a:ext cx="4648200" cy="365125"/>
          </a:xfrm>
        </p:spPr>
        <p:txBody>
          <a:bodyPr/>
          <a:lstStyle>
            <a:lvl1pPr algn="l">
              <a:defRPr>
                <a:solidFill>
                  <a:schemeClr val="tx2"/>
                </a:solidFill>
              </a:defRPr>
            </a:lvl1pPr>
          </a:lstStyle>
          <a:p>
            <a:endParaRPr lang="en-US" dirty="0">
              <a:solidFill>
                <a:srgbClr val="344068"/>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9954A3-9DFD-4C44-94BA-B95130A3BA1C}" type="slidenum">
              <a:rPr lang="en-US" smtClean="0">
                <a:solidFill>
                  <a:srgbClr val="344068"/>
                </a:solidFill>
              </a:rPr>
              <a:pPr/>
              <a:t>‹#›</a:t>
            </a:fld>
            <a:endParaRPr lang="en-US" dirty="0">
              <a:solidFill>
                <a:srgbClr val="344068"/>
              </a:solidFill>
            </a:endParaRPr>
          </a:p>
        </p:txBody>
      </p:sp>
    </p:spTree>
    <p:extLst>
      <p:ext uri="{BB962C8B-B14F-4D97-AF65-F5344CB8AC3E}">
        <p14:creationId xmlns:p14="http://schemas.microsoft.com/office/powerpoint/2010/main" xmlns="" val="7315316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7040039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xmlns="" val="24776720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22221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379243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970695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31473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0795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4" y="6459789"/>
            <a:ext cx="2618511" cy="365125"/>
          </a:xfrm>
        </p:spPr>
        <p:txBody>
          <a:bodyPr/>
          <a:lstStyle>
            <a:lvl1pPr algn="l">
              <a:defRPr/>
            </a:lvl1pPr>
          </a:lstStyle>
          <a:p>
            <a:fld id="{42A54C80-263E-416B-A8E0-580EDEADCBDC}" type="datetimeFigureOut">
              <a:rPr lang="en-US" smtClean="0"/>
              <a:pPr/>
              <a:t>5/1/2019</a:t>
            </a:fld>
            <a:endParaRPr lang="en-US" dirty="0"/>
          </a:p>
        </p:txBody>
      </p:sp>
      <p:sp>
        <p:nvSpPr>
          <p:cNvPr id="6" name="Footer Placeholder 5"/>
          <p:cNvSpPr>
            <a:spLocks noGrp="1"/>
          </p:cNvSpPr>
          <p:nvPr>
            <p:ph type="ftr" sz="quarter" idx="11"/>
          </p:nvPr>
        </p:nvSpPr>
        <p:spPr>
          <a:xfrm>
            <a:off x="4800600" y="6459789"/>
            <a:ext cx="4648200" cy="365125"/>
          </a:xfrm>
        </p:spPr>
        <p:txBody>
          <a:bodyPr/>
          <a:lstStyle>
            <a:lvl1pPr algn="l">
              <a:defRPr>
                <a:solidFill>
                  <a:schemeClr val="tx2"/>
                </a:solidFill>
              </a:defRPr>
            </a:lvl1pPr>
          </a:lstStyle>
          <a:p>
            <a:endParaRPr lang="en-US" dirty="0">
              <a:solidFill>
                <a:srgbClr val="344068"/>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9954A3-9DFD-4C44-94BA-B95130A3BA1C}" type="slidenum">
              <a:rPr lang="en-US" smtClean="0">
                <a:solidFill>
                  <a:srgbClr val="344068"/>
                </a:solidFill>
              </a:rPr>
              <a:pPr/>
              <a:t>‹#›</a:t>
            </a:fld>
            <a:endParaRPr lang="en-US" dirty="0">
              <a:solidFill>
                <a:srgbClr val="344068"/>
              </a:solidFill>
            </a:endParaRPr>
          </a:p>
        </p:txBody>
      </p:sp>
    </p:spTree>
    <p:extLst>
      <p:ext uri="{BB962C8B-B14F-4D97-AF65-F5344CB8AC3E}">
        <p14:creationId xmlns:p14="http://schemas.microsoft.com/office/powerpoint/2010/main" xmlns="" val="195417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393562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5000">
              <a:schemeClr val="bg1"/>
            </a:gs>
            <a:gs pos="50000">
              <a:srgbClr val="E6E6E6"/>
            </a:gs>
            <a:gs pos="0">
              <a:schemeClr val="bg1">
                <a:lumMod val="85000"/>
              </a:schemeClr>
            </a:gs>
            <a:gs pos="100000">
              <a:schemeClr val="bg1">
                <a:lumMod val="9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2"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6"/>
            <a:ext cx="12192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7"/>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900">
                <a:solidFill>
                  <a:srgbClr val="FFFFFF"/>
                </a:solidFill>
              </a:defRPr>
            </a:lvl1pPr>
          </a:lstStyle>
          <a:p>
            <a:pPr defTabSz="457189"/>
            <a:fld id="{B61BEF0D-F0BB-DE4B-95CE-6DB70DBA9567}" type="datetimeFigureOut">
              <a:rPr lang="en-US" smtClean="0"/>
              <a:pPr defTabSz="457189"/>
              <a:t>5/1/2019</a:t>
            </a:fld>
            <a:endParaRPr lang="en-US" dirty="0"/>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457189"/>
            <a:endParaRPr lang="en-US" dirty="0"/>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1051">
                <a:solidFill>
                  <a:srgbClr val="FFFFFF"/>
                </a:solidFill>
              </a:defRPr>
            </a:lvl1pPr>
          </a:lstStyle>
          <a:p>
            <a:pPr defTabSz="457189"/>
            <a:fld id="{D57F1E4F-1CFF-5643-939E-217C01CDF565}" type="slidenum">
              <a:rPr lang="en-US" smtClean="0"/>
              <a:pPr defTabSz="457189"/>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137502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5000">
              <a:schemeClr val="bg1"/>
            </a:gs>
            <a:gs pos="50000">
              <a:srgbClr val="E6E6E6"/>
            </a:gs>
            <a:gs pos="0">
              <a:schemeClr val="bg1">
                <a:lumMod val="85000"/>
              </a:schemeClr>
            </a:gs>
            <a:gs pos="100000">
              <a:schemeClr val="bg1">
                <a:lumMod val="9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2"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6"/>
            <a:ext cx="12192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7"/>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900">
                <a:solidFill>
                  <a:srgbClr val="FFFFFF"/>
                </a:solidFill>
              </a:defRPr>
            </a:lvl1pPr>
          </a:lstStyle>
          <a:p>
            <a:pPr defTabSz="457189"/>
            <a:fld id="{B61BEF0D-F0BB-DE4B-95CE-6DB70DBA9567}" type="datetimeFigureOut">
              <a:rPr lang="en-US" smtClean="0"/>
              <a:pPr defTabSz="457189"/>
              <a:t>5/1/2019</a:t>
            </a:fld>
            <a:endParaRPr lang="en-US" dirty="0"/>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457189"/>
            <a:endParaRPr lang="en-US" dirty="0"/>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1051">
                <a:solidFill>
                  <a:srgbClr val="FFFFFF"/>
                </a:solidFill>
              </a:defRPr>
            </a:lvl1pPr>
          </a:lstStyle>
          <a:p>
            <a:pPr defTabSz="457189"/>
            <a:fld id="{D57F1E4F-1CFF-5643-939E-217C01CDF565}" type="slidenum">
              <a:rPr lang="en-US" smtClean="0"/>
              <a:pPr defTabSz="457189"/>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869748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5000">
              <a:schemeClr val="bg1"/>
            </a:gs>
            <a:gs pos="50000">
              <a:srgbClr val="E6E6E6"/>
            </a:gs>
            <a:gs pos="0">
              <a:schemeClr val="bg1">
                <a:lumMod val="85000"/>
              </a:schemeClr>
            </a:gs>
            <a:gs pos="100000">
              <a:schemeClr val="bg1">
                <a:lumMod val="9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2"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6"/>
            <a:ext cx="12192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7"/>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900">
                <a:solidFill>
                  <a:srgbClr val="FFFFFF"/>
                </a:solidFill>
              </a:defRPr>
            </a:lvl1pPr>
          </a:lstStyle>
          <a:p>
            <a:pPr defTabSz="457189"/>
            <a:fld id="{B61BEF0D-F0BB-DE4B-95CE-6DB70DBA9567}" type="datetimeFigureOut">
              <a:rPr lang="en-US" smtClean="0"/>
              <a:pPr defTabSz="457189"/>
              <a:t>5/1/2019</a:t>
            </a:fld>
            <a:endParaRPr lang="en-US" dirty="0"/>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457189"/>
            <a:endParaRPr lang="en-US" dirty="0"/>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1051">
                <a:solidFill>
                  <a:srgbClr val="FFFFFF"/>
                </a:solidFill>
              </a:defRPr>
            </a:lvl1pPr>
          </a:lstStyle>
          <a:p>
            <a:pPr defTabSz="457189"/>
            <a:fld id="{D57F1E4F-1CFF-5643-939E-217C01CDF565}" type="slidenum">
              <a:rPr lang="en-US" smtClean="0"/>
              <a:pPr defTabSz="457189"/>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53763042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ctr"/>
            <a:r>
              <a:rPr lang="en-US" dirty="0"/>
              <a:t>Fair Housing Rights</a:t>
            </a:r>
          </a:p>
          <a:p>
            <a:pPr algn="ctr"/>
            <a:endParaRPr lang="en-US" dirty="0"/>
          </a:p>
          <a:p>
            <a:pPr algn="ct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059384" y="2471825"/>
            <a:ext cx="4147275" cy="1269067"/>
          </a:xfrm>
          <a:prstGeom prst="rect">
            <a:avLst/>
          </a:prstGeom>
        </p:spPr>
      </p:pic>
    </p:spTree>
    <p:extLst>
      <p:ext uri="{BB962C8B-B14F-4D97-AF65-F5344CB8AC3E}">
        <p14:creationId xmlns:p14="http://schemas.microsoft.com/office/powerpoint/2010/main" xmlns="" val="988868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r>
              <a:rPr lang="en-US" dirty="0"/>
              <a:t>What conduct is illegal?</a:t>
            </a:r>
          </a:p>
        </p:txBody>
      </p:sp>
      <p:sp>
        <p:nvSpPr>
          <p:cNvPr id="2" name="Content Placeholder 1"/>
          <p:cNvSpPr>
            <a:spLocks noGrp="1"/>
          </p:cNvSpPr>
          <p:nvPr>
            <p:ph idx="1"/>
          </p:nvPr>
        </p:nvSpPr>
        <p:spPr>
          <a:xfrm>
            <a:off x="1703081" y="1943059"/>
            <a:ext cx="7408863" cy="3850407"/>
          </a:xfrm>
        </p:spPr>
        <p:txBody>
          <a:bodyPr rtlCol="0">
            <a:normAutofit/>
          </a:bodyPr>
          <a:lstStyle/>
          <a:p>
            <a:pPr>
              <a:spcAft>
                <a:spcPts val="0"/>
              </a:spcAft>
              <a:buFont typeface="Wingdings" panose="05000000000000000000" pitchFamily="2" charset="2"/>
              <a:buChar char="§"/>
              <a:defRPr/>
            </a:pPr>
            <a:r>
              <a:rPr lang="en-US" sz="2400" dirty="0"/>
              <a:t>Discriminating in financing, appraising, or making any loan that is secured by residential real estate</a:t>
            </a:r>
          </a:p>
          <a:p>
            <a:pPr>
              <a:spcAft>
                <a:spcPts val="0"/>
              </a:spcAft>
              <a:buFont typeface="Wingdings" panose="05000000000000000000" pitchFamily="2" charset="2"/>
              <a:buChar char="§"/>
              <a:defRPr/>
            </a:pPr>
            <a:r>
              <a:rPr lang="en-US" sz="2400" dirty="0"/>
              <a:t>Discriminating in providing homeowners’ insurance</a:t>
            </a:r>
          </a:p>
          <a:p>
            <a:pPr>
              <a:spcAft>
                <a:spcPts val="0"/>
              </a:spcAft>
              <a:buFont typeface="Wingdings" panose="05000000000000000000" pitchFamily="2" charset="2"/>
              <a:buChar char="§"/>
              <a:defRPr/>
            </a:pPr>
            <a:r>
              <a:rPr lang="en-US" sz="2400" dirty="0"/>
              <a:t>Sexual harassment</a:t>
            </a:r>
          </a:p>
          <a:p>
            <a:pPr>
              <a:spcAft>
                <a:spcPts val="0"/>
              </a:spcAft>
              <a:buFont typeface="Wingdings" panose="05000000000000000000" pitchFamily="2" charset="2"/>
              <a:buChar char="§"/>
              <a:defRPr/>
            </a:pPr>
            <a:r>
              <a:rPr lang="en-US" sz="2400" dirty="0"/>
              <a:t>Harassment, intimidation or interference based on  protected class membership or because someone has attempted to protect rights under fair housing laws</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3" y="5445224"/>
            <a:ext cx="2276084" cy="696483"/>
          </a:xfrm>
          <a:prstGeom prst="rect">
            <a:avLst/>
          </a:prstGeom>
        </p:spPr>
      </p:pic>
    </p:spTree>
    <p:extLst>
      <p:ext uri="{BB962C8B-B14F-4D97-AF65-F5344CB8AC3E}">
        <p14:creationId xmlns:p14="http://schemas.microsoft.com/office/powerpoint/2010/main" xmlns="" val="3988820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r>
              <a:rPr lang="en-US" dirty="0"/>
              <a:t>Disparate Impact</a:t>
            </a:r>
          </a:p>
        </p:txBody>
      </p:sp>
      <p:sp>
        <p:nvSpPr>
          <p:cNvPr id="2" name="Content Placeholder 1"/>
          <p:cNvSpPr>
            <a:spLocks noGrp="1"/>
          </p:cNvSpPr>
          <p:nvPr>
            <p:ph idx="1"/>
          </p:nvPr>
        </p:nvSpPr>
        <p:spPr/>
        <p:txBody>
          <a:bodyPr rtlCol="0">
            <a:normAutofit/>
          </a:bodyPr>
          <a:lstStyle/>
          <a:p>
            <a:pPr marL="0" indent="0">
              <a:spcAft>
                <a:spcPts val="0"/>
              </a:spcAft>
              <a:buNone/>
              <a:defRPr/>
            </a:pPr>
            <a:endParaRPr lang="en-US" dirty="0">
              <a:ea typeface="+mn-ea"/>
              <a:cs typeface="+mn-cs"/>
            </a:endParaRPr>
          </a:p>
          <a:p>
            <a:pPr>
              <a:buFont typeface="Wingdings" panose="05000000000000000000" pitchFamily="2" charset="2"/>
              <a:buChar char="§"/>
              <a:defRPr/>
            </a:pPr>
            <a:r>
              <a:rPr lang="en-US" sz="2400" dirty="0">
                <a:ea typeface="+mn-ea"/>
                <a:cs typeface="+mn-cs"/>
              </a:rPr>
              <a:t>Policies that appear neutral on their face but have a disproportionate negative impact on persons of a protected class.</a:t>
            </a:r>
          </a:p>
          <a:p>
            <a:pPr marL="0" indent="0">
              <a:spcAft>
                <a:spcPts val="0"/>
              </a:spcAft>
              <a:buNone/>
              <a:defRPr/>
            </a:pPr>
            <a:endParaRPr lang="en-US" sz="2400" i="1" dirty="0">
              <a:ea typeface="+mn-ea"/>
              <a:cs typeface="+mn-cs"/>
            </a:endParaRPr>
          </a:p>
          <a:p>
            <a:pPr>
              <a:defRPr/>
            </a:pPr>
            <a:r>
              <a:rPr lang="en-US" sz="2400" i="1" dirty="0">
                <a:ea typeface="+mn-ea"/>
                <a:cs typeface="+mn-cs"/>
              </a:rPr>
              <a:t>Example: A landlord can not have a policy that they will only accept income from work because it would have a disparate impact on people with disabilities and women and families with children who may receive child support.</a:t>
            </a:r>
          </a:p>
        </p:txBody>
      </p:sp>
    </p:spTree>
    <p:extLst>
      <p:ext uri="{BB962C8B-B14F-4D97-AF65-F5344CB8AC3E}">
        <p14:creationId xmlns:p14="http://schemas.microsoft.com/office/powerpoint/2010/main" xmlns="" val="1077951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94853"/>
            <a:ext cx="9585064" cy="1242511"/>
          </a:xfrm>
        </p:spPr>
        <p:txBody>
          <a:bodyPr/>
          <a:lstStyle/>
          <a:p>
            <a:r>
              <a:rPr lang="en-US" dirty="0"/>
              <a:t>What we’re seeing</a:t>
            </a:r>
          </a:p>
        </p:txBody>
      </p:sp>
      <p:sp>
        <p:nvSpPr>
          <p:cNvPr id="3" name="Content Placeholder 2"/>
          <p:cNvSpPr>
            <a:spLocks noGrp="1"/>
          </p:cNvSpPr>
          <p:nvPr>
            <p:ph idx="1"/>
          </p:nvPr>
        </p:nvSpPr>
        <p:spPr>
          <a:xfrm>
            <a:off x="2336202" y="1898725"/>
            <a:ext cx="8676355" cy="4031539"/>
          </a:xfrm>
        </p:spPr>
        <p:txBody>
          <a:bodyPr>
            <a:normAutofit/>
          </a:bodyPr>
          <a:lstStyle/>
          <a:p>
            <a:pPr>
              <a:buFont typeface="Wingdings" panose="05000000000000000000" pitchFamily="2" charset="2"/>
              <a:buChar char="§"/>
            </a:pPr>
            <a:r>
              <a:rPr lang="en-US" sz="2200" dirty="0"/>
              <a:t>Landlord doesn’t call prospective tenant back</a:t>
            </a:r>
          </a:p>
          <a:p>
            <a:pPr>
              <a:buFont typeface="Wingdings" panose="05000000000000000000" pitchFamily="2" charset="2"/>
              <a:buChar char="§"/>
            </a:pPr>
            <a:r>
              <a:rPr lang="en-US" sz="2200" dirty="0"/>
              <a:t>Landlord treats prospective tenant different in person</a:t>
            </a:r>
          </a:p>
          <a:p>
            <a:pPr>
              <a:buFont typeface="Wingdings" panose="05000000000000000000" pitchFamily="2" charset="2"/>
              <a:buChar char="§"/>
            </a:pPr>
            <a:r>
              <a:rPr lang="en-US" sz="2200" dirty="0"/>
              <a:t>Actual rent amount is higher than what was advertised</a:t>
            </a:r>
          </a:p>
          <a:p>
            <a:pPr>
              <a:buFont typeface="Wingdings" panose="05000000000000000000" pitchFamily="2" charset="2"/>
              <a:buChar char="§"/>
            </a:pPr>
            <a:r>
              <a:rPr lang="en-US" sz="2200" dirty="0"/>
              <a:t>Tenant is told the apartment is rented but it continues to be advertised</a:t>
            </a:r>
          </a:p>
          <a:p>
            <a:pPr>
              <a:buFont typeface="Wingdings" panose="05000000000000000000" pitchFamily="2" charset="2"/>
              <a:buChar char="§"/>
            </a:pPr>
            <a:r>
              <a:rPr lang="en-US" sz="2200" dirty="0"/>
              <a:t>Landlord tries to steer the tenant to a particular apartment or building</a:t>
            </a:r>
          </a:p>
          <a:p>
            <a:pPr lvl="0">
              <a:buClr>
                <a:srgbClr val="1CADE4"/>
              </a:buClr>
              <a:buFont typeface="Wingdings" panose="05000000000000000000" pitchFamily="2" charset="2"/>
              <a:buChar char="§"/>
            </a:pPr>
            <a:r>
              <a:rPr lang="en-US" sz="2200" dirty="0">
                <a:solidFill>
                  <a:prstClr val="black">
                    <a:lumMod val="75000"/>
                    <a:lumOff val="25000"/>
                  </a:prstClr>
                </a:solidFill>
              </a:rPr>
              <a:t>There are rules that apply only to the tenant or to children</a:t>
            </a:r>
          </a:p>
          <a:p>
            <a:pPr lvl="0">
              <a:buClr>
                <a:srgbClr val="1CADE4"/>
              </a:buClr>
              <a:buFont typeface="Wingdings" panose="05000000000000000000" pitchFamily="2" charset="2"/>
              <a:buChar char="§"/>
            </a:pPr>
            <a:r>
              <a:rPr lang="en-US" sz="2200" dirty="0">
                <a:solidFill>
                  <a:prstClr val="black">
                    <a:lumMod val="75000"/>
                    <a:lumOff val="25000"/>
                  </a:prstClr>
                </a:solidFill>
              </a:rPr>
              <a:t>Landlord makes negative comments about the tenant’s race, ethnicity, disability, children, etc.  </a:t>
            </a:r>
          </a:p>
          <a:p>
            <a:pPr>
              <a:buFont typeface="Wingdings" panose="05000000000000000000" pitchFamily="2" charset="2"/>
              <a:buChar char="§"/>
            </a:pPr>
            <a:endParaRPr lang="en-US" sz="2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3" y="5445224"/>
            <a:ext cx="2276084" cy="696483"/>
          </a:xfrm>
          <a:prstGeom prst="rect">
            <a:avLst/>
          </a:prstGeom>
        </p:spPr>
      </p:pic>
    </p:spTree>
    <p:extLst>
      <p:ext uri="{BB962C8B-B14F-4D97-AF65-F5344CB8AC3E}">
        <p14:creationId xmlns:p14="http://schemas.microsoft.com/office/powerpoint/2010/main" xmlns="" val="315710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we’re seeing</a:t>
            </a:r>
          </a:p>
        </p:txBody>
      </p:sp>
      <p:sp>
        <p:nvSpPr>
          <p:cNvPr id="3" name="Content Placeholder 2"/>
          <p:cNvSpPr>
            <a:spLocks noGrp="1"/>
          </p:cNvSpPr>
          <p:nvPr>
            <p:ph idx="1"/>
          </p:nvPr>
        </p:nvSpPr>
        <p:spPr>
          <a:xfrm>
            <a:off x="2135560" y="2004864"/>
            <a:ext cx="8229600" cy="4853136"/>
          </a:xfrm>
        </p:spPr>
        <p:txBody>
          <a:bodyPr>
            <a:normAutofit/>
          </a:bodyPr>
          <a:lstStyle/>
          <a:p>
            <a:pPr>
              <a:buFont typeface="Wingdings" panose="05000000000000000000" pitchFamily="2" charset="2"/>
              <a:buChar char="§"/>
            </a:pPr>
            <a:r>
              <a:rPr lang="en-US" sz="2400" dirty="0"/>
              <a:t>“It isn’t safe for kids.”</a:t>
            </a:r>
          </a:p>
          <a:p>
            <a:pPr>
              <a:buFont typeface="Wingdings" panose="05000000000000000000" pitchFamily="2" charset="2"/>
              <a:buChar char="§"/>
            </a:pPr>
            <a:r>
              <a:rPr lang="en-US" sz="2400" dirty="0"/>
              <a:t>“A boy and a girl can’t share a bedroom.”</a:t>
            </a:r>
          </a:p>
          <a:p>
            <a:pPr>
              <a:buFont typeface="Wingdings" panose="05000000000000000000" pitchFamily="2" charset="2"/>
              <a:buChar char="§"/>
            </a:pPr>
            <a:r>
              <a:rPr lang="en-US" sz="2400" dirty="0"/>
              <a:t>“Working people only”</a:t>
            </a:r>
          </a:p>
          <a:p>
            <a:pPr>
              <a:buFont typeface="Wingdings" panose="05000000000000000000" pitchFamily="2" charset="2"/>
              <a:buChar char="§"/>
            </a:pPr>
            <a:r>
              <a:rPr lang="en-US" sz="2400" dirty="0"/>
              <a:t>“Quiet, clean professionals preferred.”</a:t>
            </a:r>
          </a:p>
          <a:p>
            <a:pPr>
              <a:buFont typeface="Wingdings" panose="05000000000000000000" pitchFamily="2" charset="2"/>
              <a:buChar char="§"/>
            </a:pPr>
            <a:r>
              <a:rPr lang="en-US" sz="2400" dirty="0"/>
              <a:t>“You might feel more comfortable in another neighborhood.”</a:t>
            </a:r>
          </a:p>
          <a:p>
            <a:pPr>
              <a:buFont typeface="Wingdings" panose="05000000000000000000" pitchFamily="2" charset="2"/>
              <a:buChar char="§"/>
            </a:pPr>
            <a:r>
              <a:rPr lang="en-US" sz="2400" dirty="0"/>
              <a:t>“We only take English speaking people.”</a:t>
            </a:r>
          </a:p>
          <a:p>
            <a:pPr>
              <a:buFont typeface="Wingdings" panose="05000000000000000000" pitchFamily="2" charset="2"/>
              <a:buChar char="§"/>
            </a:pPr>
            <a:r>
              <a:rPr lang="en-US" sz="2400" dirty="0"/>
              <a:t>“Sorry, we just rented the last apartment.”</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3" y="5517232"/>
            <a:ext cx="2276084" cy="696483"/>
          </a:xfrm>
          <a:prstGeom prst="rect">
            <a:avLst/>
          </a:prstGeom>
        </p:spPr>
      </p:pic>
    </p:spTree>
    <p:extLst>
      <p:ext uri="{BB962C8B-B14F-4D97-AF65-F5344CB8AC3E}">
        <p14:creationId xmlns:p14="http://schemas.microsoft.com/office/powerpoint/2010/main" xmlns="" val="780084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Reasonable Accommodations &amp; Modifications</a:t>
            </a:r>
          </a:p>
        </p:txBody>
      </p:sp>
      <p:sp>
        <p:nvSpPr>
          <p:cNvPr id="3" name="Content Placeholder 2"/>
          <p:cNvSpPr>
            <a:spLocks noGrp="1"/>
          </p:cNvSpPr>
          <p:nvPr>
            <p:ph idx="1"/>
          </p:nvPr>
        </p:nvSpPr>
        <p:spPr/>
        <p:txBody>
          <a:bodyPr>
            <a:normAutofit/>
          </a:bodyPr>
          <a:lstStyle/>
          <a:p>
            <a:pPr marL="0" indent="0">
              <a:buNone/>
            </a:pPr>
            <a:endParaRPr lang="en-US" sz="2800" dirty="0"/>
          </a:p>
          <a:p>
            <a:pPr marL="0" indent="0">
              <a:buNone/>
            </a:pPr>
            <a:r>
              <a:rPr lang="en-US" sz="2800" dirty="0"/>
              <a:t>Accommodation - A change, exception, or adjustment in normal rules, policies, practices, or services offered by a housing provider to allow persons with disabilities the full use and enjoyment of their dwelling and related facilities</a:t>
            </a:r>
          </a:p>
          <a:p>
            <a:pPr marL="0" indent="0">
              <a:buNone/>
            </a:pPr>
            <a:r>
              <a:rPr lang="en-US" sz="2800" dirty="0"/>
              <a:t>Examples: Assistance animals, assigned parking spaces, vacating a lease, leniency for behavior that violates a lease (hoarding, disruptive behavior)</a:t>
            </a:r>
          </a:p>
          <a:p>
            <a:pPr marL="0" indent="0">
              <a:buNone/>
            </a:pPr>
            <a:endParaRPr lang="en-US" sz="2800" dirty="0"/>
          </a:p>
          <a:p>
            <a:pPr marL="0" indent="0">
              <a:buNone/>
            </a:pP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4" y="5294727"/>
            <a:ext cx="2290313" cy="700836"/>
          </a:xfrm>
          <a:prstGeom prst="rect">
            <a:avLst/>
          </a:prstGeom>
        </p:spPr>
      </p:pic>
    </p:spTree>
    <p:extLst>
      <p:ext uri="{BB962C8B-B14F-4D97-AF65-F5344CB8AC3E}">
        <p14:creationId xmlns:p14="http://schemas.microsoft.com/office/powerpoint/2010/main" xmlns="" val="3751876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Reasonable Accommodations &amp; Modifications</a:t>
            </a:r>
          </a:p>
        </p:txBody>
      </p:sp>
      <p:sp>
        <p:nvSpPr>
          <p:cNvPr id="3" name="Content Placeholder 2"/>
          <p:cNvSpPr>
            <a:spLocks noGrp="1"/>
          </p:cNvSpPr>
          <p:nvPr>
            <p:ph idx="1"/>
          </p:nvPr>
        </p:nvSpPr>
        <p:spPr/>
        <p:txBody>
          <a:bodyPr>
            <a:normAutofit/>
          </a:bodyPr>
          <a:lstStyle/>
          <a:p>
            <a:pPr marL="0" indent="0">
              <a:buNone/>
            </a:pPr>
            <a:endParaRPr lang="en-US" sz="2800" dirty="0"/>
          </a:p>
          <a:p>
            <a:pPr marL="0" indent="0">
              <a:buNone/>
            </a:pPr>
            <a:r>
              <a:rPr lang="en-US" sz="2800" dirty="0"/>
              <a:t>Modification - A structural modification that is made to allow persons with disabilities the full enjoyment of the housing and related facilities</a:t>
            </a:r>
          </a:p>
          <a:p>
            <a:pPr marL="0" indent="0">
              <a:buNone/>
            </a:pPr>
            <a:r>
              <a:rPr lang="en-US" sz="2800" dirty="0"/>
              <a:t>Examples: Grab bars, ramps</a:t>
            </a:r>
          </a:p>
          <a:p>
            <a:pPr marL="0" indent="0">
              <a:buNone/>
            </a:pPr>
            <a:r>
              <a:rPr lang="en-US" sz="2800" dirty="0"/>
              <a:t>In private housing, tenant is responsible for paying for modifications within their units while the landlord is responsible for paying for some modifications to common areas.</a:t>
            </a:r>
          </a:p>
          <a:p>
            <a:pPr marL="0" indent="0">
              <a:buNone/>
            </a:pP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4" y="5294727"/>
            <a:ext cx="2290313" cy="700836"/>
          </a:xfrm>
          <a:prstGeom prst="rect">
            <a:avLst/>
          </a:prstGeom>
        </p:spPr>
      </p:pic>
    </p:spTree>
    <p:extLst>
      <p:ext uri="{BB962C8B-B14F-4D97-AF65-F5344CB8AC3E}">
        <p14:creationId xmlns:p14="http://schemas.microsoft.com/office/powerpoint/2010/main" xmlns="" val="2640263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Under the Fair Housing Act</a:t>
            </a:r>
          </a:p>
        </p:txBody>
      </p:sp>
      <p:sp>
        <p:nvSpPr>
          <p:cNvPr id="3" name="Content Placeholder 2"/>
          <p:cNvSpPr>
            <a:spLocks noGrp="1"/>
          </p:cNvSpPr>
          <p:nvPr>
            <p:ph idx="1"/>
          </p:nvPr>
        </p:nvSpPr>
        <p:spPr/>
        <p:txBody>
          <a:bodyPr>
            <a:normAutofit/>
          </a:bodyPr>
          <a:lstStyle/>
          <a:p>
            <a:endParaRPr lang="en-US" sz="2100" dirty="0"/>
          </a:p>
          <a:p>
            <a:r>
              <a:rPr lang="en-US" sz="2800" dirty="0"/>
              <a:t>“Any person who has a physical or mental impairment that substantially limits one or more major life activities; has a record of such impairment; or is regarded as having such an impairment.”</a:t>
            </a:r>
          </a:p>
          <a:p>
            <a:endParaRPr lang="en-US" sz="2800" dirty="0"/>
          </a:p>
          <a:p>
            <a:r>
              <a:rPr lang="en-US" sz="2800" dirty="0"/>
              <a:t>Examples: Mobility impairments, visual or hearing impairments, major diseases, mental illness, depression, anxiety, PTSD, autism, addiction (in treatment)</a:t>
            </a:r>
          </a:p>
          <a:p>
            <a:pPr marL="0" indent="0">
              <a:buNone/>
            </a:pPr>
            <a:endParaRPr lang="en-US" sz="1800" dirty="0"/>
          </a:p>
          <a:p>
            <a:endParaRPr lang="en-US" sz="1800"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56242" y="5518677"/>
            <a:ext cx="2290313" cy="700836"/>
          </a:xfrm>
          <a:prstGeom prst="rect">
            <a:avLst/>
          </a:prstGeom>
        </p:spPr>
      </p:pic>
    </p:spTree>
    <p:extLst>
      <p:ext uri="{BB962C8B-B14F-4D97-AF65-F5344CB8AC3E}">
        <p14:creationId xmlns:p14="http://schemas.microsoft.com/office/powerpoint/2010/main" xmlns="" val="856082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reasonable?</a:t>
            </a:r>
          </a:p>
        </p:txBody>
      </p:sp>
      <p:sp>
        <p:nvSpPr>
          <p:cNvPr id="3" name="Content Placeholder 2"/>
          <p:cNvSpPr>
            <a:spLocks noGrp="1"/>
          </p:cNvSpPr>
          <p:nvPr>
            <p:ph idx="1"/>
          </p:nvPr>
        </p:nvSpPr>
        <p:spPr>
          <a:xfrm>
            <a:off x="2346960" y="1916832"/>
            <a:ext cx="7528560" cy="3017520"/>
          </a:xfrm>
        </p:spPr>
        <p:txBody>
          <a:bodyPr>
            <a:noAutofit/>
          </a:bodyPr>
          <a:lstStyle/>
          <a:p>
            <a:pPr>
              <a:buFont typeface="Wingdings" panose="05000000000000000000" pitchFamily="2" charset="2"/>
              <a:buChar char="§"/>
            </a:pPr>
            <a:r>
              <a:rPr lang="en-US" sz="2400" dirty="0"/>
              <a:t> Changes that do not impose an undue financial or 	administrative burden or that would fundamentally 	alter the provider’s operations</a:t>
            </a:r>
          </a:p>
          <a:p>
            <a:pPr>
              <a:buFont typeface="Wingdings" panose="05000000000000000000" pitchFamily="2" charset="2"/>
              <a:buChar char="§"/>
            </a:pPr>
            <a:r>
              <a:rPr lang="en-US" sz="2400" dirty="0"/>
              <a:t> Takes into account </a:t>
            </a:r>
          </a:p>
          <a:p>
            <a:pPr marL="0" indent="0">
              <a:buNone/>
            </a:pPr>
            <a:r>
              <a:rPr lang="en-US" sz="2400" dirty="0"/>
              <a:t>	- the financial resources of the provider</a:t>
            </a:r>
          </a:p>
          <a:p>
            <a:pPr marL="150872" lvl="1" indent="0">
              <a:buNone/>
            </a:pPr>
            <a:r>
              <a:rPr lang="en-US" sz="2400" dirty="0"/>
              <a:t>	- the costs of the accommodation or modification</a:t>
            </a:r>
          </a:p>
          <a:p>
            <a:pPr marL="150872" lvl="1" indent="0">
              <a:buNone/>
            </a:pPr>
            <a:r>
              <a:rPr lang="en-US" sz="2400" dirty="0"/>
              <a:t>	- the benefits to the requester</a:t>
            </a:r>
          </a:p>
          <a:p>
            <a:pPr marL="150872" lvl="1" indent="0">
              <a:buNone/>
            </a:pPr>
            <a:r>
              <a:rPr lang="en-US" sz="2400" dirty="0"/>
              <a:t>	- the availability or other, less expensive alternative 	 	  options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65545" y="5412843"/>
            <a:ext cx="2290313" cy="700836"/>
          </a:xfrm>
          <a:prstGeom prst="rect">
            <a:avLst/>
          </a:prstGeom>
        </p:spPr>
      </p:pic>
    </p:spTree>
    <p:extLst>
      <p:ext uri="{BB962C8B-B14F-4D97-AF65-F5344CB8AC3E}">
        <p14:creationId xmlns:p14="http://schemas.microsoft.com/office/powerpoint/2010/main" xmlns="" val="3442178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required for a reasonable accommodation or modification?</a:t>
            </a:r>
          </a:p>
        </p:txBody>
      </p:sp>
      <p:sp>
        <p:nvSpPr>
          <p:cNvPr id="3" name="Content Placeholder 2"/>
          <p:cNvSpPr>
            <a:spLocks noGrp="1"/>
          </p:cNvSpPr>
          <p:nvPr>
            <p:ph idx="1"/>
          </p:nvPr>
        </p:nvSpPr>
        <p:spPr/>
        <p:txBody>
          <a:bodyPr>
            <a:normAutofit lnSpcReduction="10000"/>
          </a:bodyPr>
          <a:lstStyle/>
          <a:p>
            <a:r>
              <a:rPr lang="en-US" sz="2400" dirty="0"/>
              <a:t>Request does not need to be made in a particular way</a:t>
            </a:r>
          </a:p>
          <a:p>
            <a:pPr lvl="1"/>
            <a:r>
              <a:rPr lang="en-US" sz="2400" dirty="0"/>
              <a:t>Recommend that requests be made in writing and ask that the housing provider responds in writing</a:t>
            </a:r>
          </a:p>
          <a:p>
            <a:r>
              <a:rPr lang="en-US" sz="2400" dirty="0"/>
              <a:t>Person should be prepared to provide information from a third party </a:t>
            </a:r>
          </a:p>
          <a:p>
            <a:pPr lvl="1"/>
            <a:r>
              <a:rPr lang="en-US" sz="2400" dirty="0"/>
              <a:t>verifies that they meet the Act’s definition of disability</a:t>
            </a:r>
          </a:p>
          <a:p>
            <a:pPr lvl="1"/>
            <a:r>
              <a:rPr lang="en-US" sz="2400" dirty="0"/>
              <a:t>describes the needed accommodation</a:t>
            </a:r>
          </a:p>
          <a:p>
            <a:pPr lvl="1"/>
            <a:r>
              <a:rPr lang="en-US" sz="2400" dirty="0"/>
              <a:t>shows the relationship between the person’s disability and the need for the requested accommodation.</a:t>
            </a:r>
          </a:p>
          <a:p>
            <a:r>
              <a:rPr lang="en-US" sz="2400" dirty="0"/>
              <a:t>Verification does not need to be from a doctor but should be someone familiar with the disability and need.</a:t>
            </a:r>
          </a:p>
        </p:txBody>
      </p:sp>
      <p:pic>
        <p:nvPicPr>
          <p:cNvPr id="4" name="Picture 3"/>
          <p:cNvPicPr>
            <a:picLocks noChangeAspect="1"/>
          </p:cNvPicPr>
          <p:nvPr/>
        </p:nvPicPr>
        <p:blipFill>
          <a:blip r:embed="rId2" cstate="print"/>
          <a:stretch>
            <a:fillRect/>
          </a:stretch>
        </p:blipFill>
        <p:spPr>
          <a:xfrm>
            <a:off x="8255498" y="5518544"/>
            <a:ext cx="2286199" cy="701101"/>
          </a:xfrm>
          <a:prstGeom prst="rect">
            <a:avLst/>
          </a:prstGeom>
        </p:spPr>
      </p:pic>
    </p:spTree>
    <p:extLst>
      <p:ext uri="{BB962C8B-B14F-4D97-AF65-F5344CB8AC3E}">
        <p14:creationId xmlns:p14="http://schemas.microsoft.com/office/powerpoint/2010/main" xmlns="" val="359178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US" sz="2400" dirty="0"/>
              <a:t>Housing provider can not refuse to engage in a negotiation over a reasonable accommodation</a:t>
            </a:r>
          </a:p>
          <a:p>
            <a:pPr>
              <a:buFont typeface="Arial" panose="020B0604020202020204" pitchFamily="34" charset="0"/>
              <a:buChar char="•"/>
            </a:pPr>
            <a:r>
              <a:rPr lang="en-US" sz="2400" dirty="0"/>
              <a:t>An undue delay in the consideration of an accommodation may be considered a failure to provide the accommodation</a:t>
            </a:r>
          </a:p>
          <a:p>
            <a:pPr>
              <a:buFont typeface="Arial" panose="020B0604020202020204" pitchFamily="34" charset="0"/>
              <a:buChar char="•"/>
            </a:pPr>
            <a:r>
              <a:rPr lang="en-US" sz="2400" dirty="0"/>
              <a:t>Housing provider can not charge additional fees as a condition of granting the accommodation – includes pet fees and pet deposits for assistance animals</a:t>
            </a:r>
          </a:p>
          <a:p>
            <a:pPr>
              <a:buFont typeface="Arial" panose="020B0604020202020204" pitchFamily="34" charset="0"/>
              <a:buChar char="•"/>
            </a:pPr>
            <a:r>
              <a:rPr lang="en-US" sz="2400" dirty="0"/>
              <a:t>Housing provider can not place excessive restrictions related to the accommodation</a:t>
            </a:r>
          </a:p>
          <a:p>
            <a:pPr lvl="1">
              <a:buFont typeface="Arial" panose="020B0604020202020204" pitchFamily="34" charset="0"/>
              <a:buChar char="•"/>
            </a:pPr>
            <a:r>
              <a:rPr lang="en-US" sz="2200" dirty="0"/>
              <a:t>Includes breed and size restrictions</a:t>
            </a:r>
          </a:p>
          <a:p>
            <a:pPr lvl="1">
              <a:buFont typeface="Arial" panose="020B0604020202020204" pitchFamily="34" charset="0"/>
              <a:buChar char="•"/>
            </a:pPr>
            <a:r>
              <a:rPr lang="en-US" sz="2200" dirty="0"/>
              <a:t>Reasonable restrictions may include leashing, picking up after animal, rabies vaccines </a:t>
            </a:r>
          </a:p>
          <a:p>
            <a:pPr>
              <a:buFont typeface="Arial" panose="020B0604020202020204" pitchFamily="34" charset="0"/>
              <a:buChar char="•"/>
            </a:pPr>
            <a:endParaRPr lang="en-US" sz="2400" dirty="0"/>
          </a:p>
        </p:txBody>
      </p:sp>
      <p:sp>
        <p:nvSpPr>
          <p:cNvPr id="4" name="Title 1"/>
          <p:cNvSpPr txBox="1">
            <a:spLocks/>
          </p:cNvSpPr>
          <p:nvPr/>
        </p:nvSpPr>
        <p:spPr>
          <a:xfrm>
            <a:off x="1097281" y="524935"/>
            <a:ext cx="6347713"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tx1"/>
                </a:solidFill>
              </a:rPr>
              <a:t>What is required for a reasonable accommodation or modification?</a:t>
            </a:r>
          </a:p>
        </p:txBody>
      </p:sp>
      <p:pic>
        <p:nvPicPr>
          <p:cNvPr id="2" name="Picture 1"/>
          <p:cNvPicPr>
            <a:picLocks noChangeAspect="1"/>
          </p:cNvPicPr>
          <p:nvPr/>
        </p:nvPicPr>
        <p:blipFill>
          <a:blip r:embed="rId2" cstate="print"/>
          <a:stretch>
            <a:fillRect/>
          </a:stretch>
        </p:blipFill>
        <p:spPr>
          <a:xfrm>
            <a:off x="8147922" y="5518544"/>
            <a:ext cx="2286199" cy="701101"/>
          </a:xfrm>
          <a:prstGeom prst="rect">
            <a:avLst/>
          </a:prstGeom>
        </p:spPr>
      </p:pic>
    </p:spTree>
    <p:extLst>
      <p:ext uri="{BB962C8B-B14F-4D97-AF65-F5344CB8AC3E}">
        <p14:creationId xmlns:p14="http://schemas.microsoft.com/office/powerpoint/2010/main" xmlns="" val="163408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169" y="359240"/>
            <a:ext cx="2400300" cy="1936787"/>
          </a:xfrm>
        </p:spPr>
        <p:txBody>
          <a:bodyPr/>
          <a:lstStyle/>
          <a:p>
            <a:r>
              <a:rPr lang="en-US" dirty="0"/>
              <a:t>About CNY Fair Housing</a:t>
            </a:r>
          </a:p>
        </p:txBody>
      </p:sp>
      <p:sp>
        <p:nvSpPr>
          <p:cNvPr id="3" name="Text Placeholder 2"/>
          <p:cNvSpPr>
            <a:spLocks noGrp="1"/>
          </p:cNvSpPr>
          <p:nvPr>
            <p:ph type="body" sz="half" idx="2"/>
          </p:nvPr>
        </p:nvSpPr>
        <p:spPr>
          <a:xfrm>
            <a:off x="1285987" y="2484895"/>
            <a:ext cx="2400300" cy="3863340"/>
          </a:xfrm>
        </p:spPr>
        <p:txBody>
          <a:bodyPr>
            <a:normAutofit fontScale="92500" lnSpcReduction="10000"/>
          </a:bodyPr>
          <a:lstStyle/>
          <a:p>
            <a:r>
              <a:rPr lang="en-US" sz="1800" dirty="0"/>
              <a:t>Private, non-profit organization founded in 1991</a:t>
            </a:r>
          </a:p>
          <a:p>
            <a:r>
              <a:rPr lang="en-US" sz="1800" dirty="0"/>
              <a:t>Conduct around 200 investigations of housing discrimination per year and train around 2,000 people</a:t>
            </a:r>
          </a:p>
          <a:p>
            <a:r>
              <a:rPr lang="en-US" sz="1800" dirty="0"/>
              <a:t>Funded by HUD, Onondaga County, Cities of Syracuse, Utica, Auburn, and Watertown, and through private donations and contractual services</a:t>
            </a:r>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831595" y="118430"/>
            <a:ext cx="4076243" cy="6114364"/>
          </a:xfrm>
          <a:prstGeom prst="rect">
            <a:avLst/>
          </a:prstGeom>
        </p:spPr>
      </p:pic>
    </p:spTree>
    <p:extLst>
      <p:ext uri="{BB962C8B-B14F-4D97-AF65-F5344CB8AC3E}">
        <p14:creationId xmlns:p14="http://schemas.microsoft.com/office/powerpoint/2010/main" xmlns="" val="2258368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Harassment</a:t>
            </a:r>
          </a:p>
        </p:txBody>
      </p:sp>
      <p:sp>
        <p:nvSpPr>
          <p:cNvPr id="5" name="Content Placeholder 4"/>
          <p:cNvSpPr>
            <a:spLocks noGrp="1"/>
          </p:cNvSpPr>
          <p:nvPr>
            <p:ph idx="1"/>
          </p:nvPr>
        </p:nvSpPr>
        <p:spPr>
          <a:xfrm>
            <a:off x="2354579" y="1737364"/>
            <a:ext cx="7543801" cy="4572000"/>
          </a:xfrm>
        </p:spPr>
        <p:txBody>
          <a:bodyPr/>
          <a:lstStyle/>
          <a:p>
            <a:pPr marL="61913" lvl="1" indent="0">
              <a:spcBef>
                <a:spcPct val="0"/>
              </a:spcBef>
              <a:buNone/>
            </a:pPr>
            <a:r>
              <a:rPr lang="en-US" sz="2000" i="1" dirty="0"/>
              <a:t>Quid Pro Quo and Hostile Environment Harassment and Liability for Discriminatory Housing Practices under the Fair Housing Act </a:t>
            </a:r>
          </a:p>
          <a:p>
            <a:pPr marL="290513" lvl="1" indent="-228600">
              <a:spcBef>
                <a:spcPct val="0"/>
              </a:spcBef>
              <a:buFont typeface="Arial" pitchFamily="34" charset="0"/>
              <a:buChar char="•"/>
            </a:pPr>
            <a:r>
              <a:rPr lang="en-US" altLang="en-US" sz="2000" dirty="0">
                <a:latin typeface="Times New Roman" panose="02020603050405020304" pitchFamily="18" charset="0"/>
                <a:cs typeface="Times New Roman" panose="02020603050405020304" pitchFamily="18" charset="0"/>
              </a:rPr>
              <a:t>HUD Final Rule Effective 10/14/2016</a:t>
            </a:r>
          </a:p>
          <a:p>
            <a:pPr marL="690563" lvl="2">
              <a:spcBef>
                <a:spcPct val="0"/>
              </a:spcBef>
              <a:buFont typeface="Times New Roman" pitchFamily="18" charset="0"/>
              <a:buChar char="-"/>
            </a:pPr>
            <a:r>
              <a:rPr lang="en-US" altLang="en-US" sz="1800" dirty="0">
                <a:latin typeface="Times New Roman" panose="02020603050405020304" pitchFamily="18" charset="0"/>
                <a:cs typeface="Times New Roman" panose="02020603050405020304" pitchFamily="18" charset="0"/>
              </a:rPr>
              <a:t>Rule formalizes standards for evaluating claims of ‘quid pro quo’ and hostile environment harassment in the housing context.</a:t>
            </a:r>
          </a:p>
          <a:p>
            <a:pPr marL="690563" lvl="2">
              <a:spcBef>
                <a:spcPct val="0"/>
              </a:spcBef>
              <a:buFont typeface="Times New Roman" pitchFamily="18" charset="0"/>
              <a:buChar char="-"/>
            </a:pPr>
            <a:r>
              <a:rPr lang="en-US" altLang="en-US" sz="1800" dirty="0">
                <a:latin typeface="Times New Roman" panose="02020603050405020304" pitchFamily="18" charset="0"/>
                <a:cs typeface="Times New Roman" panose="02020603050405020304" pitchFamily="18" charset="0"/>
              </a:rPr>
              <a:t>Focused on sexual harassment, but addresses harassment based on any prohibited basis.</a:t>
            </a:r>
          </a:p>
          <a:p>
            <a:pPr marL="690563" lvl="2">
              <a:spcBef>
                <a:spcPct val="0"/>
              </a:spcBef>
              <a:buFont typeface="Times New Roman" pitchFamily="18" charset="0"/>
              <a:buChar char="-"/>
            </a:pPr>
            <a:r>
              <a:rPr lang="en-US" altLang="en-US" sz="1800" dirty="0">
                <a:latin typeface="Times New Roman" panose="02020603050405020304" pitchFamily="18" charset="0"/>
                <a:cs typeface="Times New Roman" panose="02020603050405020304" pitchFamily="18" charset="0"/>
              </a:rPr>
              <a:t>Makes specific definitions of “quid pro quo harassment” and “hostile environment harassment”.</a:t>
            </a:r>
          </a:p>
          <a:p>
            <a:pPr marL="290513" lvl="1">
              <a:spcBef>
                <a:spcPct val="0"/>
              </a:spcBef>
              <a:buFont typeface="Arial" pitchFamily="34" charset="0"/>
              <a:buChar char="•"/>
            </a:pPr>
            <a:r>
              <a:rPr lang="en-US" altLang="en-US" sz="2000" dirty="0">
                <a:latin typeface="Times New Roman" panose="02020603050405020304" pitchFamily="18" charset="0"/>
                <a:cs typeface="Times New Roman" panose="02020603050405020304" pitchFamily="18" charset="0"/>
              </a:rPr>
              <a:t>Addresses both harassment by provider or provider’s agent and harassment between parties over which provider has control (i.e. Tenant-to-Tenant)</a:t>
            </a:r>
          </a:p>
          <a:p>
            <a:pPr marL="290513" lvl="1">
              <a:spcBef>
                <a:spcPct val="0"/>
              </a:spcBef>
              <a:buFont typeface="Arial" pitchFamily="34" charset="0"/>
              <a:buChar char="•"/>
            </a:pPr>
            <a:r>
              <a:rPr lang="en-US" altLang="en-US" sz="2000" dirty="0">
                <a:latin typeface="Times New Roman" panose="02020603050405020304" pitchFamily="18" charset="0"/>
                <a:cs typeface="Times New Roman" panose="02020603050405020304" pitchFamily="18" charset="0"/>
              </a:rPr>
              <a:t>Rule provides guidance to providers of housing or housing-related services seeking to ensure that their properties or businesses are free of unlawful harassment.</a:t>
            </a:r>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xmlns="" val="3558008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Harassment</a:t>
            </a:r>
          </a:p>
        </p:txBody>
      </p:sp>
      <p:sp>
        <p:nvSpPr>
          <p:cNvPr id="5" name="Content Placeholder 4"/>
          <p:cNvSpPr>
            <a:spLocks noGrp="1"/>
          </p:cNvSpPr>
          <p:nvPr>
            <p:ph idx="1"/>
          </p:nvPr>
        </p:nvSpPr>
        <p:spPr>
          <a:xfrm>
            <a:off x="2354579" y="1737364"/>
            <a:ext cx="7543801" cy="4374762"/>
          </a:xfrm>
        </p:spPr>
        <p:txBody>
          <a:bodyPr/>
          <a:lstStyle/>
          <a:p>
            <a:pPr marL="290513" lvl="1" indent="-228600">
              <a:buFont typeface="Arial" pitchFamily="34" charset="0"/>
              <a:buChar char="•"/>
            </a:pPr>
            <a:r>
              <a:rPr lang="en-US" altLang="en-US" sz="2000" dirty="0">
                <a:latin typeface="Times New Roman" panose="02020603050405020304" pitchFamily="18" charset="0"/>
                <a:cs typeface="Times New Roman" panose="02020603050405020304" pitchFamily="18" charset="0"/>
              </a:rPr>
              <a:t>Rule provides illustrations of discriminatory housing practices that constitute such harassment</a:t>
            </a:r>
          </a:p>
          <a:p>
            <a:pPr marL="290513" lvl="1" indent="-228600">
              <a:buFont typeface="Arial" pitchFamily="34" charset="0"/>
              <a:buChar char="•"/>
            </a:pPr>
            <a:r>
              <a:rPr lang="en-US" altLang="en-US" sz="2000" dirty="0">
                <a:latin typeface="Times New Roman" panose="02020603050405020304" pitchFamily="18" charset="0"/>
                <a:cs typeface="Times New Roman" panose="02020603050405020304" pitchFamily="18" charset="0"/>
              </a:rPr>
              <a:t>Rule clarifies the operation of traditional principles of direct and vicarious liability in the Fair Housing Act context</a:t>
            </a:r>
          </a:p>
          <a:p>
            <a:pPr marL="290513" lvl="1" indent="-228600">
              <a:buFont typeface="Arial" pitchFamily="34" charset="0"/>
              <a:buChar char="•"/>
            </a:pPr>
            <a:r>
              <a:rPr lang="en-US" altLang="en-US" sz="2000" dirty="0">
                <a:latin typeface="Times New Roman" panose="02020603050405020304" pitchFamily="18" charset="0"/>
                <a:cs typeface="Times New Roman" panose="02020603050405020304" pitchFamily="18" charset="0"/>
              </a:rPr>
              <a:t>Landlord will have liability for failure to act when they knew or should have known of the harassment</a:t>
            </a:r>
          </a:p>
          <a:p>
            <a:pPr marL="290513" lvl="1" indent="-228600">
              <a:buFont typeface="Arial" pitchFamily="34" charset="0"/>
              <a:buChar char="•"/>
            </a:pPr>
            <a:r>
              <a:rPr lang="en-US" altLang="en-US" sz="2000" dirty="0">
                <a:latin typeface="Times New Roman" panose="02020603050405020304" pitchFamily="18" charset="0"/>
                <a:cs typeface="Times New Roman" panose="02020603050405020304" pitchFamily="18" charset="0"/>
              </a:rPr>
              <a:t>Tenant to Tenant Harassment</a:t>
            </a:r>
          </a:p>
          <a:p>
            <a:pPr marL="454025" lvl="2">
              <a:buFont typeface="Times New Roman" pitchFamily="18" charset="0"/>
              <a:buChar char="-"/>
            </a:pPr>
            <a:r>
              <a:rPr lang="en-US" altLang="en-US" sz="2000" dirty="0">
                <a:latin typeface="Times New Roman" panose="02020603050405020304" pitchFamily="18" charset="0"/>
                <a:cs typeface="Times New Roman" panose="02020603050405020304" pitchFamily="18" charset="0"/>
              </a:rPr>
              <a:t> Landlord has a duty to act</a:t>
            </a:r>
          </a:p>
          <a:p>
            <a:pPr marL="454025" lvl="2">
              <a:buFont typeface="Times New Roman" pitchFamily="18" charset="0"/>
              <a:buChar char="-"/>
            </a:pPr>
            <a:r>
              <a:rPr lang="en-US" altLang="en-US" sz="2000" dirty="0">
                <a:latin typeface="Times New Roman" panose="02020603050405020304" pitchFamily="18" charset="0"/>
                <a:cs typeface="Times New Roman" panose="02020603050405020304" pitchFamily="18" charset="0"/>
              </a:rPr>
              <a:t>Typically ‘hostile environment’ form of harassment</a:t>
            </a:r>
          </a:p>
          <a:p>
            <a:pPr marL="454025" lvl="2" algn="just">
              <a:buFont typeface="Times New Roman" pitchFamily="18" charset="0"/>
              <a:buChar char="-"/>
            </a:pPr>
            <a:r>
              <a:rPr lang="en-US" altLang="en-US" sz="2000" dirty="0">
                <a:latin typeface="Times New Roman" panose="02020603050405020304" pitchFamily="18" charset="0"/>
                <a:cs typeface="Times New Roman" panose="02020603050405020304" pitchFamily="18" charset="0"/>
              </a:rPr>
              <a:t>Factors considered to determine whether hostile environment exists include the nature of the conduct, the context in which the incident(s) occurred, the severity, scope, frequency, duration, and location of the conduct, and the relationships of the persons involved</a:t>
            </a:r>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xmlns="" val="4212829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r>
              <a:rPr lang="en-US" sz="3600" dirty="0"/>
              <a:t>Harassment</a:t>
            </a:r>
          </a:p>
        </p:txBody>
      </p:sp>
      <p:sp>
        <p:nvSpPr>
          <p:cNvPr id="34817" name="Content Placeholder 1"/>
          <p:cNvSpPr>
            <a:spLocks noGrp="1"/>
          </p:cNvSpPr>
          <p:nvPr>
            <p:ph idx="1"/>
          </p:nvPr>
        </p:nvSpPr>
        <p:spPr/>
        <p:txBody>
          <a:bodyPr/>
          <a:lstStyle/>
          <a:p>
            <a:pPr marL="0" indent="0">
              <a:buNone/>
            </a:pPr>
            <a:endParaRPr lang="en-US" sz="2800" dirty="0"/>
          </a:p>
          <a:p>
            <a:pPr marL="0" indent="0">
              <a:buNone/>
            </a:pPr>
            <a:r>
              <a:rPr lang="en-US" sz="2800" dirty="0"/>
              <a:t>What to do if someone is a victim of harassment:</a:t>
            </a:r>
          </a:p>
          <a:p>
            <a:pPr marL="514350" indent="-514350">
              <a:buFont typeface="+mj-lt"/>
              <a:buAutoNum type="arabicPeriod"/>
            </a:pPr>
            <a:r>
              <a:rPr lang="en-US" sz="2800" dirty="0"/>
              <a:t>Contact the police if needed</a:t>
            </a:r>
          </a:p>
          <a:p>
            <a:pPr marL="514350" indent="-514350">
              <a:buFont typeface="+mj-lt"/>
              <a:buAutoNum type="arabicPeriod"/>
            </a:pPr>
            <a:r>
              <a:rPr lang="en-US" sz="2800" dirty="0"/>
              <a:t>Document or record interactions with the harasser</a:t>
            </a:r>
          </a:p>
          <a:p>
            <a:pPr marL="514350" indent="-514350">
              <a:buFont typeface="+mj-lt"/>
              <a:buAutoNum type="arabicPeriod"/>
            </a:pPr>
            <a:r>
              <a:rPr lang="en-US" sz="2800" dirty="0"/>
              <a:t>Notify your landlord in writing if you are being harassed by a neighbor and ask for a response in writing</a:t>
            </a:r>
          </a:p>
          <a:p>
            <a:pPr lvl="1"/>
            <a:endParaRPr lang="en-US" dirty="0"/>
          </a:p>
          <a:p>
            <a:pPr marL="627063" lvl="2" indent="0">
              <a:buNone/>
            </a:pPr>
            <a:endParaRPr lang="en-US" dirty="0"/>
          </a:p>
        </p:txBody>
      </p:sp>
    </p:spTree>
    <p:extLst>
      <p:ext uri="{BB962C8B-B14F-4D97-AF65-F5344CB8AC3E}">
        <p14:creationId xmlns:p14="http://schemas.microsoft.com/office/powerpoint/2010/main" xmlns="" val="35091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Criminal Background Screening</a:t>
            </a:r>
          </a:p>
        </p:txBody>
      </p:sp>
      <p:sp>
        <p:nvSpPr>
          <p:cNvPr id="5" name="Content Placeholder 4"/>
          <p:cNvSpPr>
            <a:spLocks noGrp="1"/>
          </p:cNvSpPr>
          <p:nvPr>
            <p:ph idx="1"/>
          </p:nvPr>
        </p:nvSpPr>
        <p:spPr>
          <a:xfrm>
            <a:off x="2354579" y="1737364"/>
            <a:ext cx="8008621" cy="4374762"/>
          </a:xfrm>
        </p:spPr>
        <p:txBody>
          <a:bodyPr>
            <a:normAutofit fontScale="92500" lnSpcReduction="10000"/>
          </a:bodyPr>
          <a:lstStyle/>
          <a:p>
            <a:r>
              <a:rPr lang="en-US" sz="2200" i="1" dirty="0"/>
              <a:t>Application of Fair Housing Act Standards to the Use of Criminal Records by Providers of Housing and Real Estate-Related Transactions</a:t>
            </a:r>
          </a:p>
          <a:p>
            <a:pPr lvl="1"/>
            <a:r>
              <a:rPr lang="en-US" sz="2200" dirty="0"/>
              <a:t>Issued April 4, 2016</a:t>
            </a:r>
          </a:p>
          <a:p>
            <a:pPr>
              <a:buFont typeface="Arial" panose="020B0604020202020204" pitchFamily="34" charset="0"/>
              <a:buChar char="•"/>
            </a:pPr>
            <a:r>
              <a:rPr lang="en-US" sz="2200" dirty="0"/>
              <a:t>Blanket Screening Criteria Without Individualized Inquiry or Assessment May Be Housing Discrimination</a:t>
            </a:r>
          </a:p>
          <a:p>
            <a:pPr lvl="1"/>
            <a:r>
              <a:rPr lang="en-US" sz="2000" dirty="0"/>
              <a:t>Disqualification for Arrest Record Alone Not Permissible, as Arrest Not Equivalent to Adjudication</a:t>
            </a:r>
          </a:p>
          <a:p>
            <a:pPr>
              <a:spcBef>
                <a:spcPts val="400"/>
              </a:spcBef>
              <a:buFont typeface="Arial" panose="020B0604020202020204" pitchFamily="34" charset="0"/>
              <a:buChar char="•"/>
            </a:pPr>
            <a:r>
              <a:rPr lang="en-US" sz="2200" dirty="0"/>
              <a:t>Individualized Assessment Should Consider:</a:t>
            </a:r>
          </a:p>
          <a:p>
            <a:pPr lvl="1">
              <a:spcBef>
                <a:spcPts val="400"/>
              </a:spcBef>
              <a:buFont typeface="Arial" panose="020B0604020202020204" pitchFamily="34" charset="0"/>
              <a:buChar char="•"/>
            </a:pPr>
            <a:r>
              <a:rPr lang="en-US" sz="2000" dirty="0"/>
              <a:t> Nature and Severity of Offence</a:t>
            </a:r>
          </a:p>
          <a:p>
            <a:pPr lvl="1">
              <a:spcBef>
                <a:spcPts val="400"/>
              </a:spcBef>
              <a:buFont typeface="Arial" panose="020B0604020202020204" pitchFamily="34" charset="0"/>
              <a:buChar char="•"/>
            </a:pPr>
            <a:r>
              <a:rPr lang="en-US" sz="2000" dirty="0"/>
              <a:t>Time Since Conviction</a:t>
            </a:r>
          </a:p>
          <a:p>
            <a:pPr lvl="1">
              <a:spcBef>
                <a:spcPts val="400"/>
              </a:spcBef>
              <a:buFont typeface="Arial" panose="020B0604020202020204" pitchFamily="34" charset="0"/>
              <a:buChar char="•"/>
            </a:pPr>
            <a:r>
              <a:rPr lang="en-US" sz="2000" dirty="0"/>
              <a:t>Behavior In Intervening Time</a:t>
            </a:r>
          </a:p>
          <a:p>
            <a:pPr>
              <a:spcBef>
                <a:spcPts val="400"/>
              </a:spcBef>
              <a:buFont typeface="Arial" panose="020B0604020202020204" pitchFamily="34" charset="0"/>
              <a:buChar char="•"/>
            </a:pPr>
            <a:r>
              <a:rPr lang="en-US" sz="2200" dirty="0"/>
              <a:t>Provider Should be Prepared to Show Policy Serves “Substantial, Legitimate, Nondiscriminatory Interest”</a:t>
            </a:r>
          </a:p>
          <a:p>
            <a:pPr lvl="1">
              <a:buFont typeface="Arial" panose="020B0604020202020204" pitchFamily="34" charset="0"/>
              <a:buChar char="•"/>
            </a:pPr>
            <a:endParaRPr lang="en-US" i="1" dirty="0"/>
          </a:p>
        </p:txBody>
      </p:sp>
    </p:spTree>
    <p:extLst>
      <p:ext uri="{BB962C8B-B14F-4D97-AF65-F5344CB8AC3E}">
        <p14:creationId xmlns:p14="http://schemas.microsoft.com/office/powerpoint/2010/main" xmlns="" val="2076704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Domestic Violence</a:t>
            </a:r>
          </a:p>
        </p:txBody>
      </p:sp>
      <p:sp>
        <p:nvSpPr>
          <p:cNvPr id="5" name="Content Placeholder 4"/>
          <p:cNvSpPr>
            <a:spLocks noGrp="1"/>
          </p:cNvSpPr>
          <p:nvPr>
            <p:ph idx="1"/>
          </p:nvPr>
        </p:nvSpPr>
        <p:spPr>
          <a:xfrm>
            <a:off x="2354579" y="1737364"/>
            <a:ext cx="7543801" cy="4374762"/>
          </a:xfrm>
        </p:spPr>
        <p:txBody>
          <a:bodyPr>
            <a:normAutofit fontScale="92500" lnSpcReduction="10000"/>
          </a:bodyPr>
          <a:lstStyle/>
          <a:p>
            <a:pPr marL="0" indent="0">
              <a:buNone/>
            </a:pPr>
            <a:r>
              <a:rPr lang="en-US" i="1" dirty="0"/>
              <a:t>Application of Fair Housing Act Standards to the Enforcement of Local Nuisance and Crime-Free Housing Ordinances Against Victims of Domestic Violence, Other Crime Victims, and Others Who Require Police or Emergency Services </a:t>
            </a:r>
          </a:p>
          <a:p>
            <a:pPr>
              <a:buFont typeface="Arial" panose="020B0604020202020204" pitchFamily="34" charset="0"/>
              <a:buChar char="•"/>
            </a:pPr>
            <a:r>
              <a:rPr lang="en-US" dirty="0"/>
              <a:t>HUD issued new guidance on nuisance and crime-free ordinances to make certain they don’t violate victim’s rights under the Fair Housing Act. </a:t>
            </a:r>
          </a:p>
          <a:p>
            <a:pPr>
              <a:buFont typeface="Arial" panose="020B0604020202020204" pitchFamily="34" charset="0"/>
              <a:buChar char="•"/>
            </a:pPr>
            <a:r>
              <a:rPr lang="en-US" dirty="0"/>
              <a:t>Too often these ordinances required or were used by landlords to evict victims of domestic violence based on the amount of 911 calls placed during a certain time period, rather than based on if the tenant was committing a crime.</a:t>
            </a:r>
          </a:p>
          <a:p>
            <a:pPr>
              <a:buFont typeface="Arial" panose="020B0604020202020204" pitchFamily="34" charset="0"/>
              <a:buChar char="•"/>
            </a:pPr>
            <a:r>
              <a:rPr lang="en-US" dirty="0"/>
              <a:t> This caused women to be hesitant to call 911 when in danger.</a:t>
            </a:r>
          </a:p>
          <a:p>
            <a:pPr>
              <a:buFont typeface="Arial" panose="020B0604020202020204" pitchFamily="34" charset="0"/>
              <a:buChar char="•"/>
            </a:pPr>
            <a:r>
              <a:rPr lang="en-US" dirty="0"/>
              <a:t>Women, particularly low-income women of color, are disproportionately at risk for domestic violence and thus, these ordinances had a disparate impact on a protected class.  </a:t>
            </a:r>
          </a:p>
        </p:txBody>
      </p:sp>
    </p:spTree>
    <p:extLst>
      <p:ext uri="{BB962C8B-B14F-4D97-AF65-F5344CB8AC3E}">
        <p14:creationId xmlns:p14="http://schemas.microsoft.com/office/powerpoint/2010/main" xmlns="" val="2223958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Domestic Violence</a:t>
            </a:r>
          </a:p>
        </p:txBody>
      </p:sp>
      <p:sp>
        <p:nvSpPr>
          <p:cNvPr id="5" name="Content Placeholder 4"/>
          <p:cNvSpPr>
            <a:spLocks noGrp="1"/>
          </p:cNvSpPr>
          <p:nvPr>
            <p:ph idx="1"/>
          </p:nvPr>
        </p:nvSpPr>
        <p:spPr>
          <a:xfrm>
            <a:off x="2354579" y="1737364"/>
            <a:ext cx="7543801" cy="4374762"/>
          </a:xfrm>
        </p:spPr>
        <p:txBody>
          <a:bodyPr/>
          <a:lstStyle/>
          <a:p>
            <a:pPr marL="0" indent="0">
              <a:buNone/>
            </a:pPr>
            <a:r>
              <a:rPr lang="en-US" i="1" dirty="0"/>
              <a:t>Violence Against Women Reauthorization Act of 2013: Implementation in HUD Housing</a:t>
            </a:r>
          </a:p>
          <a:p>
            <a:pPr>
              <a:buFont typeface="Arial" panose="020B0604020202020204" pitchFamily="34" charset="0"/>
              <a:buChar char="•"/>
            </a:pPr>
            <a:r>
              <a:rPr lang="en-US" dirty="0"/>
              <a:t>Clarifies emergency transfer process, encourages housing providers to allow domestic violence victims to self certify without paperwork, and allow for immediate transfer to safe unit (if available) without application. </a:t>
            </a:r>
          </a:p>
          <a:p>
            <a:pPr>
              <a:buFont typeface="Arial" panose="020B0604020202020204" pitchFamily="34" charset="0"/>
              <a:buChar char="•"/>
            </a:pPr>
            <a:r>
              <a:rPr lang="en-US" dirty="0"/>
              <a:t>Covered housing providers cannot deny applications based off effects of past domestic violence. This includes poor rental history due to domestic disturbance, poor credit due to an abusive partner intentionally ruining credit etc.  </a:t>
            </a:r>
          </a:p>
          <a:p>
            <a:pPr marL="0" indent="0">
              <a:buNone/>
            </a:pPr>
            <a:endParaRPr lang="en-US" dirty="0"/>
          </a:p>
        </p:txBody>
      </p:sp>
    </p:spTree>
    <p:extLst>
      <p:ext uri="{BB962C8B-B14F-4D97-AF65-F5344CB8AC3E}">
        <p14:creationId xmlns:p14="http://schemas.microsoft.com/office/powerpoint/2010/main" xmlns="" val="14290298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Sexual Orientation and Gender Identity</a:t>
            </a:r>
          </a:p>
        </p:txBody>
      </p:sp>
      <p:sp>
        <p:nvSpPr>
          <p:cNvPr id="5" name="Content Placeholder 4"/>
          <p:cNvSpPr>
            <a:spLocks noGrp="1"/>
          </p:cNvSpPr>
          <p:nvPr>
            <p:ph idx="1"/>
          </p:nvPr>
        </p:nvSpPr>
        <p:spPr>
          <a:xfrm>
            <a:off x="2354579" y="1737364"/>
            <a:ext cx="7543801" cy="4374762"/>
          </a:xfrm>
        </p:spPr>
        <p:txBody>
          <a:bodyPr/>
          <a:lstStyle/>
          <a:p>
            <a:pPr marL="0" indent="0">
              <a:buNone/>
            </a:pPr>
            <a:r>
              <a:rPr lang="en-US" i="1" dirty="0"/>
              <a:t>Equal Access in Accordance with an Individual's Gender Identity in Community Planning and Development Programs</a:t>
            </a:r>
          </a:p>
          <a:p>
            <a:pPr>
              <a:buFont typeface="Arial" panose="020B0604020202020204" pitchFamily="34" charset="0"/>
              <a:buChar char="•"/>
            </a:pPr>
            <a:r>
              <a:rPr lang="en-US" dirty="0"/>
              <a:t>HUD issued this final rule ensuring equal access to individuals in accordance to their gender identities in shelter and programs for all programs administered by HUD’s Office of Community Planning and Development.</a:t>
            </a:r>
          </a:p>
          <a:p>
            <a:pPr>
              <a:buFont typeface="Arial" panose="020B0604020202020204" pitchFamily="34" charset="0"/>
              <a:buChar char="•"/>
            </a:pPr>
            <a:r>
              <a:rPr lang="en-US" dirty="0"/>
              <a:t>This builds off of </a:t>
            </a:r>
            <a:r>
              <a:rPr lang="en-US" i="1" dirty="0"/>
              <a:t>Equal Access to Housing in HUD Programs Regardless of Sexual Orientation or Gender Identity Rule </a:t>
            </a:r>
            <a:r>
              <a:rPr lang="en-US" dirty="0"/>
              <a:t>in 2012 which aimed to ensure that HUD’s housing programs would be open to all regardless of gender identity, sexual orientation, or marriage status. </a:t>
            </a:r>
            <a:endParaRPr lang="en-US" i="1" dirty="0"/>
          </a:p>
        </p:txBody>
      </p:sp>
    </p:spTree>
    <p:extLst>
      <p:ext uri="{BB962C8B-B14F-4D97-AF65-F5344CB8AC3E}">
        <p14:creationId xmlns:p14="http://schemas.microsoft.com/office/powerpoint/2010/main" xmlns="" val="2307036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Limited English Proficiency</a:t>
            </a:r>
          </a:p>
        </p:txBody>
      </p:sp>
      <p:sp>
        <p:nvSpPr>
          <p:cNvPr id="5" name="Content Placeholder 4"/>
          <p:cNvSpPr>
            <a:spLocks noGrp="1"/>
          </p:cNvSpPr>
          <p:nvPr>
            <p:ph idx="1"/>
          </p:nvPr>
        </p:nvSpPr>
        <p:spPr>
          <a:xfrm>
            <a:off x="2354579" y="1853807"/>
            <a:ext cx="7543801" cy="4374762"/>
          </a:xfrm>
        </p:spPr>
        <p:txBody>
          <a:bodyPr/>
          <a:lstStyle/>
          <a:p>
            <a:pPr marL="0" indent="0">
              <a:buNone/>
            </a:pPr>
            <a:r>
              <a:rPr lang="en-US" i="1" dirty="0"/>
              <a:t>Fair Housing Act Protections for Persons with Limited English Proficiency </a:t>
            </a:r>
          </a:p>
          <a:p>
            <a:pPr>
              <a:buFont typeface="Arial" panose="020B0604020202020204" pitchFamily="34" charset="0"/>
              <a:buChar char="•"/>
            </a:pPr>
            <a:r>
              <a:rPr lang="en-US" dirty="0">
                <a:solidFill>
                  <a:schemeClr val="tx1"/>
                </a:solidFill>
              </a:rPr>
              <a:t> </a:t>
            </a:r>
            <a:r>
              <a:rPr lang="en-US" dirty="0"/>
              <a:t>HUD ruled that people with limited English proficiency, while not technically a protected class, are protected under fair housing laws due to a close linkage with nation of origin, which is a protected class</a:t>
            </a:r>
          </a:p>
          <a:p>
            <a:pPr>
              <a:buFont typeface="Arial" panose="020B0604020202020204" pitchFamily="34" charset="0"/>
              <a:buChar char="•"/>
            </a:pPr>
            <a:r>
              <a:rPr lang="en-US" dirty="0"/>
              <a:t> This means that housing providers are prohibited from using limited   English proficiency selectively or as an excuse for housing discrimination</a:t>
            </a:r>
          </a:p>
        </p:txBody>
      </p:sp>
    </p:spTree>
    <p:extLst>
      <p:ext uri="{BB962C8B-B14F-4D97-AF65-F5344CB8AC3E}">
        <p14:creationId xmlns:p14="http://schemas.microsoft.com/office/powerpoint/2010/main" xmlns="" val="2983779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2"/>
          <p:cNvSpPr>
            <a:spLocks noGrp="1"/>
          </p:cNvSpPr>
          <p:nvPr>
            <p:ph type="title"/>
          </p:nvPr>
        </p:nvSpPr>
        <p:spPr/>
        <p:txBody>
          <a:bodyPr/>
          <a:lstStyle/>
          <a:p>
            <a:r>
              <a:rPr lang="en-US"/>
              <a:t>Enforcement</a:t>
            </a:r>
          </a:p>
        </p:txBody>
      </p:sp>
      <p:sp>
        <p:nvSpPr>
          <p:cNvPr id="44033" name="Content Placeholder 1"/>
          <p:cNvSpPr>
            <a:spLocks noGrp="1"/>
          </p:cNvSpPr>
          <p:nvPr>
            <p:ph idx="1"/>
          </p:nvPr>
        </p:nvSpPr>
        <p:spPr>
          <a:xfrm>
            <a:off x="1519707" y="2137892"/>
            <a:ext cx="9015211" cy="3731201"/>
          </a:xfrm>
        </p:spPr>
        <p:txBody>
          <a:bodyPr>
            <a:normAutofit/>
          </a:bodyPr>
          <a:lstStyle/>
          <a:p>
            <a:pPr marL="0" indent="0">
              <a:buNone/>
            </a:pPr>
            <a:r>
              <a:rPr lang="en-US" sz="2400" dirty="0"/>
              <a:t>Complaints of illegal housing discrimination may be filed directly with HUD or with NYS Division of Human Rights or in state or federal court.</a:t>
            </a:r>
          </a:p>
          <a:p>
            <a:pPr marL="0" indent="0">
              <a:buNone/>
            </a:pPr>
            <a:r>
              <a:rPr lang="en-US" sz="2400" dirty="0"/>
              <a:t>  </a:t>
            </a:r>
          </a:p>
          <a:p>
            <a:pPr marL="0" indent="0">
              <a:buNone/>
            </a:pPr>
            <a:r>
              <a:rPr lang="en-US" sz="2400" dirty="0"/>
              <a:t>Possible penalties include compensatory damages, punitive damages, and administrative penalties.</a:t>
            </a:r>
          </a:p>
        </p:txBody>
      </p:sp>
      <p:pic>
        <p:nvPicPr>
          <p:cNvPr id="2" name="Picture 1"/>
          <p:cNvPicPr>
            <a:picLocks noChangeAspect="1"/>
          </p:cNvPicPr>
          <p:nvPr/>
        </p:nvPicPr>
        <p:blipFill>
          <a:blip r:embed="rId2" cstate="print"/>
          <a:stretch>
            <a:fillRect/>
          </a:stretch>
        </p:blipFill>
        <p:spPr>
          <a:xfrm>
            <a:off x="8869482" y="5167992"/>
            <a:ext cx="2286198" cy="701101"/>
          </a:xfrm>
          <a:prstGeom prst="rect">
            <a:avLst/>
          </a:prstGeom>
        </p:spPr>
      </p:pic>
    </p:spTree>
    <p:extLst>
      <p:ext uri="{BB962C8B-B14F-4D97-AF65-F5344CB8AC3E}">
        <p14:creationId xmlns:p14="http://schemas.microsoft.com/office/powerpoint/2010/main" xmlns="" val="3858207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4400" dirty="0"/>
              <a:t>Fair Housing</a:t>
            </a:r>
            <a:br>
              <a:rPr lang="en-US" sz="4400" dirty="0"/>
            </a:br>
            <a:r>
              <a:rPr lang="en-US" sz="4400" dirty="0"/>
              <a:t>Questions/Inquiries?</a:t>
            </a:r>
          </a:p>
        </p:txBody>
      </p:sp>
      <p:sp>
        <p:nvSpPr>
          <p:cNvPr id="2" name="Content Placeholder 1"/>
          <p:cNvSpPr>
            <a:spLocks noGrp="1"/>
          </p:cNvSpPr>
          <p:nvPr>
            <p:ph idx="1"/>
          </p:nvPr>
        </p:nvSpPr>
        <p:spPr>
          <a:xfrm>
            <a:off x="2395538" y="2060849"/>
            <a:ext cx="7408863" cy="4065315"/>
          </a:xfrm>
        </p:spPr>
        <p:txBody>
          <a:bodyPr>
            <a:normAutofit lnSpcReduction="10000"/>
          </a:bodyPr>
          <a:lstStyle/>
          <a:p>
            <a:pPr marL="0" indent="0" algn="ctr">
              <a:buNone/>
            </a:pPr>
            <a:endParaRPr lang="en-US" dirty="0"/>
          </a:p>
          <a:p>
            <a:pPr marL="0" indent="0" algn="ctr">
              <a:buNone/>
            </a:pPr>
            <a:endParaRPr lang="en-US" dirty="0"/>
          </a:p>
          <a:p>
            <a:pPr marL="0" indent="0" algn="ctr">
              <a:buNone/>
            </a:pPr>
            <a:endParaRPr lang="en-US" dirty="0"/>
          </a:p>
          <a:p>
            <a:pPr marL="0" indent="0">
              <a:buNone/>
            </a:pPr>
            <a:endParaRPr lang="en-US" sz="800" dirty="0"/>
          </a:p>
          <a:p>
            <a:pPr marL="0" indent="0" algn="ctr">
              <a:buNone/>
            </a:pPr>
            <a:endParaRPr lang="en-US" b="1" dirty="0"/>
          </a:p>
          <a:p>
            <a:pPr marL="0" indent="0" algn="ctr">
              <a:buNone/>
            </a:pPr>
            <a:r>
              <a:rPr lang="en-US" b="1" dirty="0"/>
              <a:t>CNY Fair Housing, Inc.</a:t>
            </a:r>
          </a:p>
          <a:p>
            <a:pPr marL="0" indent="0" algn="ctr">
              <a:buNone/>
            </a:pPr>
            <a:r>
              <a:rPr lang="en-US" b="1" dirty="0"/>
              <a:t>731 James Street, Suite 200</a:t>
            </a:r>
          </a:p>
          <a:p>
            <a:pPr marL="0" indent="0" algn="ctr">
              <a:buNone/>
            </a:pPr>
            <a:r>
              <a:rPr lang="en-US" b="1" dirty="0"/>
              <a:t>Syracuse, NY 13203</a:t>
            </a:r>
          </a:p>
          <a:p>
            <a:pPr marL="0" indent="0" algn="ctr">
              <a:buNone/>
            </a:pPr>
            <a:r>
              <a:rPr lang="en-US" b="1" dirty="0"/>
              <a:t>Phone: (315) 471-0420</a:t>
            </a:r>
          </a:p>
          <a:p>
            <a:pPr marL="0" indent="0" algn="ctr">
              <a:buNone/>
            </a:pPr>
            <a:r>
              <a:rPr lang="en-US" b="1" dirty="0"/>
              <a:t>Website:  www.cnyfairhousing.org</a:t>
            </a:r>
            <a:endParaRPr lang="en-US" dirty="0"/>
          </a:p>
          <a:p>
            <a:pPr marL="0" indent="0">
              <a:buNone/>
            </a:pPr>
            <a:endParaRPr lang="en-US" dirty="0"/>
          </a:p>
        </p:txBody>
      </p:sp>
      <p:pic>
        <p:nvPicPr>
          <p:cNvPr id="4" name="Picture 3"/>
          <p:cNvPicPr>
            <a:picLocks noChangeAspect="1"/>
          </p:cNvPicPr>
          <p:nvPr/>
        </p:nvPicPr>
        <p:blipFill>
          <a:blip r:embed="rId3" cstate="print"/>
          <a:stretch>
            <a:fillRect/>
          </a:stretch>
        </p:blipFill>
        <p:spPr>
          <a:xfrm>
            <a:off x="4962967" y="3081499"/>
            <a:ext cx="2274005" cy="695004"/>
          </a:xfrm>
          <a:prstGeom prst="rect">
            <a:avLst/>
          </a:prstGeom>
        </p:spPr>
      </p:pic>
    </p:spTree>
    <p:extLst>
      <p:ext uri="{BB962C8B-B14F-4D97-AF65-F5344CB8AC3E}">
        <p14:creationId xmlns:p14="http://schemas.microsoft.com/office/powerpoint/2010/main" xmlns="" val="3362911818"/>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a:bodyPr>
          <a:lstStyle/>
          <a:p>
            <a:r>
              <a:rPr lang="en-US" sz="2800" dirty="0"/>
              <a:t>Nothing presented here either verbally or in writing is legal advice. Please consult an attorney for legal advice. </a:t>
            </a:r>
          </a:p>
        </p:txBody>
      </p:sp>
    </p:spTree>
    <p:extLst>
      <p:ext uri="{BB962C8B-B14F-4D97-AF65-F5344CB8AC3E}">
        <p14:creationId xmlns:p14="http://schemas.microsoft.com/office/powerpoint/2010/main" xmlns="" val="1884473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00" dirty="0"/>
              <a:t/>
            </a:r>
            <a:br>
              <a:rPr lang="en-US" sz="3300" dirty="0"/>
            </a:br>
            <a:r>
              <a:rPr lang="en-US" sz="3300" dirty="0"/>
              <a:t>Protected Classes Under Fair Housing Laws</a:t>
            </a:r>
          </a:p>
        </p:txBody>
      </p:sp>
      <p:sp>
        <p:nvSpPr>
          <p:cNvPr id="3" name="Content Placeholder 2"/>
          <p:cNvSpPr>
            <a:spLocks noGrp="1"/>
          </p:cNvSpPr>
          <p:nvPr>
            <p:ph idx="1"/>
          </p:nvPr>
        </p:nvSpPr>
        <p:spPr>
          <a:xfrm>
            <a:off x="2372513" y="1969261"/>
            <a:ext cx="6459321" cy="3244067"/>
          </a:xfrm>
        </p:spPr>
        <p:txBody>
          <a:bodyPr numCol="2">
            <a:normAutofit fontScale="70000" lnSpcReduction="20000"/>
          </a:bodyPr>
          <a:lstStyle/>
          <a:p>
            <a:pPr>
              <a:spcBef>
                <a:spcPts val="0"/>
              </a:spcBef>
            </a:pPr>
            <a:r>
              <a:rPr lang="en-US" sz="3100" b="1" dirty="0"/>
              <a:t>Federal Law:</a:t>
            </a:r>
          </a:p>
          <a:p>
            <a:pPr>
              <a:spcBef>
                <a:spcPts val="0"/>
              </a:spcBef>
              <a:buFont typeface="Arial" panose="020B0604020202020204" pitchFamily="34" charset="0"/>
              <a:buChar char="•"/>
            </a:pPr>
            <a:r>
              <a:rPr lang="en-US" sz="3100" dirty="0"/>
              <a:t> Race</a:t>
            </a:r>
          </a:p>
          <a:p>
            <a:pPr>
              <a:spcBef>
                <a:spcPts val="0"/>
              </a:spcBef>
              <a:buFont typeface="Arial" panose="020B0604020202020204" pitchFamily="34" charset="0"/>
              <a:buChar char="•"/>
            </a:pPr>
            <a:r>
              <a:rPr lang="en-US" sz="3100" dirty="0"/>
              <a:t> Color</a:t>
            </a:r>
          </a:p>
          <a:p>
            <a:pPr>
              <a:spcBef>
                <a:spcPts val="0"/>
              </a:spcBef>
              <a:buFont typeface="Arial" panose="020B0604020202020204" pitchFamily="34" charset="0"/>
              <a:buChar char="•"/>
            </a:pPr>
            <a:r>
              <a:rPr lang="en-US" sz="3100" dirty="0"/>
              <a:t> National Origin</a:t>
            </a:r>
          </a:p>
          <a:p>
            <a:pPr>
              <a:spcBef>
                <a:spcPts val="0"/>
              </a:spcBef>
              <a:buFont typeface="Arial" panose="020B0604020202020204" pitchFamily="34" charset="0"/>
              <a:buChar char="•"/>
            </a:pPr>
            <a:r>
              <a:rPr lang="en-US" sz="3100" dirty="0"/>
              <a:t> Religion</a:t>
            </a:r>
          </a:p>
          <a:p>
            <a:pPr>
              <a:spcBef>
                <a:spcPts val="0"/>
              </a:spcBef>
              <a:buFont typeface="Arial" panose="020B0604020202020204" pitchFamily="34" charset="0"/>
              <a:buChar char="•"/>
            </a:pPr>
            <a:r>
              <a:rPr lang="en-US" sz="3100" dirty="0"/>
              <a:t> Sex/Gender</a:t>
            </a:r>
          </a:p>
          <a:p>
            <a:pPr>
              <a:spcBef>
                <a:spcPts val="0"/>
              </a:spcBef>
              <a:buFont typeface="Arial" panose="020B0604020202020204" pitchFamily="34" charset="0"/>
              <a:buChar char="•"/>
            </a:pPr>
            <a:r>
              <a:rPr lang="en-US" sz="3100" dirty="0"/>
              <a:t> Disability</a:t>
            </a:r>
          </a:p>
          <a:p>
            <a:pPr>
              <a:spcBef>
                <a:spcPts val="0"/>
              </a:spcBef>
              <a:buFont typeface="Arial" panose="020B0604020202020204" pitchFamily="34" charset="0"/>
              <a:buChar char="•"/>
            </a:pPr>
            <a:r>
              <a:rPr lang="en-US" sz="3100" dirty="0"/>
              <a:t> Familial Status (families w/children)</a:t>
            </a:r>
          </a:p>
          <a:p>
            <a:pPr>
              <a:spcBef>
                <a:spcPts val="0"/>
              </a:spcBef>
              <a:buFont typeface="Arial" panose="020B0604020202020204" pitchFamily="34" charset="0"/>
              <a:buChar char="•"/>
            </a:pPr>
            <a:endParaRPr lang="en-US" sz="3100" dirty="0"/>
          </a:p>
          <a:p>
            <a:pPr marL="0" indent="0">
              <a:spcBef>
                <a:spcPts val="0"/>
              </a:spcBef>
              <a:buNone/>
            </a:pPr>
            <a:endParaRPr lang="en-US" sz="3100" b="1" dirty="0"/>
          </a:p>
          <a:p>
            <a:pPr marL="0" indent="0">
              <a:spcBef>
                <a:spcPts val="0"/>
              </a:spcBef>
              <a:buNone/>
            </a:pPr>
            <a:endParaRPr lang="en-US" sz="3100" b="1" dirty="0"/>
          </a:p>
          <a:p>
            <a:pPr marL="0" indent="0">
              <a:spcBef>
                <a:spcPts val="0"/>
              </a:spcBef>
              <a:buNone/>
            </a:pPr>
            <a:r>
              <a:rPr lang="en-US" sz="3100" b="1" dirty="0"/>
              <a:t>State Law:</a:t>
            </a:r>
          </a:p>
          <a:p>
            <a:pPr>
              <a:spcBef>
                <a:spcPts val="0"/>
              </a:spcBef>
              <a:buFont typeface="Arial" panose="020B0604020202020204" pitchFamily="34" charset="0"/>
              <a:buChar char="•"/>
            </a:pPr>
            <a:r>
              <a:rPr lang="en-US" sz="3100" dirty="0"/>
              <a:t> Age</a:t>
            </a:r>
          </a:p>
          <a:p>
            <a:pPr>
              <a:spcBef>
                <a:spcPts val="0"/>
              </a:spcBef>
              <a:buFont typeface="Arial" panose="020B0604020202020204" pitchFamily="34" charset="0"/>
              <a:buChar char="•"/>
            </a:pPr>
            <a:r>
              <a:rPr lang="en-US" sz="3100" dirty="0"/>
              <a:t> Marital Status</a:t>
            </a:r>
          </a:p>
          <a:p>
            <a:pPr>
              <a:spcBef>
                <a:spcPts val="0"/>
              </a:spcBef>
              <a:buFont typeface="Arial" panose="020B0604020202020204" pitchFamily="34" charset="0"/>
              <a:buChar char="•"/>
            </a:pPr>
            <a:r>
              <a:rPr lang="en-US" sz="3100" dirty="0"/>
              <a:t> Military Status</a:t>
            </a:r>
          </a:p>
          <a:p>
            <a:pPr>
              <a:spcBef>
                <a:spcPts val="0"/>
              </a:spcBef>
              <a:buFont typeface="Arial" panose="020B0604020202020204" pitchFamily="34" charset="0"/>
              <a:buChar char="•"/>
            </a:pPr>
            <a:r>
              <a:rPr lang="en-US" sz="3100" dirty="0"/>
              <a:t> Sexual Orientation</a:t>
            </a:r>
          </a:p>
          <a:p>
            <a:pPr>
              <a:spcBef>
                <a:spcPts val="0"/>
              </a:spcBef>
              <a:buFont typeface="Arial" panose="020B0604020202020204" pitchFamily="34" charset="0"/>
              <a:buChar char="•"/>
            </a:pPr>
            <a:r>
              <a:rPr lang="en-US" sz="3100" dirty="0"/>
              <a:t> Gender Identity</a:t>
            </a:r>
          </a:p>
          <a:p>
            <a:pPr>
              <a:spcBef>
                <a:spcPts val="0"/>
              </a:spcBef>
              <a:buFont typeface="Arial" panose="020B0604020202020204" pitchFamily="34" charset="0"/>
              <a:buChar char="•"/>
            </a:pPr>
            <a:r>
              <a:rPr lang="en-US" sz="3100" dirty="0"/>
              <a:t> Source of Income</a:t>
            </a:r>
          </a:p>
          <a:p>
            <a:pPr marL="0" indent="0">
              <a:spcBef>
                <a:spcPts val="0"/>
              </a:spcBef>
              <a:buNone/>
            </a:pPr>
            <a:endParaRPr lang="en-US" sz="3100" dirty="0"/>
          </a:p>
          <a:p>
            <a:pPr marL="0" indent="0">
              <a:spcBef>
                <a:spcPts val="0"/>
              </a:spcBef>
              <a:buNone/>
            </a:pPr>
            <a:r>
              <a:rPr lang="en-US" sz="3100" b="1" dirty="0"/>
              <a:t>Local Laws:</a:t>
            </a:r>
          </a:p>
          <a:p>
            <a:pPr>
              <a:spcBef>
                <a:spcPts val="0"/>
              </a:spcBef>
              <a:buFont typeface="Arial" panose="020B0604020202020204" pitchFamily="34" charset="0"/>
              <a:buChar char="•"/>
            </a:pPr>
            <a:r>
              <a:rPr lang="en-US" sz="3100" dirty="0"/>
              <a:t> Example: height and weight</a:t>
            </a: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4" y="5445225"/>
            <a:ext cx="2290313" cy="700836"/>
          </a:xfrm>
          <a:prstGeom prst="rect">
            <a:avLst/>
          </a:prstGeom>
        </p:spPr>
      </p:pic>
    </p:spTree>
    <p:extLst>
      <p:ext uri="{BB962C8B-B14F-4D97-AF65-F5344CB8AC3E}">
        <p14:creationId xmlns:p14="http://schemas.microsoft.com/office/powerpoint/2010/main" xmlns="" val="3714308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r>
              <a:rPr lang="en-US"/>
              <a:t>Familial Status</a:t>
            </a:r>
          </a:p>
        </p:txBody>
      </p:sp>
      <p:sp>
        <p:nvSpPr>
          <p:cNvPr id="2" name="Content Placeholder 1"/>
          <p:cNvSpPr>
            <a:spLocks noGrp="1"/>
          </p:cNvSpPr>
          <p:nvPr>
            <p:ph idx="1"/>
          </p:nvPr>
        </p:nvSpPr>
        <p:spPr/>
        <p:txBody>
          <a:bodyPr rtlCol="0">
            <a:normAutofit/>
          </a:bodyPr>
          <a:lstStyle/>
          <a:p>
            <a:pPr marL="274320" indent="-274320">
              <a:spcAft>
                <a:spcPts val="0"/>
              </a:spcAft>
              <a:buFont typeface="Symbol" pitchFamily="18" charset="2"/>
              <a:buChar char=""/>
              <a:defRPr/>
            </a:pPr>
            <a:endParaRPr lang="en-US" dirty="0">
              <a:ea typeface="+mn-ea"/>
              <a:cs typeface="+mn-cs"/>
            </a:endParaRPr>
          </a:p>
          <a:p>
            <a:pPr>
              <a:spcAft>
                <a:spcPts val="0"/>
              </a:spcAft>
              <a:buFont typeface="Arial" panose="020B0604020202020204" pitchFamily="34" charset="0"/>
              <a:buChar char="•"/>
              <a:defRPr/>
            </a:pPr>
            <a:r>
              <a:rPr lang="en-US" sz="2400" dirty="0"/>
              <a:t>Familial Status:  families with children under the age of 18, pregnant women, anyone who has or is trying to obtain custody of minor children (adoption, foster care, grandparents)</a:t>
            </a:r>
          </a:p>
          <a:p>
            <a:pPr>
              <a:spcAft>
                <a:spcPts val="0"/>
              </a:spcAft>
              <a:buFont typeface="Arial" panose="020B0604020202020204" pitchFamily="34" charset="0"/>
              <a:buChar char="•"/>
              <a:defRPr/>
            </a:pPr>
            <a:endParaRPr lang="en-US" sz="2400" dirty="0"/>
          </a:p>
          <a:p>
            <a:pPr>
              <a:spcAft>
                <a:spcPts val="0"/>
              </a:spcAft>
              <a:buFont typeface="Arial" panose="020B0604020202020204" pitchFamily="34" charset="0"/>
              <a:buChar char="•"/>
              <a:defRPr/>
            </a:pPr>
            <a:r>
              <a:rPr lang="en-US" sz="2400" dirty="0"/>
              <a:t>General guidelines on occupancy standards (local laws may apply):</a:t>
            </a:r>
          </a:p>
          <a:p>
            <a:pPr marL="0" indent="0">
              <a:spcAft>
                <a:spcPts val="0"/>
              </a:spcAft>
              <a:buNone/>
              <a:defRPr/>
            </a:pPr>
            <a:r>
              <a:rPr lang="en-US" sz="2400" dirty="0"/>
              <a:t>	Bedroom for 1 person – Greater than 70 square feet</a:t>
            </a:r>
          </a:p>
          <a:p>
            <a:pPr marL="0" indent="0">
              <a:spcAft>
                <a:spcPts val="0"/>
              </a:spcAft>
              <a:buNone/>
              <a:defRPr/>
            </a:pPr>
            <a:r>
              <a:rPr lang="en-US" sz="2400" dirty="0"/>
              <a:t>	Bedroom for 2 or more persons – Greater than 50 square feet per person</a:t>
            </a:r>
          </a:p>
          <a:p>
            <a:pPr marL="0" indent="0">
              <a:spcAft>
                <a:spcPts val="0"/>
              </a:spcAft>
              <a:buNone/>
              <a:defRPr/>
            </a:pPr>
            <a:r>
              <a:rPr lang="en-US" sz="2400" dirty="0"/>
              <a:t>	Children under 2 years old do not count in determining occupancy</a:t>
            </a:r>
          </a:p>
        </p:txBody>
      </p:sp>
    </p:spTree>
    <p:extLst>
      <p:ext uri="{BB962C8B-B14F-4D97-AF65-F5344CB8AC3E}">
        <p14:creationId xmlns:p14="http://schemas.microsoft.com/office/powerpoint/2010/main" xmlns="" val="2900362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must comply with the law?</a:t>
            </a:r>
          </a:p>
        </p:txBody>
      </p:sp>
      <p:sp>
        <p:nvSpPr>
          <p:cNvPr id="3" name="Content Placeholder 2"/>
          <p:cNvSpPr>
            <a:spLocks noGrp="1"/>
          </p:cNvSpPr>
          <p:nvPr>
            <p:ph idx="1"/>
          </p:nvPr>
        </p:nvSpPr>
        <p:spPr>
          <a:xfrm>
            <a:off x="1635618" y="2060620"/>
            <a:ext cx="8963696" cy="3808474"/>
          </a:xfrm>
        </p:spPr>
        <p:txBody>
          <a:bodyPr>
            <a:normAutofit/>
          </a:bodyPr>
          <a:lstStyle/>
          <a:p>
            <a:r>
              <a:rPr lang="en-US" sz="2400" dirty="0"/>
              <a:t>Anyone involved in the provision of housing and residential lending</a:t>
            </a:r>
          </a:p>
          <a:p>
            <a:pPr lvl="1"/>
            <a:r>
              <a:rPr lang="en-US" sz="2400" dirty="0"/>
              <a:t>Includes property owners, housing managers, housing staff, housing associations, lenders, real estate agents, and brokerage services and in some cases, state and local governments</a:t>
            </a:r>
          </a:p>
          <a:p>
            <a:pPr>
              <a:defRPr/>
            </a:pPr>
            <a:endParaRPr lang="en-US" sz="2000" dirty="0"/>
          </a:p>
          <a:p>
            <a:endParaRPr lang="en-US" dirty="0"/>
          </a:p>
        </p:txBody>
      </p:sp>
    </p:spTree>
    <p:extLst>
      <p:ext uri="{BB962C8B-B14F-4D97-AF65-F5344CB8AC3E}">
        <p14:creationId xmlns:p14="http://schemas.microsoft.com/office/powerpoint/2010/main" xmlns="" val="75589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r>
              <a:rPr lang="en-US" dirty="0"/>
              <a:t>Exemptions in NYS</a:t>
            </a:r>
          </a:p>
        </p:txBody>
      </p:sp>
      <p:sp>
        <p:nvSpPr>
          <p:cNvPr id="2" name="Content Placeholder 1"/>
          <p:cNvSpPr>
            <a:spLocks noGrp="1"/>
          </p:cNvSpPr>
          <p:nvPr>
            <p:ph idx="1"/>
          </p:nvPr>
        </p:nvSpPr>
        <p:spPr/>
        <p:txBody>
          <a:bodyPr rtlCol="0">
            <a:normAutofit fontScale="92500" lnSpcReduction="20000"/>
          </a:bodyPr>
          <a:lstStyle/>
          <a:p>
            <a:pPr>
              <a:spcAft>
                <a:spcPts val="0"/>
              </a:spcAft>
              <a:buFont typeface="Arial" panose="020B0604020202020204" pitchFamily="34" charset="0"/>
              <a:buChar char="•"/>
              <a:defRPr/>
            </a:pPr>
            <a:r>
              <a:rPr lang="en-US" sz="2400" dirty="0"/>
              <a:t>Owner-occupied two-unit dwellings</a:t>
            </a:r>
          </a:p>
          <a:p>
            <a:pPr>
              <a:spcAft>
                <a:spcPts val="0"/>
              </a:spcAft>
              <a:buFont typeface="Arial" panose="020B0604020202020204" pitchFamily="34" charset="0"/>
              <a:buChar char="•"/>
              <a:defRPr/>
            </a:pPr>
            <a:endParaRPr lang="en-US" sz="2400" dirty="0"/>
          </a:p>
          <a:p>
            <a:pPr>
              <a:buFont typeface="Arial" panose="020B0604020202020204" pitchFamily="34" charset="0"/>
              <a:buChar char="•"/>
            </a:pPr>
            <a:r>
              <a:rPr lang="en-US" sz="2400" dirty="0"/>
              <a:t>Religious organizations may limit housing to their members.</a:t>
            </a:r>
          </a:p>
          <a:p>
            <a:pPr>
              <a:buFont typeface="Arial" panose="020B0604020202020204" pitchFamily="34" charset="0"/>
              <a:buChar char="•"/>
            </a:pPr>
            <a:endParaRPr lang="en-US" sz="2400" dirty="0"/>
          </a:p>
          <a:p>
            <a:pPr>
              <a:buFont typeface="Arial" panose="020B0604020202020204" pitchFamily="34" charset="0"/>
              <a:buChar char="•"/>
            </a:pPr>
            <a:r>
              <a:rPr lang="en-US" sz="2400" dirty="0"/>
              <a:t>Senior housing may limit occupancy as follows:</a:t>
            </a:r>
          </a:p>
          <a:p>
            <a:pPr lvl="1">
              <a:buFont typeface="Arial" panose="020B0604020202020204" pitchFamily="34" charset="0"/>
              <a:buChar char="•"/>
            </a:pPr>
            <a:r>
              <a:rPr lang="en-US" sz="2400" dirty="0"/>
              <a:t>All units occupied by those 62 and over</a:t>
            </a:r>
          </a:p>
          <a:p>
            <a:pPr lvl="1">
              <a:buFont typeface="Arial" panose="020B0604020202020204" pitchFamily="34" charset="0"/>
              <a:buChar char="•"/>
            </a:pPr>
            <a:r>
              <a:rPr lang="en-US" sz="2400" dirty="0"/>
              <a:t>80% of units occupied by at least one person 55 or over </a:t>
            </a:r>
          </a:p>
          <a:p>
            <a:pPr lvl="1">
              <a:buFont typeface="Arial" panose="020B0604020202020204" pitchFamily="34" charset="0"/>
              <a:buChar char="•"/>
            </a:pPr>
            <a:r>
              <a:rPr lang="en-US" sz="2400" dirty="0"/>
              <a:t>Senior housing may advertise itself as such</a:t>
            </a:r>
          </a:p>
          <a:p>
            <a:pPr marL="0" indent="0">
              <a:spcAft>
                <a:spcPts val="0"/>
              </a:spcAft>
              <a:buNone/>
              <a:defRPr/>
            </a:pPr>
            <a:endParaRPr lang="en-US" sz="2400" dirty="0"/>
          </a:p>
          <a:p>
            <a:pPr marL="0" indent="0">
              <a:spcAft>
                <a:spcPts val="0"/>
              </a:spcAft>
              <a:buNone/>
              <a:defRPr/>
            </a:pPr>
            <a:r>
              <a:rPr lang="en-US" sz="2400" dirty="0"/>
              <a:t>Discrimination based on race and national origin and discriminatory statements and discriminatory advertising are not subject to the exemptions – they are always illegal.</a:t>
            </a:r>
          </a:p>
        </p:txBody>
      </p:sp>
    </p:spTree>
    <p:extLst>
      <p:ext uri="{BB962C8B-B14F-4D97-AF65-F5344CB8AC3E}">
        <p14:creationId xmlns:p14="http://schemas.microsoft.com/office/powerpoint/2010/main" xmlns="" val="219258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r>
              <a:rPr lang="en-US"/>
              <a:t>What conduct is illegal?</a:t>
            </a:r>
          </a:p>
        </p:txBody>
      </p:sp>
      <p:sp>
        <p:nvSpPr>
          <p:cNvPr id="2" name="Content Placeholder 1"/>
          <p:cNvSpPr>
            <a:spLocks noGrp="1"/>
          </p:cNvSpPr>
          <p:nvPr>
            <p:ph idx="1"/>
          </p:nvPr>
        </p:nvSpPr>
        <p:spPr>
          <a:xfrm>
            <a:off x="1541715" y="1892022"/>
            <a:ext cx="8185381" cy="3634383"/>
          </a:xfrm>
        </p:spPr>
        <p:txBody>
          <a:bodyPr rtlCol="0">
            <a:normAutofit/>
          </a:bodyPr>
          <a:lstStyle/>
          <a:p>
            <a:pPr>
              <a:spcAft>
                <a:spcPts val="0"/>
              </a:spcAft>
              <a:buFont typeface="Wingdings" panose="05000000000000000000" pitchFamily="2" charset="2"/>
              <a:buChar char="§"/>
              <a:defRPr/>
            </a:pPr>
            <a:r>
              <a:rPr lang="en-US" sz="2400" dirty="0"/>
              <a:t>Refusal to rent, sell or negotiate</a:t>
            </a:r>
          </a:p>
          <a:p>
            <a:pPr>
              <a:spcAft>
                <a:spcPts val="0"/>
              </a:spcAft>
              <a:buFont typeface="Wingdings" panose="05000000000000000000" pitchFamily="2" charset="2"/>
              <a:buChar char="§"/>
              <a:defRPr/>
            </a:pPr>
            <a:r>
              <a:rPr lang="en-US" sz="2400" dirty="0"/>
              <a:t>To discriminate in terms or </a:t>
            </a:r>
            <a:r>
              <a:rPr lang="en-US" sz="2400"/>
              <a:t>conditions (</a:t>
            </a:r>
            <a:r>
              <a:rPr lang="en-US" sz="2400" dirty="0"/>
              <a:t>including steering)</a:t>
            </a:r>
          </a:p>
          <a:p>
            <a:pPr>
              <a:spcAft>
                <a:spcPts val="0"/>
              </a:spcAft>
              <a:buFont typeface="Wingdings" panose="05000000000000000000" pitchFamily="2" charset="2"/>
              <a:buChar char="§"/>
              <a:defRPr/>
            </a:pPr>
            <a:r>
              <a:rPr lang="en-US" sz="2400" dirty="0"/>
              <a:t>To discriminate in advertising or making statements</a:t>
            </a:r>
          </a:p>
          <a:p>
            <a:pPr>
              <a:spcAft>
                <a:spcPts val="0"/>
              </a:spcAft>
              <a:buFont typeface="Wingdings" panose="05000000000000000000" pitchFamily="2" charset="2"/>
              <a:buChar char="§"/>
              <a:defRPr/>
            </a:pPr>
            <a:r>
              <a:rPr lang="en-US" sz="2400" dirty="0"/>
              <a:t>To lie about the availability of a dwelling</a:t>
            </a:r>
          </a:p>
          <a:p>
            <a:pPr>
              <a:spcAft>
                <a:spcPts val="0"/>
              </a:spcAft>
              <a:buFont typeface="Wingdings" panose="05000000000000000000" pitchFamily="2" charset="2"/>
              <a:buChar char="§"/>
              <a:defRPr/>
            </a:pPr>
            <a:r>
              <a:rPr lang="en-US" sz="2400" dirty="0"/>
              <a:t>Refusal to allow reasonable 	accommodations/modifications   </a:t>
            </a:r>
          </a:p>
          <a:p>
            <a:pPr marL="0" indent="0">
              <a:spcAft>
                <a:spcPts val="0"/>
              </a:spcAft>
              <a:buNone/>
              <a:defRPr/>
            </a:pPr>
            <a:endParaRPr lang="en-US" dirty="0">
              <a:ea typeface="+mn-ea"/>
              <a:cs typeface="+mn-cs"/>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3" y="5445224"/>
            <a:ext cx="2276084" cy="696483"/>
          </a:xfrm>
          <a:prstGeom prst="rect">
            <a:avLst/>
          </a:prstGeom>
        </p:spPr>
      </p:pic>
    </p:spTree>
    <p:extLst>
      <p:ext uri="{BB962C8B-B14F-4D97-AF65-F5344CB8AC3E}">
        <p14:creationId xmlns:p14="http://schemas.microsoft.com/office/powerpoint/2010/main" xmlns="" val="1993790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a:t>What conduct is illegal?</a:t>
            </a:r>
          </a:p>
        </p:txBody>
      </p:sp>
      <p:sp>
        <p:nvSpPr>
          <p:cNvPr id="2" name="Content Placeholder 1"/>
          <p:cNvSpPr>
            <a:spLocks noGrp="1"/>
          </p:cNvSpPr>
          <p:nvPr>
            <p:ph idx="1"/>
          </p:nvPr>
        </p:nvSpPr>
        <p:spPr>
          <a:xfrm>
            <a:off x="1441525" y="1579613"/>
            <a:ext cx="10058401" cy="4023360"/>
          </a:xfrm>
        </p:spPr>
        <p:txBody>
          <a:bodyPr rtlCol="0">
            <a:normAutofit/>
          </a:bodyPr>
          <a:lstStyle/>
          <a:p>
            <a:pPr>
              <a:spcAft>
                <a:spcPts val="0"/>
              </a:spcAft>
              <a:defRPr/>
            </a:pPr>
            <a:endParaRPr lang="en-US" dirty="0"/>
          </a:p>
          <a:p>
            <a:pPr>
              <a:spcAft>
                <a:spcPts val="0"/>
              </a:spcAft>
              <a:buFont typeface="Wingdings" panose="05000000000000000000" pitchFamily="2" charset="2"/>
              <a:buChar char="§"/>
              <a:defRPr/>
            </a:pPr>
            <a:r>
              <a:rPr lang="en-US" sz="2400" dirty="0"/>
              <a:t>Failure to design and construct multi-family housing in accordance with accessibility standards</a:t>
            </a:r>
          </a:p>
          <a:p>
            <a:pPr>
              <a:spcAft>
                <a:spcPts val="0"/>
              </a:spcAft>
              <a:buFont typeface="Wingdings" panose="05000000000000000000" pitchFamily="2" charset="2"/>
              <a:buChar char="§"/>
              <a:defRPr/>
            </a:pPr>
            <a:r>
              <a:rPr lang="en-US" sz="2400" dirty="0"/>
              <a:t>Discriminatory zoning and land-use actions, including:</a:t>
            </a:r>
          </a:p>
          <a:p>
            <a:pPr marL="646097" lvl="1" indent="-342891">
              <a:spcAft>
                <a:spcPts val="0"/>
              </a:spcAft>
              <a:buFont typeface="Wingdings" panose="05000000000000000000" pitchFamily="2" charset="2"/>
              <a:buChar char="§"/>
              <a:defRPr/>
            </a:pPr>
            <a:r>
              <a:rPr lang="en-US" sz="2400" dirty="0"/>
              <a:t>Refusal to allow or undue restrictions on group homes for persons with disabilities</a:t>
            </a:r>
          </a:p>
          <a:p>
            <a:pPr marL="646097" lvl="1" indent="-342891">
              <a:spcAft>
                <a:spcPts val="0"/>
              </a:spcAft>
              <a:buFont typeface="Wingdings" panose="05000000000000000000" pitchFamily="2" charset="2"/>
              <a:buChar char="§"/>
              <a:defRPr/>
            </a:pPr>
            <a:r>
              <a:rPr lang="en-US" sz="2400" dirty="0"/>
              <a:t>Restrictive zoning based on age/familial status</a:t>
            </a:r>
          </a:p>
          <a:p>
            <a:pPr marL="646097" lvl="1" indent="-342891">
              <a:spcAft>
                <a:spcPts val="0"/>
              </a:spcAft>
              <a:buFont typeface="Wingdings" panose="05000000000000000000" pitchFamily="2" charset="2"/>
              <a:buChar char="§"/>
              <a:defRPr/>
            </a:pPr>
            <a:r>
              <a:rPr lang="en-US" sz="2400" dirty="0"/>
              <a:t>Providing different services and amenities based on the racial or ethnic make-up of neighborhoods</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84233" y="5445224"/>
            <a:ext cx="2276084" cy="696483"/>
          </a:xfrm>
          <a:prstGeom prst="rect">
            <a:avLst/>
          </a:prstGeom>
        </p:spPr>
      </p:pic>
    </p:spTree>
    <p:extLst>
      <p:ext uri="{BB962C8B-B14F-4D97-AF65-F5344CB8AC3E}">
        <p14:creationId xmlns:p14="http://schemas.microsoft.com/office/powerpoint/2010/main" xmlns="" val="2225801434"/>
      </p:ext>
    </p:extLst>
  </p:cSld>
  <p:clrMapOvr>
    <a:masterClrMapping/>
  </p:clrMapOvr>
</p:sld>
</file>

<file path=ppt/theme/theme1.xml><?xml version="1.0" encoding="utf-8"?>
<a:theme xmlns:a="http://schemas.openxmlformats.org/drawingml/2006/main" name="1_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2_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3.xml><?xml version="1.0" encoding="utf-8"?>
<a:theme xmlns:a="http://schemas.openxmlformats.org/drawingml/2006/main" name="4_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1937</TotalTime>
  <Words>1884</Words>
  <Application>Microsoft Office PowerPoint</Application>
  <PresentationFormat>Custom</PresentationFormat>
  <Paragraphs>197</Paragraphs>
  <Slides>29</Slides>
  <Notes>3</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1_Retrospect</vt:lpstr>
      <vt:lpstr>2_Retrospect</vt:lpstr>
      <vt:lpstr>4_Retrospect</vt:lpstr>
      <vt:lpstr>Slide 1</vt:lpstr>
      <vt:lpstr>About CNY Fair Housing</vt:lpstr>
      <vt:lpstr>Disclaimer</vt:lpstr>
      <vt:lpstr> Protected Classes Under Fair Housing Laws</vt:lpstr>
      <vt:lpstr>Familial Status</vt:lpstr>
      <vt:lpstr>Who must comply with the law?</vt:lpstr>
      <vt:lpstr>Exemptions in NYS</vt:lpstr>
      <vt:lpstr>What conduct is illegal?</vt:lpstr>
      <vt:lpstr>What conduct is illegal?</vt:lpstr>
      <vt:lpstr>What conduct is illegal?</vt:lpstr>
      <vt:lpstr>Disparate Impact</vt:lpstr>
      <vt:lpstr>What we’re seeing</vt:lpstr>
      <vt:lpstr>What we’re seeing</vt:lpstr>
      <vt:lpstr>Reasonable Accommodations &amp; Modifications</vt:lpstr>
      <vt:lpstr>Reasonable Accommodations &amp; Modifications</vt:lpstr>
      <vt:lpstr>Disability Under the Fair Housing Act</vt:lpstr>
      <vt:lpstr>What is reasonable?</vt:lpstr>
      <vt:lpstr>What is required for a reasonable accommodation or modification?</vt:lpstr>
      <vt:lpstr>Slide 19</vt:lpstr>
      <vt:lpstr>Harassment</vt:lpstr>
      <vt:lpstr>Harassment</vt:lpstr>
      <vt:lpstr>Harassment</vt:lpstr>
      <vt:lpstr>Criminal Background Screening</vt:lpstr>
      <vt:lpstr>Domestic Violence</vt:lpstr>
      <vt:lpstr>Domestic Violence</vt:lpstr>
      <vt:lpstr>Sexual Orientation and Gender Identity</vt:lpstr>
      <vt:lpstr>Limited English Proficiency</vt:lpstr>
      <vt:lpstr>Enforcement</vt:lpstr>
      <vt:lpstr>Fair Housing Questions/Inquiries?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Santangelo</dc:creator>
  <cp:lastModifiedBy>Sue Kulzer</cp:lastModifiedBy>
  <cp:revision>57</cp:revision>
  <cp:lastPrinted>2015-05-13T15:38:40Z</cp:lastPrinted>
  <dcterms:created xsi:type="dcterms:W3CDTF">2015-03-04T15:25:30Z</dcterms:created>
  <dcterms:modified xsi:type="dcterms:W3CDTF">2019-05-01T12:55:51Z</dcterms:modified>
</cp:coreProperties>
</file>